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notesSlides/notesSlide3.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notesSlides/notesSlide4.xml" ContentType="application/vnd.openxmlformats-officedocument.presentationml.notesSlide+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notesSlides/notesSlide8.xml" ContentType="application/vnd.openxmlformats-officedocument.presentationml.notesSlide+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4" r:id="rId1"/>
    <p:sldMasterId id="2147483854" r:id="rId2"/>
  </p:sldMasterIdLst>
  <p:notesMasterIdLst>
    <p:notesMasterId r:id="rId36"/>
  </p:notesMasterIdLst>
  <p:handoutMasterIdLst>
    <p:handoutMasterId r:id="rId37"/>
  </p:handoutMasterIdLst>
  <p:sldIdLst>
    <p:sldId id="553" r:id="rId3"/>
    <p:sldId id="426" r:id="rId4"/>
    <p:sldId id="617" r:id="rId5"/>
    <p:sldId id="636" r:id="rId6"/>
    <p:sldId id="638" r:id="rId7"/>
    <p:sldId id="639" r:id="rId8"/>
    <p:sldId id="647" r:id="rId9"/>
    <p:sldId id="648" r:id="rId10"/>
    <p:sldId id="649" r:id="rId11"/>
    <p:sldId id="650" r:id="rId12"/>
    <p:sldId id="651" r:id="rId13"/>
    <p:sldId id="641" r:id="rId14"/>
    <p:sldId id="642" r:id="rId15"/>
    <p:sldId id="643" r:id="rId16"/>
    <p:sldId id="615" r:id="rId17"/>
    <p:sldId id="644" r:id="rId18"/>
    <p:sldId id="622" r:id="rId19"/>
    <p:sldId id="645" r:id="rId20"/>
    <p:sldId id="621" r:id="rId21"/>
    <p:sldId id="624" r:id="rId22"/>
    <p:sldId id="625" r:id="rId23"/>
    <p:sldId id="627" r:id="rId24"/>
    <p:sldId id="628" r:id="rId25"/>
    <p:sldId id="629" r:id="rId26"/>
    <p:sldId id="630" r:id="rId27"/>
    <p:sldId id="646" r:id="rId28"/>
    <p:sldId id="623" r:id="rId29"/>
    <p:sldId id="631" r:id="rId30"/>
    <p:sldId id="633" r:id="rId31"/>
    <p:sldId id="576" r:id="rId32"/>
    <p:sldId id="577" r:id="rId33"/>
    <p:sldId id="566" r:id="rId34"/>
    <p:sldId id="652"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8E8"/>
    <a:srgbClr val="000000"/>
    <a:srgbClr val="B9B8BB"/>
    <a:srgbClr val="822980"/>
    <a:srgbClr val="B9B9BB"/>
    <a:srgbClr val="B6B8BB"/>
    <a:srgbClr val="87898B"/>
    <a:srgbClr val="CCCCCC"/>
    <a:srgbClr val="999999"/>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47" autoAdjust="0"/>
    <p:restoredTop sz="88727" autoAdjust="0"/>
  </p:normalViewPr>
  <p:slideViewPr>
    <p:cSldViewPr snapToGrid="0">
      <p:cViewPr>
        <p:scale>
          <a:sx n="100" d="100"/>
          <a:sy n="100" d="100"/>
        </p:scale>
        <p:origin x="-56" y="-48"/>
      </p:cViewPr>
      <p:guideLst>
        <p:guide orient="horz" pos="3083"/>
        <p:guide orient="horz" pos="743"/>
        <p:guide orient="horz" pos="893"/>
        <p:guide orient="horz" pos="376"/>
        <p:guide orient="horz" pos="1671"/>
        <p:guide orient="horz" pos="2411"/>
        <p:guide orient="horz" pos="146"/>
        <p:guide pos="1794"/>
        <p:guide pos="2736"/>
        <p:guide pos="202"/>
        <p:guide pos="5322"/>
        <p:guide pos="5625"/>
        <p:guide pos="2878"/>
        <p:guide pos="3555"/>
        <p:guide pos="1965"/>
        <p:guide pos="3723"/>
        <p:guide pos="1471"/>
      </p:guideLst>
    </p:cSldViewPr>
  </p:slideViewPr>
  <p:outlineViewPr>
    <p:cViewPr>
      <p:scale>
        <a:sx n="33" d="100"/>
        <a:sy n="33" d="100"/>
      </p:scale>
      <p:origin x="0" y="19848"/>
    </p:cViewPr>
  </p:outlineViewPr>
  <p:notesTextViewPr>
    <p:cViewPr>
      <p:scale>
        <a:sx n="100" d="100"/>
        <a:sy n="100" d="100"/>
      </p:scale>
      <p:origin x="0" y="0"/>
    </p:cViewPr>
  </p:notesTextViewPr>
  <p:sorterViewPr>
    <p:cViewPr>
      <p:scale>
        <a:sx n="200" d="100"/>
        <a:sy n="200" d="100"/>
      </p:scale>
      <p:origin x="0" y="22536"/>
    </p:cViewPr>
  </p:sorterViewPr>
  <p:notesViewPr>
    <p:cSldViewPr snapToGrid="0" snapToObjects="1" showGuides="1">
      <p:cViewPr varScale="1">
        <p:scale>
          <a:sx n="117" d="100"/>
          <a:sy n="117" d="100"/>
        </p:scale>
        <p:origin x="-4024"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latin typeface="HP Simplified"/>
              <a:cs typeface="HP Simplified"/>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678B55-319B-2D4F-AE49-6C1B6E1A4DDA}" type="datetimeFigureOut">
              <a:rPr lang="en-US" smtClean="0">
                <a:latin typeface="HP Simplified"/>
                <a:cs typeface="HP Simplified"/>
              </a:rPr>
              <a:pPr/>
              <a:t>1/5/2018</a:t>
            </a:fld>
            <a:endParaRPr lang="en-GB" dirty="0">
              <a:latin typeface="HP Simplified"/>
              <a:cs typeface="HP Simplifie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latin typeface="HP Simplified"/>
              <a:cs typeface="HP Simplified"/>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1B27340-60F0-7D46-BC5B-91B08A318A82}" type="slidenum">
              <a:rPr lang="en-GB" smtClean="0">
                <a:latin typeface="HP Simplified"/>
                <a:cs typeface="HP Simplified"/>
              </a:rPr>
              <a:pPr/>
              <a:t>‹#›</a:t>
            </a:fld>
            <a:endParaRPr lang="en-GB" dirty="0">
              <a:latin typeface="HP Simplified"/>
              <a:cs typeface="HP Simplified"/>
            </a:endParaRPr>
          </a:p>
        </p:txBody>
      </p:sp>
    </p:spTree>
    <p:extLst>
      <p:ext uri="{BB962C8B-B14F-4D97-AF65-F5344CB8AC3E}">
        <p14:creationId xmlns:p14="http://schemas.microsoft.com/office/powerpoint/2010/main" val="4932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P Simplified"/>
                <a:cs typeface="HP Simplified"/>
              </a:defRPr>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P Simplified"/>
                <a:cs typeface="HP Simplified"/>
              </a:defRPr>
            </a:lvl1pPr>
          </a:lstStyle>
          <a:p>
            <a:fld id="{2D9CAF8C-0805-8440-B43D-DCCAAA4D80CE}" type="datetimeFigureOut">
              <a:rPr lang="en-US" smtClean="0"/>
              <a:pPr/>
              <a:t>1/5/2018</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P Simplified"/>
                <a:cs typeface="HP Simplified"/>
              </a:defRPr>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P Simplified"/>
                <a:cs typeface="HP Simplified"/>
              </a:defRPr>
            </a:lvl1pPr>
          </a:lstStyle>
          <a:p>
            <a:fld id="{22A853E8-D85F-5D49-95D2-E1D96ABFE2B9}" type="slidenum">
              <a:rPr lang="en-GB" smtClean="0"/>
              <a:pPr/>
              <a:t>‹#›</a:t>
            </a:fld>
            <a:endParaRPr lang="en-GB" dirty="0"/>
          </a:p>
        </p:txBody>
      </p:sp>
    </p:spTree>
    <p:extLst>
      <p:ext uri="{BB962C8B-B14F-4D97-AF65-F5344CB8AC3E}">
        <p14:creationId xmlns:p14="http://schemas.microsoft.com/office/powerpoint/2010/main" val="26880798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P Simplified"/>
        <a:ea typeface="+mn-ea"/>
        <a:cs typeface="HP Simplified"/>
      </a:defRPr>
    </a:lvl1pPr>
    <a:lvl2pPr marL="457200" algn="l" defTabSz="457200" rtl="0" eaLnBrk="1" latinLnBrk="0" hangingPunct="1">
      <a:defRPr sz="1200" kern="1200">
        <a:solidFill>
          <a:schemeClr val="tx1"/>
        </a:solidFill>
        <a:latin typeface="HP Simplified"/>
        <a:ea typeface="+mn-ea"/>
        <a:cs typeface="HP Simplified"/>
      </a:defRPr>
    </a:lvl2pPr>
    <a:lvl3pPr marL="914400" algn="l" defTabSz="457200" rtl="0" eaLnBrk="1" latinLnBrk="0" hangingPunct="1">
      <a:defRPr sz="1200" kern="1200">
        <a:solidFill>
          <a:schemeClr val="tx1"/>
        </a:solidFill>
        <a:latin typeface="HP Simplified"/>
        <a:ea typeface="+mn-ea"/>
        <a:cs typeface="HP Simplified"/>
      </a:defRPr>
    </a:lvl3pPr>
    <a:lvl4pPr marL="1371600" algn="l" defTabSz="457200" rtl="0" eaLnBrk="1" latinLnBrk="0" hangingPunct="1">
      <a:defRPr sz="1200" kern="1200">
        <a:solidFill>
          <a:schemeClr val="tx1"/>
        </a:solidFill>
        <a:latin typeface="HP Simplified"/>
        <a:ea typeface="+mn-ea"/>
        <a:cs typeface="HP Simplified"/>
      </a:defRPr>
    </a:lvl4pPr>
    <a:lvl5pPr marL="1828800" algn="l" defTabSz="457200" rtl="0" eaLnBrk="1" latinLnBrk="0" hangingPunct="1">
      <a:defRPr sz="1200" kern="1200">
        <a:solidFill>
          <a:schemeClr val="tx1"/>
        </a:solidFill>
        <a:latin typeface="HP Simplified"/>
        <a:ea typeface="+mn-ea"/>
        <a:cs typeface="HP Simplified"/>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a:t>
            </a:fld>
            <a:endParaRPr lang="en-GB" dirty="0"/>
          </a:p>
        </p:txBody>
      </p:sp>
    </p:spTree>
    <p:extLst>
      <p:ext uri="{BB962C8B-B14F-4D97-AF65-F5344CB8AC3E}">
        <p14:creationId xmlns:p14="http://schemas.microsoft.com/office/powerpoint/2010/main" val="78250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c="http://schemas.openxmlformats.org/markup-compatibility/2006" xmlns:mv="urn:schemas-microsoft-com:mac:vml" xmlns:ma14="http://schemas.microsoft.com/office/mac/drawingml/2011/main" xmlns="" val="1"/>
            </a:ext>
          </a:extLst>
        </p:spPr>
      </p:sp>
      <p:sp>
        <p:nvSpPr>
          <p:cNvPr id="3" name="Notes Placeholder 2"/>
          <p:cNvSpPr>
            <a:spLocks noGrp="1"/>
          </p:cNvSpPr>
          <p:nvPr>
            <p:ph type="body" idx="1"/>
          </p:nvPr>
        </p:nvSpPr>
        <p:spPr/>
        <p:txBody>
          <a:bodyPr/>
          <a:lstStyle/>
          <a:p>
            <a:pPr>
              <a:defRPr/>
            </a:pPr>
            <a:r>
              <a:rPr lang="en-US" dirty="0" smtClean="0"/>
              <a:t>SLIDE OBJECTIVE – to highlight the presence of Extreme Information and its implications</a:t>
            </a:r>
          </a:p>
          <a:p>
            <a:pPr>
              <a:defRPr/>
            </a:pPr>
            <a:endParaRPr lang="en-US" dirty="0" smtClean="0"/>
          </a:p>
          <a:p>
            <a:pPr>
              <a:defRPr/>
            </a:pPr>
            <a:r>
              <a:rPr lang="en-US" dirty="0" smtClean="0"/>
              <a:t>KEY POINTS</a:t>
            </a:r>
          </a:p>
          <a:p>
            <a:pPr marL="228569" indent="-228569">
              <a:buFont typeface="+mj-lt"/>
              <a:buAutoNum type="arabicPeriod"/>
              <a:defRPr/>
            </a:pPr>
            <a:r>
              <a:rPr lang="en-US" dirty="0" smtClean="0"/>
              <a:t>We highlighted earlier the tremendous VOLUME of information being created.  But Gartner and others also have shared their findings and observations around the emergence of ‘Extreme Information’, which also involves three other complicating dimensions to information.</a:t>
            </a:r>
          </a:p>
          <a:p>
            <a:pPr marL="228569" indent="-228569">
              <a:buFont typeface="+mj-lt"/>
              <a:buAutoNum type="arabicPeriod"/>
              <a:defRPr/>
            </a:pPr>
            <a:endParaRPr lang="en-US" dirty="0" smtClean="0"/>
          </a:p>
          <a:p>
            <a:pPr marL="228569" indent="-228569">
              <a:buFont typeface="+mj-lt"/>
              <a:buAutoNum type="arabicPeriod"/>
              <a:defRPr/>
            </a:pPr>
            <a:r>
              <a:rPr lang="en-US" dirty="0" smtClean="0"/>
              <a:t>Along with Volume, there’s the VELOCITY.  Relevant, valuable information for an enterprise is coming at such a torrential pace it’s become a real-time phenomenon requiring real-time capabilities.</a:t>
            </a:r>
          </a:p>
          <a:p>
            <a:pPr marL="228569" indent="-228569">
              <a:buFont typeface="+mj-lt"/>
              <a:buAutoNum type="arabicPeriod"/>
              <a:defRPr/>
            </a:pPr>
            <a:endParaRPr lang="en-US" dirty="0" smtClean="0"/>
          </a:p>
          <a:p>
            <a:pPr marL="228569" indent="-228569">
              <a:buFont typeface="+mj-lt"/>
              <a:buAutoNum type="arabicPeriod"/>
              <a:defRPr/>
            </a:pPr>
            <a:r>
              <a:rPr lang="en-US" dirty="0" smtClean="0"/>
              <a:t>Next is VARIETY – which you can see from just the subset of information sources shown here.</a:t>
            </a:r>
          </a:p>
          <a:p>
            <a:pPr marL="228569" indent="-228569">
              <a:buFont typeface="+mj-lt"/>
              <a:buAutoNum type="arabicPeriod"/>
              <a:defRPr/>
            </a:pPr>
            <a:endParaRPr lang="en-US" dirty="0" smtClean="0"/>
          </a:p>
          <a:p>
            <a:pPr marL="228569" indent="-228569">
              <a:buFont typeface="+mj-lt"/>
              <a:buAutoNum type="arabicPeriod"/>
              <a:defRPr/>
            </a:pPr>
            <a:r>
              <a:rPr lang="en-US" dirty="0" smtClean="0"/>
              <a:t>Finally there’s the COMPLEXITY of where it lives and moves.  From server to cloud to hybrid to device and back and forth.</a:t>
            </a:r>
          </a:p>
          <a:p>
            <a:pPr>
              <a:defRPr/>
            </a:pPr>
            <a:endParaRPr lang="en-US" dirty="0" smtClean="0"/>
          </a:p>
          <a:p>
            <a:pPr>
              <a:defRPr/>
            </a:pPr>
            <a:endParaRPr lang="en-US" dirty="0" smtClean="0"/>
          </a:p>
          <a:p>
            <a:pPr>
              <a:defRPr/>
            </a:pPr>
            <a:r>
              <a:rPr lang="en-US" dirty="0" smtClean="0"/>
              <a:t>TRANSITION – the good news, however, is that enterprises are winning…</a:t>
            </a:r>
          </a:p>
          <a:p>
            <a:pPr>
              <a:defRPr/>
            </a:pPr>
            <a:endParaRPr lang="en-US" dirty="0" smtClean="0"/>
          </a:p>
          <a:p>
            <a:pPr>
              <a:defRPr/>
            </a:pPr>
            <a:endParaRPr lang="en-US" dirty="0" smtClean="0"/>
          </a:p>
          <a:p>
            <a:pPr>
              <a:defRPr/>
            </a:pPr>
            <a:endParaRPr lang="en-US" dirty="0"/>
          </a:p>
        </p:txBody>
      </p:sp>
      <p:sp>
        <p:nvSpPr>
          <p:cNvPr id="4" name="Header Placeholder 3"/>
          <p:cNvSpPr>
            <a:spLocks noGrp="1"/>
          </p:cNvSpPr>
          <p:nvPr>
            <p:ph type="hdr" sz="quarter"/>
          </p:nvPr>
        </p:nvSpPr>
        <p:spPr/>
        <p:txBody>
          <a:bodyPr/>
          <a:lstStyle/>
          <a:p>
            <a:pPr>
              <a:defRPr/>
            </a:pPr>
            <a:endParaRPr lang="en-US" dirty="0">
              <a:solidFill>
                <a:prstClr val="black"/>
              </a:solidFill>
              <a:latin typeface="Calibri"/>
            </a:endParaRPr>
          </a:p>
        </p:txBody>
      </p:sp>
      <p:sp>
        <p:nvSpPr>
          <p:cNvPr id="68612"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847" indent="-285710" eaLnBrk="0" hangingPunct="0">
              <a:defRPr sz="2400">
                <a:solidFill>
                  <a:schemeClr val="tx1"/>
                </a:solidFill>
                <a:latin typeface="Arial" charset="0"/>
                <a:ea typeface="ＭＳ Ｐゴシック" charset="0"/>
              </a:defRPr>
            </a:lvl2pPr>
            <a:lvl3pPr marL="1142842" indent="-228569" eaLnBrk="0" hangingPunct="0">
              <a:defRPr sz="2400">
                <a:solidFill>
                  <a:schemeClr val="tx1"/>
                </a:solidFill>
                <a:latin typeface="Arial" charset="0"/>
                <a:ea typeface="ＭＳ Ｐゴシック" charset="0"/>
              </a:defRPr>
            </a:lvl3pPr>
            <a:lvl4pPr marL="1599978" indent="-228569" eaLnBrk="0" hangingPunct="0">
              <a:defRPr sz="2400">
                <a:solidFill>
                  <a:schemeClr val="tx1"/>
                </a:solidFill>
                <a:latin typeface="Arial" charset="0"/>
                <a:ea typeface="ＭＳ Ｐゴシック" charset="0"/>
              </a:defRPr>
            </a:lvl4pPr>
            <a:lvl5pPr marL="2057116" indent="-228569" eaLnBrk="0" hangingPunct="0">
              <a:defRPr sz="2400">
                <a:solidFill>
                  <a:schemeClr val="tx1"/>
                </a:solidFill>
                <a:latin typeface="Arial" charset="0"/>
                <a:ea typeface="ＭＳ Ｐゴシック" charset="0"/>
              </a:defRPr>
            </a:lvl5pPr>
            <a:lvl6pPr marL="2514253" indent="-228569" eaLnBrk="0" fontAlgn="base" hangingPunct="0">
              <a:spcBef>
                <a:spcPct val="0"/>
              </a:spcBef>
              <a:spcAft>
                <a:spcPct val="0"/>
              </a:spcAft>
              <a:defRPr sz="2400">
                <a:solidFill>
                  <a:schemeClr val="tx1"/>
                </a:solidFill>
                <a:latin typeface="Arial" charset="0"/>
                <a:ea typeface="ＭＳ Ｐゴシック" charset="0"/>
              </a:defRPr>
            </a:lvl6pPr>
            <a:lvl7pPr marL="2971390" indent="-228569" eaLnBrk="0" fontAlgn="base" hangingPunct="0">
              <a:spcBef>
                <a:spcPct val="0"/>
              </a:spcBef>
              <a:spcAft>
                <a:spcPct val="0"/>
              </a:spcAft>
              <a:defRPr sz="2400">
                <a:solidFill>
                  <a:schemeClr val="tx1"/>
                </a:solidFill>
                <a:latin typeface="Arial" charset="0"/>
                <a:ea typeface="ＭＳ Ｐゴシック" charset="0"/>
              </a:defRPr>
            </a:lvl7pPr>
            <a:lvl8pPr marL="3428527" indent="-228569" eaLnBrk="0" fontAlgn="base" hangingPunct="0">
              <a:spcBef>
                <a:spcPct val="0"/>
              </a:spcBef>
              <a:spcAft>
                <a:spcPct val="0"/>
              </a:spcAft>
              <a:defRPr sz="2400">
                <a:solidFill>
                  <a:schemeClr val="tx1"/>
                </a:solidFill>
                <a:latin typeface="Arial" charset="0"/>
                <a:ea typeface="ＭＳ Ｐゴシック" charset="0"/>
              </a:defRPr>
            </a:lvl8pPr>
            <a:lvl9pPr marL="3885663" indent="-228569"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2A16E0F-8290-E543-B40E-F820765031B0}" type="datetime3">
              <a:rPr lang="en-US" sz="800">
                <a:solidFill>
                  <a:srgbClr val="000000"/>
                </a:solidFill>
                <a:latin typeface="Calibri" charset="0"/>
              </a:rPr>
              <a:pPr eaLnBrk="1" hangingPunct="1"/>
              <a:t>5 January 2018</a:t>
            </a:fld>
            <a:endParaRPr lang="en-US" sz="800">
              <a:solidFill>
                <a:srgbClr val="000000"/>
              </a:solidFill>
              <a:latin typeface="Calibri" charset="0"/>
            </a:endParaRPr>
          </a:p>
        </p:txBody>
      </p:sp>
      <p:sp>
        <p:nvSpPr>
          <p:cNvPr id="6" name="Footer Placeholder 5"/>
          <p:cNvSpPr>
            <a:spLocks noGrp="1"/>
          </p:cNvSpPr>
          <p:nvPr>
            <p:ph type="ftr" sz="quarter" idx="4"/>
          </p:nvPr>
        </p:nvSpPr>
        <p:spPr/>
        <p:txBody>
          <a:bodyPr/>
          <a:lstStyle/>
          <a:p>
            <a:pPr>
              <a:defRPr/>
            </a:pPr>
            <a:r>
              <a:rPr lang="en-US" smtClean="0">
                <a:solidFill>
                  <a:prstClr val="black"/>
                </a:solidFill>
                <a:latin typeface="Calibri"/>
              </a:rPr>
              <a:t>HP Confidential</a:t>
            </a:r>
            <a:endParaRPr lang="en-US" dirty="0">
              <a:solidFill>
                <a:prstClr val="black"/>
              </a:solidFill>
              <a:latin typeface="Calibri"/>
            </a:endParaRPr>
          </a:p>
        </p:txBody>
      </p:sp>
      <p:sp>
        <p:nvSpPr>
          <p:cNvPr id="68614"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847" indent="-285710" eaLnBrk="0" hangingPunct="0">
              <a:defRPr sz="2400">
                <a:solidFill>
                  <a:schemeClr val="tx1"/>
                </a:solidFill>
                <a:latin typeface="Arial" charset="0"/>
                <a:ea typeface="ＭＳ Ｐゴシック" charset="0"/>
              </a:defRPr>
            </a:lvl2pPr>
            <a:lvl3pPr marL="1142842" indent="-228569" eaLnBrk="0" hangingPunct="0">
              <a:defRPr sz="2400">
                <a:solidFill>
                  <a:schemeClr val="tx1"/>
                </a:solidFill>
                <a:latin typeface="Arial" charset="0"/>
                <a:ea typeface="ＭＳ Ｐゴシック" charset="0"/>
              </a:defRPr>
            </a:lvl3pPr>
            <a:lvl4pPr marL="1599978" indent="-228569" eaLnBrk="0" hangingPunct="0">
              <a:defRPr sz="2400">
                <a:solidFill>
                  <a:schemeClr val="tx1"/>
                </a:solidFill>
                <a:latin typeface="Arial" charset="0"/>
                <a:ea typeface="ＭＳ Ｐゴシック" charset="0"/>
              </a:defRPr>
            </a:lvl4pPr>
            <a:lvl5pPr marL="2057116" indent="-228569" eaLnBrk="0" hangingPunct="0">
              <a:defRPr sz="2400">
                <a:solidFill>
                  <a:schemeClr val="tx1"/>
                </a:solidFill>
                <a:latin typeface="Arial" charset="0"/>
                <a:ea typeface="ＭＳ Ｐゴシック" charset="0"/>
              </a:defRPr>
            </a:lvl5pPr>
            <a:lvl6pPr marL="2514253" indent="-228569" eaLnBrk="0" fontAlgn="base" hangingPunct="0">
              <a:spcBef>
                <a:spcPct val="0"/>
              </a:spcBef>
              <a:spcAft>
                <a:spcPct val="0"/>
              </a:spcAft>
              <a:defRPr sz="2400">
                <a:solidFill>
                  <a:schemeClr val="tx1"/>
                </a:solidFill>
                <a:latin typeface="Arial" charset="0"/>
                <a:ea typeface="ＭＳ Ｐゴシック" charset="0"/>
              </a:defRPr>
            </a:lvl6pPr>
            <a:lvl7pPr marL="2971390" indent="-228569" eaLnBrk="0" fontAlgn="base" hangingPunct="0">
              <a:spcBef>
                <a:spcPct val="0"/>
              </a:spcBef>
              <a:spcAft>
                <a:spcPct val="0"/>
              </a:spcAft>
              <a:defRPr sz="2400">
                <a:solidFill>
                  <a:schemeClr val="tx1"/>
                </a:solidFill>
                <a:latin typeface="Arial" charset="0"/>
                <a:ea typeface="ＭＳ Ｐゴシック" charset="0"/>
              </a:defRPr>
            </a:lvl7pPr>
            <a:lvl8pPr marL="3428527" indent="-228569" eaLnBrk="0" fontAlgn="base" hangingPunct="0">
              <a:spcBef>
                <a:spcPct val="0"/>
              </a:spcBef>
              <a:spcAft>
                <a:spcPct val="0"/>
              </a:spcAft>
              <a:defRPr sz="2400">
                <a:solidFill>
                  <a:schemeClr val="tx1"/>
                </a:solidFill>
                <a:latin typeface="Arial" charset="0"/>
                <a:ea typeface="ＭＳ Ｐゴシック" charset="0"/>
              </a:defRPr>
            </a:lvl8pPr>
            <a:lvl9pPr marL="3885663" indent="-228569"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C54784-9F45-774A-8C21-F35FC8FDFBD6}" type="slidenum">
              <a:rPr lang="en-US" sz="800">
                <a:solidFill>
                  <a:srgbClr val="000000"/>
                </a:solidFill>
                <a:latin typeface="Calibri" charset="0"/>
              </a:rPr>
              <a:pPr eaLnBrk="1" hangingPunct="1"/>
              <a:t>12</a:t>
            </a:fld>
            <a:endParaRPr lang="en-US" sz="800">
              <a:solidFill>
                <a:srgbClr val="000000"/>
              </a:solidFill>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a:noFill/>
          <a:ln/>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HP Simplified"/>
                <a:ea typeface="+mn-ea"/>
                <a:cs typeface="HP Simplified"/>
              </a:rPr>
              <a:t>Traditional BI environments are</a:t>
            </a:r>
            <a:r>
              <a:rPr lang="en-US" sz="1200" kern="1200" baseline="0" dirty="0" smtClean="0">
                <a:solidFill>
                  <a:schemeClr val="tx1"/>
                </a:solidFill>
                <a:latin typeface="HP Simplified"/>
                <a:ea typeface="+mn-ea"/>
                <a:cs typeface="HP Simplified"/>
              </a:rPr>
              <a:t> often designed with proprietary technology that is expensive.  They were not designed to</a:t>
            </a:r>
            <a:r>
              <a:rPr lang="en-US" sz="1200" kern="1200" dirty="0" smtClean="0">
                <a:solidFill>
                  <a:schemeClr val="tx1"/>
                </a:solidFill>
                <a:latin typeface="HP Simplified"/>
                <a:ea typeface="+mn-ea"/>
                <a:cs typeface="HP Simplified"/>
              </a:rPr>
              <a:t> provide the speed and agility required to integrate the variety of data types we are dealing with today, analyze data in real-time, and generate the intelligence required by the fast-paced demands of today</a:t>
            </a:r>
            <a:r>
              <a:rPr lang="ja-JP" altLang="en-US" sz="1200" kern="1200" smtClean="0">
                <a:solidFill>
                  <a:schemeClr val="tx1"/>
                </a:solidFill>
                <a:latin typeface="HP Simplified"/>
                <a:ea typeface="+mn-ea"/>
                <a:cs typeface="HP Simplified"/>
              </a:rPr>
              <a:t>’</a:t>
            </a:r>
            <a:r>
              <a:rPr lang="en-US" sz="1200" kern="1200" dirty="0" smtClean="0">
                <a:solidFill>
                  <a:schemeClr val="tx1"/>
                </a:solidFill>
                <a:latin typeface="HP Simplified"/>
                <a:ea typeface="+mn-ea"/>
                <a:cs typeface="HP Simplified"/>
              </a:rPr>
              <a:t>s changing business environment.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HP Simplified"/>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HP Simplified"/>
                <a:ea typeface="+mn-ea"/>
                <a:cs typeface="HP Simplified"/>
              </a:rPr>
              <a:t>Where</a:t>
            </a:r>
            <a:r>
              <a:rPr lang="en-US" sz="1200" kern="1200" baseline="0" dirty="0" smtClean="0">
                <a:solidFill>
                  <a:schemeClr val="tx1"/>
                </a:solidFill>
                <a:latin typeface="HP Simplified"/>
                <a:ea typeface="+mn-ea"/>
                <a:cs typeface="HP Simplified"/>
              </a:rPr>
              <a:t> near real time, iterative, automated and low cost data analytics are not required, these legacy platforms will likely meet business requirements.  The question is … is that the world that you live in? </a:t>
            </a:r>
            <a:endParaRPr lang="en-US" sz="1200" kern="1200" dirty="0" smtClean="0">
              <a:solidFill>
                <a:schemeClr val="tx1"/>
              </a:solidFill>
              <a:latin typeface="HP Simplified"/>
              <a:ea typeface="+mn-ea"/>
              <a:cs typeface="HP Simplified"/>
            </a:endParaRPr>
          </a:p>
          <a:p>
            <a:endParaRPr lang="en-US" dirty="0" smtClean="0">
              <a:ea typeface="Arial Unicode MS" pitchFamily="34" charset="-128"/>
            </a:endParaRPr>
          </a:p>
        </p:txBody>
      </p:sp>
      <p:sp>
        <p:nvSpPr>
          <p:cNvPr id="20483" name="Slide Number Placeholder 3"/>
          <p:cNvSpPr>
            <a:spLocks noGrp="1"/>
          </p:cNvSpPr>
          <p:nvPr>
            <p:ph type="sldNum" sz="quarter" idx="5"/>
          </p:nvPr>
        </p:nvSpPr>
        <p:spPr>
          <a:noFill/>
        </p:spPr>
        <p:txBody>
          <a:bodyPr/>
          <a:lstStyle/>
          <a:p>
            <a:fld id="{A51999F9-7224-4AD7-9917-613477BEEDC3}" type="slidenum">
              <a:rPr lang="en-US" smtClean="0"/>
              <a:pPr/>
              <a:t>13</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HP Simplified"/>
                <a:cs typeface="HP Simplified"/>
              </a:rPr>
              <a:t>No matter what your idea (or desired state), to achieve it, you need closed loop performance systems that deliver real-time actionable intelligence:</a:t>
            </a:r>
          </a:p>
          <a:p>
            <a:endParaRPr lang="en-US" dirty="0">
              <a:latin typeface="HP Simplified"/>
              <a:cs typeface="HP Simplified"/>
            </a:endParaRPr>
          </a:p>
          <a:p>
            <a:pPr marL="168221" indent="-168221">
              <a:buFont typeface="Arial" pitchFamily="34" charset="0"/>
              <a:buChar char="•"/>
            </a:pPr>
            <a:r>
              <a:rPr lang="en-US" b="1" dirty="0">
                <a:latin typeface="HP Simplified"/>
                <a:cs typeface="HP Simplified"/>
              </a:rPr>
              <a:t>See – </a:t>
            </a:r>
            <a:r>
              <a:rPr lang="en-US" dirty="0">
                <a:latin typeface="HP Simplified"/>
                <a:cs typeface="HP Simplified"/>
              </a:rPr>
              <a:t>what’s happening across your entire environment</a:t>
            </a:r>
          </a:p>
          <a:p>
            <a:pPr marL="168221" indent="-168221">
              <a:buFont typeface="Arial" pitchFamily="34" charset="0"/>
              <a:buChar char="•"/>
            </a:pPr>
            <a:r>
              <a:rPr lang="en-US" b="1" dirty="0">
                <a:latin typeface="HP Simplified"/>
                <a:cs typeface="HP Simplified"/>
              </a:rPr>
              <a:t>Understand – </a:t>
            </a:r>
            <a:r>
              <a:rPr lang="en-US" dirty="0">
                <a:latin typeface="HP Simplified"/>
                <a:cs typeface="HP Simplified"/>
              </a:rPr>
              <a:t>analyze and make sense of all the information and </a:t>
            </a:r>
          </a:p>
          <a:p>
            <a:pPr marL="168221" indent="-168221">
              <a:buFont typeface="Arial" pitchFamily="34" charset="0"/>
              <a:buChar char="•"/>
            </a:pPr>
            <a:r>
              <a:rPr lang="en-US" b="1" dirty="0">
                <a:latin typeface="HP Simplified"/>
                <a:cs typeface="HP Simplified"/>
              </a:rPr>
              <a:t>Act – </a:t>
            </a:r>
            <a:r>
              <a:rPr lang="en-US" dirty="0">
                <a:latin typeface="HP Simplified"/>
                <a:cs typeface="HP Simplified"/>
              </a:rPr>
              <a:t>execute with best practices (whether our best practices we package from our deep experience, or yours)</a:t>
            </a:r>
          </a:p>
          <a:p>
            <a:pPr marL="168221" indent="-168221">
              <a:buFont typeface="Arial" pitchFamily="34" charset="0"/>
              <a:buChar char="•"/>
            </a:pPr>
            <a:endParaRPr lang="en-US" dirty="0">
              <a:latin typeface="HP Simplified"/>
              <a:cs typeface="HP Simplified"/>
            </a:endParaRPr>
          </a:p>
          <a:p>
            <a:r>
              <a:rPr lang="en-US" dirty="0">
                <a:latin typeface="HP Simplified"/>
                <a:cs typeface="HP Simplified"/>
              </a:rPr>
              <a:t>And continuously improve.</a:t>
            </a:r>
            <a:endParaRPr lang="en-AU" dirty="0">
              <a:latin typeface="HP Simplified"/>
              <a:cs typeface="HP Simplified"/>
            </a:endParaRPr>
          </a:p>
          <a:p>
            <a:r>
              <a:rPr lang="en-US" b="1" dirty="0">
                <a:latin typeface="HP Simplified"/>
                <a:cs typeface="HP Simplified"/>
              </a:rPr>
              <a:t> </a:t>
            </a:r>
          </a:p>
          <a:p>
            <a:endParaRPr lang="en-US" b="1" dirty="0">
              <a:latin typeface="HP Simplified"/>
              <a:cs typeface="HP Simplified"/>
            </a:endParaRPr>
          </a:p>
          <a:p>
            <a:r>
              <a:rPr lang="en-US" b="1" dirty="0">
                <a:latin typeface="HP Simplified"/>
                <a:cs typeface="HP Simplified"/>
              </a:rPr>
              <a:t>At the core of our Performance Systems are a set of powerful engines, that together with the surrounding software are protected by over 2000 patents and patents pending.</a:t>
            </a:r>
          </a:p>
          <a:p>
            <a:endParaRPr lang="en-AU" dirty="0">
              <a:latin typeface="HP Simplified"/>
              <a:cs typeface="HP Simplified"/>
            </a:endParaRPr>
          </a:p>
          <a:p>
            <a:r>
              <a:rPr lang="en-AU" dirty="0">
                <a:latin typeface="HP Simplified"/>
                <a:cs typeface="HP Simplified"/>
              </a:rPr>
              <a:t> </a:t>
            </a:r>
          </a:p>
          <a:p>
            <a:r>
              <a:rPr lang="en-AU" b="1" dirty="0">
                <a:latin typeface="HP Simplified"/>
                <a:cs typeface="HP Simplified"/>
              </a:rPr>
              <a:t>IDOL</a:t>
            </a:r>
          </a:p>
          <a:p>
            <a:r>
              <a:rPr lang="en-AU" dirty="0">
                <a:latin typeface="HP Simplified"/>
                <a:cs typeface="HP Simplified"/>
              </a:rPr>
              <a:t>IDOL indexes a vast array of human and machine information and uses its patented pattern-matching technology to form a conceptual and contextual understanding of all content, independent of language or format, thereby enabling searches to be performed conceptually. Since conceptual search can find information based on words not located in the document, it does not fall prey to the limitations of legacy methods. </a:t>
            </a:r>
          </a:p>
          <a:p>
            <a:endParaRPr lang="en-AU" dirty="0">
              <a:latin typeface="HP Simplified"/>
              <a:cs typeface="HP Simplified"/>
            </a:endParaRPr>
          </a:p>
          <a:p>
            <a:r>
              <a:rPr lang="en-US" b="1" dirty="0" err="1">
                <a:latin typeface="HP Simplified"/>
                <a:cs typeface="HP Simplified"/>
              </a:rPr>
              <a:t>Vertica</a:t>
            </a:r>
            <a:r>
              <a:rPr lang="en-US" b="1" dirty="0">
                <a:latin typeface="HP Simplified"/>
                <a:cs typeface="HP Simplified"/>
              </a:rPr>
              <a:t> Analytics Platform </a:t>
            </a:r>
            <a:endParaRPr lang="en-AU" dirty="0">
              <a:latin typeface="HP Simplified"/>
              <a:cs typeface="HP Simplified"/>
            </a:endParaRPr>
          </a:p>
          <a:p>
            <a:r>
              <a:rPr lang="en-US" dirty="0">
                <a:latin typeface="HP Simplified"/>
                <a:cs typeface="HP Simplified"/>
              </a:rPr>
              <a:t>Our analytics platform leverages Columnar Storage &amp; Execution »Perform queries 50x-1000x faster than traditional data bases</a:t>
            </a:r>
          </a:p>
          <a:p>
            <a:r>
              <a:rPr lang="en-US" dirty="0">
                <a:latin typeface="HP Simplified"/>
                <a:cs typeface="HP Simplified"/>
              </a:rPr>
              <a:t> </a:t>
            </a:r>
            <a:endParaRPr lang="en-AU" dirty="0">
              <a:latin typeface="HP Simplified"/>
              <a:cs typeface="HP Simplified"/>
            </a:endParaRPr>
          </a:p>
          <a:p>
            <a:r>
              <a:rPr lang="en-AU" b="1" dirty="0">
                <a:latin typeface="HP Simplified"/>
                <a:cs typeface="HP Simplified"/>
              </a:rPr>
              <a:t>HP ArcSight Logger and Correlation Optimized Retention and Retrieval (CORR) Engine</a:t>
            </a:r>
          </a:p>
          <a:p>
            <a:r>
              <a:rPr lang="en-AU" dirty="0">
                <a:latin typeface="HP Simplified"/>
                <a:cs typeface="HP Simplified"/>
              </a:rPr>
              <a:t>Engine is a breakthrough technology that delivers orders of magnitude improvement in log correlation and storage, helping security administrators thwart the complex threats they face today.</a:t>
            </a:r>
          </a:p>
          <a:p>
            <a:r>
              <a:rPr lang="en-AU" dirty="0">
                <a:latin typeface="HP Simplified"/>
                <a:cs typeface="HP Simplified"/>
              </a:rPr>
              <a:t>You can detect, log and make sense of millions of daily security events across your enterprise whether a badge swipe, someone logging into a system or a hacker attack.</a:t>
            </a:r>
          </a:p>
          <a:p>
            <a:endParaRPr lang="en-AU" dirty="0">
              <a:latin typeface="HP Simplified"/>
              <a:cs typeface="HP Simplified"/>
            </a:endParaRPr>
          </a:p>
          <a:p>
            <a:r>
              <a:rPr lang="en-US" b="1" dirty="0">
                <a:latin typeface="HP Simplified"/>
                <a:cs typeface="HP Simplified"/>
              </a:rPr>
              <a:t>RTSM = Run time service model</a:t>
            </a:r>
            <a:endParaRPr lang="en-AU" dirty="0">
              <a:latin typeface="HP Simplified"/>
              <a:cs typeface="HP Simplified"/>
            </a:endParaRPr>
          </a:p>
          <a:p>
            <a:r>
              <a:rPr lang="en-US" dirty="0">
                <a:latin typeface="HP Simplified"/>
                <a:cs typeface="HP Simplified"/>
              </a:rPr>
              <a:t>HP’s unique Run-time Service Model maps business processes to applications and their supporting software and infrastructure, so that even in this complex world of business processes and applications running on multiple services that can run anywhere, they’re performing to your specifications at levels – from the infrastructure to the user interaction.</a:t>
            </a:r>
            <a:br>
              <a:rPr lang="en-US" dirty="0">
                <a:latin typeface="HP Simplified"/>
                <a:cs typeface="HP Simplified"/>
              </a:rPr>
            </a:br>
            <a:r>
              <a:rPr lang="en-US" dirty="0">
                <a:latin typeface="HP Simplified"/>
                <a:cs typeface="HP Simplified"/>
              </a:rPr>
              <a:t> </a:t>
            </a:r>
          </a:p>
          <a:p>
            <a:r>
              <a:rPr lang="en-US" dirty="0">
                <a:latin typeface="HP Simplified"/>
                <a:cs typeface="HP Simplified"/>
              </a:rPr>
              <a:t>***</a:t>
            </a:r>
            <a:endParaRPr lang="en-AU" dirty="0">
              <a:latin typeface="HP Simplified"/>
              <a:cs typeface="HP Simplified"/>
            </a:endParaRPr>
          </a:p>
          <a:p>
            <a:endParaRPr lang="en-US" dirty="0" smtClean="0"/>
          </a:p>
          <a:p>
            <a:r>
              <a:rPr lang="en-US" b="1" dirty="0" smtClean="0"/>
              <a:t>DETAIL FOR BACKGROUND</a:t>
            </a:r>
          </a:p>
          <a:p>
            <a:endParaRPr lang="en-US" dirty="0" smtClean="0"/>
          </a:p>
          <a:p>
            <a:endParaRPr lang="en-US" dirty="0" smtClean="0"/>
          </a:p>
          <a:p>
            <a:r>
              <a:rPr lang="en-AU" dirty="0">
                <a:latin typeface="HP Simplified"/>
                <a:cs typeface="HP Simplified"/>
              </a:rPr>
              <a:t> </a:t>
            </a:r>
          </a:p>
          <a:p>
            <a:r>
              <a:rPr lang="en-AU" b="1" dirty="0">
                <a:latin typeface="HP Simplified"/>
                <a:cs typeface="HP Simplified"/>
              </a:rPr>
              <a:t>IDOL</a:t>
            </a:r>
          </a:p>
          <a:p>
            <a:r>
              <a:rPr lang="en-AU" b="1" dirty="0">
                <a:latin typeface="HP Simplified"/>
                <a:cs typeface="HP Simplified"/>
              </a:rPr>
              <a:t>Conceptual Search</a:t>
            </a:r>
            <a:endParaRPr lang="en-AU" dirty="0">
              <a:latin typeface="HP Simplified"/>
              <a:cs typeface="HP Simplified"/>
            </a:endParaRPr>
          </a:p>
          <a:p>
            <a:r>
              <a:rPr lang="en-AU" dirty="0">
                <a:latin typeface="HP Simplified"/>
                <a:cs typeface="HP Simplified"/>
              </a:rPr>
              <a:t>IDOL uses its patented pattern-matching technology to form a conceptual and contextual understanding of all content, independent of language or format, thereby enabling searches to be performed conceptually. Since conceptual search can find information based on words not located in the document, it does not fall prey to the limitations of legacy methods. </a:t>
            </a:r>
          </a:p>
          <a:p>
            <a:r>
              <a:rPr lang="en-AU" dirty="0">
                <a:latin typeface="HP Simplified"/>
                <a:cs typeface="HP Simplified"/>
              </a:rPr>
              <a:t> </a:t>
            </a:r>
          </a:p>
          <a:p>
            <a:r>
              <a:rPr lang="en-AU" b="1" dirty="0">
                <a:latin typeface="HP Simplified"/>
                <a:cs typeface="HP Simplified"/>
              </a:rPr>
              <a:t>Advanced Conceptual Retrieval</a:t>
            </a:r>
            <a:endParaRPr lang="en-AU" dirty="0">
              <a:latin typeface="HP Simplified"/>
              <a:cs typeface="HP Simplified"/>
            </a:endParaRPr>
          </a:p>
          <a:p>
            <a:r>
              <a:rPr lang="en-AU" dirty="0">
                <a:latin typeface="HP Simplified"/>
                <a:cs typeface="HP Simplified"/>
              </a:rPr>
              <a:t>IDOL solutions offer higher degrees of accuracy and sophistication, using a scalable technology that recognizes concepts. Putting information into context, this unique IDOL differentiator provides powerful conceptual retrieval features, including:</a:t>
            </a:r>
          </a:p>
          <a:p>
            <a:r>
              <a:rPr lang="en-AU" dirty="0">
                <a:latin typeface="HP Simplified"/>
                <a:cs typeface="HP Simplified"/>
              </a:rPr>
              <a:t> </a:t>
            </a:r>
          </a:p>
          <a:p>
            <a:pPr lvl="0"/>
            <a:r>
              <a:rPr lang="en-AU" dirty="0">
                <a:latin typeface="HP Simplified"/>
                <a:cs typeface="HP Simplified"/>
              </a:rPr>
              <a:t>Natural Language Retrieval</a:t>
            </a:r>
          </a:p>
          <a:p>
            <a:r>
              <a:rPr lang="en-AU" dirty="0">
                <a:latin typeface="HP Simplified"/>
                <a:cs typeface="HP Simplified"/>
              </a:rPr>
              <a:t>IDOL accepts sample data as input (a sentence, paragraph or page of text, or the derived contextual information of an audio or speech snippet) and returns references to conceptually related documents ranked by relevance or contextual distance.</a:t>
            </a:r>
          </a:p>
          <a:p>
            <a:pPr lvl="0"/>
            <a:r>
              <a:rPr lang="en-AU" dirty="0">
                <a:latin typeface="HP Simplified"/>
                <a:cs typeface="HP Simplified"/>
              </a:rPr>
              <a:t>Query By Example</a:t>
            </a:r>
          </a:p>
          <a:p>
            <a:r>
              <a:rPr lang="en-AU" dirty="0">
                <a:latin typeface="HP Simplified"/>
                <a:cs typeface="HP Simplified"/>
              </a:rPr>
              <a:t>Users can submit sample data as input and IDOL returns references to conceptually related documents ranked by relevance or contextual distance.</a:t>
            </a:r>
          </a:p>
          <a:p>
            <a:pPr lvl="0"/>
            <a:r>
              <a:rPr lang="en-AU" dirty="0">
                <a:latin typeface="HP Simplified"/>
                <a:cs typeface="HP Simplified"/>
              </a:rPr>
              <a:t>Refine By Example</a:t>
            </a:r>
          </a:p>
          <a:p>
            <a:r>
              <a:rPr lang="en-AU" dirty="0">
                <a:latin typeface="HP Simplified"/>
                <a:cs typeface="HP Simplified"/>
              </a:rPr>
              <a:t>Users have the ability to refine by example. Based on the results of a natural language query, users can quickly refine their search by selecting refined examples to precisely focus on the context they require.</a:t>
            </a:r>
          </a:p>
          <a:p>
            <a:r>
              <a:rPr lang="en-AU" dirty="0">
                <a:latin typeface="HP Simplified"/>
                <a:cs typeface="HP Simplified"/>
              </a:rPr>
              <a:t> </a:t>
            </a:r>
          </a:p>
          <a:p>
            <a:r>
              <a:rPr lang="en-AU" b="1" dirty="0">
                <a:latin typeface="HP Simplified"/>
                <a:cs typeface="HP Simplified"/>
              </a:rPr>
              <a:t>Relevance Ranking</a:t>
            </a:r>
            <a:endParaRPr lang="en-AU" dirty="0">
              <a:latin typeface="HP Simplified"/>
              <a:cs typeface="HP Simplified"/>
            </a:endParaRPr>
          </a:p>
          <a:p>
            <a:r>
              <a:rPr lang="en-AU" dirty="0">
                <a:latin typeface="HP Simplified"/>
                <a:cs typeface="HP Simplified"/>
              </a:rPr>
              <a:t>In evaluating all types of queries, IDOL employs complex algorithms based on a combination of Information Theory and Bayesian methods to automatically weight and rank documents by statistical relevance. In doing so, it makes use of theoretic values calculated dynamically for all concepts on indexing, allowing the relevance of content to be evaluated. In practice, relevance can be seen as a measure of the conceptual overlap between the query text and the text within a document. Additionally, IDOL allows administrators to manipulate the relevance of query results in several ways:</a:t>
            </a:r>
          </a:p>
          <a:p>
            <a:r>
              <a:rPr lang="en-AU" dirty="0">
                <a:latin typeface="HP Simplified"/>
                <a:cs typeface="HP Simplified"/>
              </a:rPr>
              <a:t> </a:t>
            </a:r>
          </a:p>
          <a:p>
            <a:pPr lvl="0"/>
            <a:r>
              <a:rPr lang="en-AU" dirty="0">
                <a:latin typeface="HP Simplified"/>
                <a:cs typeface="HP Simplified"/>
              </a:rPr>
              <a:t>Setting up a field process - users modify IDOL's configuration file, raising the percentage relevance of results according to the number of times that terms in specified fields match the terms in the query</a:t>
            </a:r>
          </a:p>
          <a:p>
            <a:pPr lvl="0"/>
            <a:r>
              <a:rPr lang="en-AU" dirty="0">
                <a:latin typeface="HP Simplified"/>
                <a:cs typeface="HP Simplified"/>
              </a:rPr>
              <a:t>Using BIAS - users can employ the BIAS field </a:t>
            </a:r>
            <a:r>
              <a:rPr lang="en-AU" dirty="0" err="1">
                <a:latin typeface="HP Simplified"/>
                <a:cs typeface="HP Simplified"/>
              </a:rPr>
              <a:t>specifier</a:t>
            </a:r>
            <a:r>
              <a:rPr lang="en-AU" dirty="0">
                <a:latin typeface="HP Simplified"/>
                <a:cs typeface="HP Simplified"/>
              </a:rPr>
              <a:t> to dynamically boost the percentage relevance of a query's results according to the numerical proximity of a specified field to a given value</a:t>
            </a:r>
          </a:p>
          <a:p>
            <a:pPr lvl="0"/>
            <a:r>
              <a:rPr lang="en-AU" dirty="0">
                <a:latin typeface="HP Simplified"/>
                <a:cs typeface="HP Simplified"/>
              </a:rPr>
              <a:t>Using Multipliers - users can multiply the weights of individual query terms in order to boost the relevance of results that match these terms accordingly</a:t>
            </a:r>
          </a:p>
          <a:p>
            <a:r>
              <a:rPr lang="en-AU" b="1" dirty="0">
                <a:latin typeface="HP Simplified"/>
                <a:cs typeface="HP Simplified"/>
              </a:rPr>
              <a:t>Key Benefits</a:t>
            </a:r>
            <a:endParaRPr lang="en-AU" dirty="0">
              <a:latin typeface="HP Simplified"/>
              <a:cs typeface="HP Simplified"/>
            </a:endParaRPr>
          </a:p>
          <a:p>
            <a:pPr lvl="0"/>
            <a:r>
              <a:rPr lang="en-AU" dirty="0">
                <a:latin typeface="HP Simplified"/>
                <a:cs typeface="HP Simplified"/>
              </a:rPr>
              <a:t>Improves user experience by ordering search results in formats that better match expectations </a:t>
            </a:r>
          </a:p>
          <a:p>
            <a:pPr lvl="0"/>
            <a:r>
              <a:rPr lang="en-AU" dirty="0">
                <a:latin typeface="HP Simplified"/>
                <a:cs typeface="HP Simplified"/>
              </a:rPr>
              <a:t>Relevance can be customized by administrators to suit business needs and employee roles</a:t>
            </a:r>
          </a:p>
          <a:p>
            <a:pPr lvl="0"/>
            <a:r>
              <a:rPr lang="en-AU" dirty="0">
                <a:latin typeface="HP Simplified"/>
                <a:cs typeface="HP Simplified"/>
              </a:rPr>
              <a:t>Properly implemented relevancy ranking can result in productivity gains and cost savings</a:t>
            </a:r>
          </a:p>
          <a:p>
            <a:r>
              <a:rPr lang="en-US" dirty="0">
                <a:latin typeface="HP Simplified"/>
                <a:cs typeface="HP Simplified"/>
              </a:rPr>
              <a:t> </a:t>
            </a:r>
            <a:endParaRPr lang="en-AU" dirty="0">
              <a:latin typeface="HP Simplified"/>
              <a:cs typeface="HP Simplified"/>
            </a:endParaRPr>
          </a:p>
          <a:p>
            <a:r>
              <a:rPr lang="en-US" b="1" dirty="0" err="1">
                <a:latin typeface="HP Simplified"/>
                <a:cs typeface="HP Simplified"/>
              </a:rPr>
              <a:t>Vertica</a:t>
            </a:r>
            <a:r>
              <a:rPr lang="en-US" b="1" dirty="0">
                <a:latin typeface="HP Simplified"/>
                <a:cs typeface="HP Simplified"/>
              </a:rPr>
              <a:t> Analytics Platform </a:t>
            </a:r>
            <a:endParaRPr lang="en-AU" dirty="0">
              <a:latin typeface="HP Simplified"/>
              <a:cs typeface="HP Simplified"/>
            </a:endParaRPr>
          </a:p>
          <a:p>
            <a:r>
              <a:rPr lang="en-US" dirty="0">
                <a:latin typeface="HP Simplified"/>
                <a:cs typeface="HP Simplified"/>
              </a:rPr>
              <a:t>Unlike most other data warehouse vendors that are attempting to retrofit 21st century technology into their decades old infrastructure, </a:t>
            </a:r>
            <a:r>
              <a:rPr lang="en-US" dirty="0" err="1">
                <a:latin typeface="HP Simplified"/>
                <a:cs typeface="HP Simplified"/>
              </a:rPr>
              <a:t>Vertica</a:t>
            </a:r>
            <a:r>
              <a:rPr lang="en-US" dirty="0">
                <a:latin typeface="HP Simplified"/>
                <a:cs typeface="HP Simplified"/>
              </a:rPr>
              <a:t> was designed and built since its inception for today’s most demanding analytic workloads. Furthermore, each </a:t>
            </a:r>
            <a:r>
              <a:rPr lang="en-US" dirty="0" err="1">
                <a:latin typeface="HP Simplified"/>
                <a:cs typeface="HP Simplified"/>
              </a:rPr>
              <a:t>Vertica</a:t>
            </a:r>
            <a:r>
              <a:rPr lang="en-US" dirty="0">
                <a:latin typeface="HP Simplified"/>
                <a:cs typeface="HP Simplified"/>
              </a:rPr>
              <a:t> component is able to take full-advantage of the others by design.</a:t>
            </a:r>
            <a:endParaRPr lang="en-AU" dirty="0">
              <a:latin typeface="HP Simplified"/>
              <a:cs typeface="HP Simplified"/>
            </a:endParaRPr>
          </a:p>
          <a:p>
            <a:r>
              <a:rPr lang="en-US" dirty="0">
                <a:latin typeface="HP Simplified"/>
                <a:cs typeface="HP Simplified"/>
              </a:rPr>
              <a:t> </a:t>
            </a:r>
            <a:endParaRPr lang="en-AU" dirty="0">
              <a:latin typeface="HP Simplified"/>
              <a:cs typeface="HP Simplified"/>
            </a:endParaRPr>
          </a:p>
          <a:p>
            <a:r>
              <a:rPr lang="en-US" b="1" dirty="0">
                <a:latin typeface="HP Simplified"/>
                <a:cs typeface="HP Simplified"/>
              </a:rPr>
              <a:t>Key Features of the </a:t>
            </a:r>
            <a:r>
              <a:rPr lang="en-US" b="1" dirty="0" err="1">
                <a:latin typeface="HP Simplified"/>
                <a:cs typeface="HP Simplified"/>
              </a:rPr>
              <a:t>Vertica</a:t>
            </a:r>
            <a:r>
              <a:rPr lang="en-US" b="1" dirty="0">
                <a:latin typeface="HP Simplified"/>
                <a:cs typeface="HP Simplified"/>
              </a:rPr>
              <a:t> Analytics Platform</a:t>
            </a:r>
            <a:endParaRPr lang="en-AU" dirty="0">
              <a:latin typeface="HP Simplified"/>
              <a:cs typeface="HP Simplified"/>
            </a:endParaRPr>
          </a:p>
          <a:p>
            <a:pPr lvl="0"/>
            <a:r>
              <a:rPr lang="en-US" dirty="0">
                <a:latin typeface="HP Simplified"/>
                <a:cs typeface="HP Simplified"/>
              </a:rPr>
              <a:t>Real-Time Query &amp; Loading »Capture the time value of data by continuously loading information, while simultaneously allowing immediate access for rich analytics.</a:t>
            </a:r>
            <a:endParaRPr lang="en-AU" dirty="0">
              <a:latin typeface="HP Simplified"/>
              <a:cs typeface="HP Simplified"/>
            </a:endParaRPr>
          </a:p>
          <a:p>
            <a:pPr lvl="0"/>
            <a:r>
              <a:rPr lang="en-US" dirty="0">
                <a:latin typeface="HP Simplified"/>
                <a:cs typeface="HP Simplified"/>
              </a:rPr>
              <a:t>Advanced In-Database Analytics »Ever growing library of features and functions to explore and process more data closer to the CPU cores without the need to extract.</a:t>
            </a:r>
            <a:endParaRPr lang="en-AU" dirty="0">
              <a:latin typeface="HP Simplified"/>
              <a:cs typeface="HP Simplified"/>
            </a:endParaRPr>
          </a:p>
          <a:p>
            <a:pPr lvl="0"/>
            <a:r>
              <a:rPr lang="en-US" dirty="0">
                <a:latin typeface="HP Simplified"/>
                <a:cs typeface="HP Simplified"/>
              </a:rPr>
              <a:t>Database Designer &amp; Administration Tools »Powerful setup, tuning and control with minimal administration effort. Can make continual improvements while the system remains online.</a:t>
            </a:r>
            <a:endParaRPr lang="en-AU" dirty="0">
              <a:latin typeface="HP Simplified"/>
              <a:cs typeface="HP Simplified"/>
            </a:endParaRPr>
          </a:p>
          <a:p>
            <a:pPr lvl="0"/>
            <a:r>
              <a:rPr lang="en-US" dirty="0">
                <a:latin typeface="HP Simplified"/>
                <a:cs typeface="HP Simplified"/>
              </a:rPr>
              <a:t>Columnar Storage &amp; Execution »Perform queries 50x-1000x faster by eliminating costly disk I/O without the hassle and overhead of indexes and materialized views.</a:t>
            </a:r>
            <a:endParaRPr lang="en-AU" dirty="0">
              <a:latin typeface="HP Simplified"/>
              <a:cs typeface="HP Simplified"/>
            </a:endParaRPr>
          </a:p>
          <a:p>
            <a:pPr lvl="0"/>
            <a:r>
              <a:rPr lang="en-US" dirty="0">
                <a:latin typeface="HP Simplified"/>
                <a:cs typeface="HP Simplified"/>
              </a:rPr>
              <a:t>Aggressive Data Compression »Accomplish more with less CAPX, while delivering superior performance with our engine that operates on compressed data.</a:t>
            </a:r>
            <a:endParaRPr lang="en-AU" dirty="0">
              <a:latin typeface="HP Simplified"/>
              <a:cs typeface="HP Simplified"/>
            </a:endParaRPr>
          </a:p>
          <a:p>
            <a:pPr lvl="0"/>
            <a:r>
              <a:rPr lang="en-US" dirty="0">
                <a:latin typeface="HP Simplified"/>
                <a:cs typeface="HP Simplified"/>
              </a:rPr>
              <a:t>Scale-Out MPP Architecture »</a:t>
            </a:r>
            <a:r>
              <a:rPr lang="en-US" dirty="0" err="1">
                <a:latin typeface="HP Simplified"/>
                <a:cs typeface="HP Simplified"/>
              </a:rPr>
              <a:t>Vertica</a:t>
            </a:r>
            <a:r>
              <a:rPr lang="en-US" dirty="0">
                <a:latin typeface="HP Simplified"/>
                <a:cs typeface="HP Simplified"/>
              </a:rPr>
              <a:t> automatically scales linearly and limitlessly by just adding industry-standard x86 servers to the grid Automatic High Availability »Runs non-stop with automatic redundancy, failover and recovery optimized to deliver superior query performance as well</a:t>
            </a:r>
            <a:endParaRPr lang="en-AU" dirty="0">
              <a:latin typeface="HP Simplified"/>
              <a:cs typeface="HP Simplified"/>
            </a:endParaRPr>
          </a:p>
          <a:p>
            <a:pPr lvl="0"/>
            <a:r>
              <a:rPr lang="en-US" dirty="0">
                <a:latin typeface="HP Simplified"/>
                <a:cs typeface="HP Simplified"/>
              </a:rPr>
              <a:t>Optimizer, Execution Engine &amp; Workload Management »Get maximum performance without worrying about the details of how it gets done. Users just think about questions, we deliver answers, fast.</a:t>
            </a:r>
            <a:endParaRPr lang="en-AU" dirty="0">
              <a:latin typeface="HP Simplified"/>
              <a:cs typeface="HP Simplified"/>
            </a:endParaRPr>
          </a:p>
          <a:p>
            <a:pPr lvl="0"/>
            <a:r>
              <a:rPr lang="en-US" dirty="0">
                <a:latin typeface="HP Simplified"/>
                <a:cs typeface="HP Simplified"/>
              </a:rPr>
              <a:t>Native BI, ETL, &amp; </a:t>
            </a:r>
            <a:r>
              <a:rPr lang="en-US" dirty="0" err="1">
                <a:latin typeface="HP Simplified"/>
                <a:cs typeface="HP Simplified"/>
              </a:rPr>
              <a:t>Hadoop</a:t>
            </a:r>
            <a:r>
              <a:rPr lang="en-US" dirty="0">
                <a:latin typeface="HP Simplified"/>
                <a:cs typeface="HP Simplified"/>
              </a:rPr>
              <a:t>/</a:t>
            </a:r>
            <a:r>
              <a:rPr lang="en-US" dirty="0" err="1">
                <a:latin typeface="HP Simplified"/>
                <a:cs typeface="HP Simplified"/>
              </a:rPr>
              <a:t>MapReduce</a:t>
            </a:r>
            <a:r>
              <a:rPr lang="en-US" dirty="0">
                <a:latin typeface="HP Simplified"/>
                <a:cs typeface="HP Simplified"/>
              </a:rPr>
              <a:t> Integration »Seamless integration with a robust and ever growing ecosystem of analytics solutions.</a:t>
            </a:r>
            <a:endParaRPr lang="en-AU" dirty="0">
              <a:latin typeface="HP Simplified"/>
              <a:cs typeface="HP Simplified"/>
            </a:endParaRPr>
          </a:p>
          <a:p>
            <a:endParaRPr lang="en-US" dirty="0">
              <a:latin typeface="HP Simplified"/>
              <a:cs typeface="HP Simplified"/>
            </a:endParaRPr>
          </a:p>
          <a:p>
            <a:endParaRPr lang="en-US" dirty="0">
              <a:latin typeface="HP Simplified"/>
              <a:cs typeface="HP Simplified"/>
            </a:endParaRPr>
          </a:p>
          <a:p>
            <a:r>
              <a:rPr lang="en-AU" b="1" dirty="0">
                <a:latin typeface="HP Simplified"/>
                <a:cs typeface="HP Simplified"/>
              </a:rPr>
              <a:t>HP </a:t>
            </a:r>
            <a:r>
              <a:rPr lang="en-AU" b="1" dirty="0" err="1">
                <a:latin typeface="HP Simplified"/>
                <a:cs typeface="HP Simplified"/>
              </a:rPr>
              <a:t>ArcSight’s</a:t>
            </a:r>
            <a:r>
              <a:rPr lang="en-AU" b="1" dirty="0">
                <a:latin typeface="HP Simplified"/>
                <a:cs typeface="HP Simplified"/>
              </a:rPr>
              <a:t> Correlation Optimized Retention and Retrieval (CORR) </a:t>
            </a:r>
          </a:p>
          <a:p>
            <a:r>
              <a:rPr lang="en-AU" dirty="0">
                <a:latin typeface="HP Simplified"/>
                <a:cs typeface="HP Simplified"/>
              </a:rPr>
              <a:t>Engine is a breakthrough technology that delivers orders of magnitude improvement in log correlation and storage, helping security administrators thwart the complex threats they face today.</a:t>
            </a:r>
          </a:p>
          <a:p>
            <a:r>
              <a:rPr lang="en-AU" dirty="0">
                <a:latin typeface="HP Simplified"/>
                <a:cs typeface="HP Simplified"/>
              </a:rPr>
              <a:t> </a:t>
            </a:r>
          </a:p>
          <a:p>
            <a:r>
              <a:rPr lang="en-AU" dirty="0">
                <a:latin typeface="HP Simplified"/>
                <a:cs typeface="HP Simplified"/>
              </a:rPr>
              <a:t>CORR uniquely</a:t>
            </a:r>
          </a:p>
          <a:p>
            <a:r>
              <a:rPr lang="en-AU" dirty="0">
                <a:latin typeface="HP Simplified"/>
                <a:cs typeface="HP Simplified"/>
              </a:rPr>
              <a:t>• Detect more incidents - the new architecture will allow event correlation rates of up to 5x the current performance using the same hardware.</a:t>
            </a:r>
          </a:p>
          <a:p>
            <a:r>
              <a:rPr lang="en-AU" dirty="0">
                <a:latin typeface="HP Simplified"/>
                <a:cs typeface="HP Simplified"/>
              </a:rPr>
              <a:t>• Address more data  the new architecture will enable storage capacity of up to 10x the current capacity for correlated events using the same disk space.</a:t>
            </a:r>
          </a:p>
          <a:p>
            <a:r>
              <a:rPr lang="en-AU" dirty="0">
                <a:latin typeface="HP Simplified"/>
                <a:cs typeface="HP Simplified"/>
              </a:rPr>
              <a:t>• Operate more efficiently - the use of a common data store allows both the real-time correlation application and the log management application to use the same set of data, providing a seamless workflow that includes detection, alerting, forensic analysis and reporting.</a:t>
            </a:r>
          </a:p>
          <a:p>
            <a:endParaRPr lang="en-US" dirty="0">
              <a:latin typeface="HP Simplified"/>
              <a:cs typeface="HP Simplified"/>
            </a:endParaRPr>
          </a:p>
          <a:p>
            <a:r>
              <a:rPr lang="en-US" dirty="0">
                <a:latin typeface="HP Simplified"/>
                <a:cs typeface="HP Simplified"/>
              </a:rPr>
              <a:t> </a:t>
            </a:r>
            <a:endParaRPr lang="en-AU" dirty="0">
              <a:latin typeface="HP Simplified"/>
              <a:cs typeface="HP Simplified"/>
            </a:endParaRPr>
          </a:p>
          <a:p>
            <a:r>
              <a:rPr lang="en-US" b="1" dirty="0">
                <a:latin typeface="HP Simplified"/>
                <a:cs typeface="HP Simplified"/>
              </a:rPr>
              <a:t>Run time service model</a:t>
            </a:r>
            <a:endParaRPr lang="en-AU" dirty="0">
              <a:latin typeface="HP Simplified"/>
              <a:cs typeface="HP Simplified"/>
            </a:endParaRPr>
          </a:p>
          <a:p>
            <a:r>
              <a:rPr lang="en-US" dirty="0">
                <a:latin typeface="HP Simplified"/>
                <a:cs typeface="HP Simplified"/>
              </a:rPr>
              <a:t>Finally, the rapidly changing IT dependencies of the borderless enterprise need to be dynamically discovered and mapped to ensure that availability, performance, compliance and security can be maintained with confidence and control. </a:t>
            </a:r>
            <a:endParaRPr lang="en-AU" dirty="0">
              <a:latin typeface="HP Simplified"/>
              <a:cs typeface="HP Simplified"/>
            </a:endParaRPr>
          </a:p>
          <a:p>
            <a:r>
              <a:rPr lang="en-US" dirty="0">
                <a:latin typeface="HP Simplified"/>
                <a:cs typeface="HP Simplified"/>
              </a:rPr>
              <a:t> </a:t>
            </a:r>
            <a:endParaRPr lang="en-AU" dirty="0">
              <a:latin typeface="HP Simplified"/>
              <a:cs typeface="HP Simplified"/>
            </a:endParaRPr>
          </a:p>
          <a:p>
            <a:r>
              <a:rPr lang="en-US" dirty="0">
                <a:latin typeface="HP Simplified"/>
                <a:cs typeface="HP Simplified"/>
              </a:rPr>
              <a:t>HP’s unique Run-time Service Model maps business processes to applications and their supporting software and infrastructure. Business assets include business services, processes, and activities such as services that a business provides to another business (or one organization provides to another within a business) and that an IT organization provides to support business services or IT operations. For example a business service typically has an associated end user or customer, a business application, and a SLA. Examples include payment processing, backup and recovery, and self-service help desk.</a:t>
            </a:r>
            <a:endParaRPr lang="en-AU" dirty="0">
              <a:latin typeface="HP Simplified"/>
              <a:cs typeface="HP Simplified"/>
            </a:endParaRPr>
          </a:p>
          <a:p>
            <a:r>
              <a:rPr lang="en-US" dirty="0">
                <a:latin typeface="HP Simplified"/>
                <a:cs typeface="HP Simplified"/>
              </a:rPr>
              <a:t> </a:t>
            </a:r>
            <a:endParaRPr lang="en-AU" dirty="0">
              <a:latin typeface="HP Simplified"/>
              <a:cs typeface="HP Simplified"/>
            </a:endParaRPr>
          </a:p>
          <a:p>
            <a:r>
              <a:rPr lang="en-US" dirty="0">
                <a:latin typeface="HP Simplified"/>
                <a:cs typeface="HP Simplified"/>
              </a:rPr>
              <a:t>Because configuration management differs dramatically from operations management, unlike other vendors, HP separates traditional Configuration Management Systems (also know as a CMDB) from the Run-time Service Model. </a:t>
            </a:r>
            <a:endParaRPr lang="en-AU" dirty="0">
              <a:latin typeface="HP Simplified"/>
              <a:cs typeface="HP Simplified"/>
            </a:endParaRPr>
          </a:p>
          <a:p>
            <a:r>
              <a:rPr lang="en-US" dirty="0">
                <a:latin typeface="HP Simplified"/>
                <a:cs typeface="HP Simplified"/>
              </a:rPr>
              <a:t> </a:t>
            </a:r>
            <a:endParaRPr lang="en-AU" dirty="0">
              <a:latin typeface="HP Simplified"/>
              <a:cs typeface="HP Simplified"/>
            </a:endParaRPr>
          </a:p>
          <a:p>
            <a:r>
              <a:rPr lang="en-US" dirty="0">
                <a:latin typeface="HP Simplified"/>
                <a:cs typeface="HP Simplified"/>
              </a:rPr>
              <a:t>By doing so, each one is used more effectively, and based on their applicable and different use cases, disruption of one does not impact the other, and each can be upgraded independently. The HP BSM Run-time Service Model, federates with the HP CMS solution—in addition to third-party CMDB solutions—so that it can easily be leveraged across the enterprise.</a:t>
            </a:r>
            <a:endParaRPr lang="en-AU" dirty="0">
              <a:latin typeface="HP Simplified"/>
              <a:cs typeface="HP Simplified"/>
            </a:endParaRPr>
          </a:p>
          <a:p>
            <a:r>
              <a:rPr lang="en-US" dirty="0">
                <a:latin typeface="HP Simplified"/>
                <a:cs typeface="HP Simplified"/>
              </a:rPr>
              <a:t/>
            </a:r>
            <a:br>
              <a:rPr lang="en-US" dirty="0">
                <a:latin typeface="HP Simplified"/>
                <a:cs typeface="HP Simplified"/>
              </a:rPr>
            </a:br>
            <a:r>
              <a:rPr lang="en-US" dirty="0">
                <a:latin typeface="HP Simplified"/>
                <a:cs typeface="HP Simplified"/>
              </a:rPr>
              <a:t> </a:t>
            </a:r>
            <a:endParaRPr lang="en-AU" dirty="0">
              <a:latin typeface="HP Simplified"/>
              <a:cs typeface="HP Simplified"/>
            </a:endParaRP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latin typeface="Calibri"/>
              </a:rPr>
              <a:pPr/>
              <a:t>17</a:t>
            </a:fld>
            <a:endParaRPr lang="en-GB" dirty="0">
              <a:solidFill>
                <a:prstClr val="black"/>
              </a:solidFill>
              <a:latin typeface="Calibri"/>
            </a:endParaRPr>
          </a:p>
        </p:txBody>
      </p:sp>
    </p:spTree>
    <p:extLst>
      <p:ext uri="{BB962C8B-B14F-4D97-AF65-F5344CB8AC3E}">
        <p14:creationId xmlns:p14="http://schemas.microsoft.com/office/powerpoint/2010/main" val="2953979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lnSpc>
                <a:spcPct val="90000"/>
              </a:lnSpc>
              <a:spcBef>
                <a:spcPts val="500"/>
              </a:spcBef>
              <a:buSzPct val="80000"/>
              <a:defRPr/>
            </a:pPr>
            <a:r>
              <a:rPr lang="en-US" sz="1200" dirty="0" smtClean="0">
                <a:solidFill>
                  <a:schemeClr val="tx1"/>
                </a:solidFill>
              </a:rPr>
              <a:t>A vision is great, but technology is makes our vision a reality.  </a:t>
            </a:r>
            <a:r>
              <a:rPr lang="en-US" sz="1200" dirty="0" err="1" smtClean="0">
                <a:solidFill>
                  <a:schemeClr val="tx1"/>
                </a:solidFill>
              </a:rPr>
              <a:t>Vertica’s</a:t>
            </a:r>
            <a:r>
              <a:rPr lang="en-US" sz="1200" dirty="0" smtClean="0">
                <a:solidFill>
                  <a:schemeClr val="tx1"/>
                </a:solidFill>
              </a:rPr>
              <a:t> innovative</a:t>
            </a:r>
            <a:r>
              <a:rPr lang="en-US" sz="1200" baseline="0" dirty="0" smtClean="0">
                <a:solidFill>
                  <a:schemeClr val="tx1"/>
                </a:solidFill>
              </a:rPr>
              <a:t> technology makes the difference because it was designed from the very first line of code for the new demands of near real time data analytics.  </a:t>
            </a:r>
            <a:endParaRPr lang="en-US" sz="1200" dirty="0" smtClean="0">
              <a:solidFill>
                <a:schemeClr val="tx1"/>
              </a:solidFill>
            </a:endParaRPr>
          </a:p>
          <a:p>
            <a:pPr marL="225425" indent="-225425">
              <a:lnSpc>
                <a:spcPct val="90000"/>
              </a:lnSpc>
              <a:spcBef>
                <a:spcPts val="500"/>
              </a:spcBef>
              <a:buSzPct val="80000"/>
              <a:buFont typeface="Arial" pitchFamily="34" charset="0"/>
              <a:buChar char="•"/>
              <a:defRPr/>
            </a:pPr>
            <a:endParaRPr lang="en-US" sz="1200" dirty="0" smtClean="0">
              <a:solidFill>
                <a:schemeClr val="tx1"/>
              </a:solidFill>
            </a:endParaRPr>
          </a:p>
          <a:p>
            <a:pPr marL="225425" indent="-225425">
              <a:lnSpc>
                <a:spcPct val="90000"/>
              </a:lnSpc>
              <a:spcBef>
                <a:spcPts val="500"/>
              </a:spcBef>
              <a:buSzPct val="80000"/>
              <a:buFont typeface="Arial" pitchFamily="34" charset="0"/>
              <a:buChar char="•"/>
              <a:defRPr/>
            </a:pPr>
            <a:r>
              <a:rPr lang="en-US" sz="1200" dirty="0" smtClean="0">
                <a:solidFill>
                  <a:schemeClr val="tx1"/>
                </a:solidFill>
              </a:rPr>
              <a:t>Relational</a:t>
            </a:r>
            <a:r>
              <a:rPr lang="en-US" sz="1200" cap="all" dirty="0" smtClean="0">
                <a:solidFill>
                  <a:schemeClr val="tx1"/>
                </a:solidFill>
              </a:rPr>
              <a:t> </a:t>
            </a:r>
            <a:r>
              <a:rPr lang="en-US" sz="1200" cap="all" dirty="0" smtClean="0"/>
              <a:t>Software</a:t>
            </a:r>
            <a:r>
              <a:rPr lang="en-US" sz="1200" dirty="0" smtClean="0">
                <a:solidFill>
                  <a:schemeClr val="tx1"/>
                </a:solidFill>
              </a:rPr>
              <a:t> platform to store, manage, and analyze information</a:t>
            </a:r>
          </a:p>
          <a:p>
            <a:pPr marL="225425" indent="-225425">
              <a:lnSpc>
                <a:spcPct val="90000"/>
              </a:lnSpc>
              <a:spcBef>
                <a:spcPts val="500"/>
              </a:spcBef>
              <a:buSzPct val="80000"/>
              <a:buFont typeface="Arial" pitchFamily="34" charset="0"/>
              <a:buChar char="•"/>
              <a:defRPr/>
            </a:pPr>
            <a:r>
              <a:rPr lang="en-US" sz="1200" dirty="0" smtClean="0">
                <a:solidFill>
                  <a:schemeClr val="tx1"/>
                </a:solidFill>
              </a:rPr>
              <a:t>Native </a:t>
            </a:r>
            <a:r>
              <a:rPr lang="en-US" sz="1200" dirty="0" smtClean="0"/>
              <a:t>COLUMNAR</a:t>
            </a:r>
            <a:r>
              <a:rPr lang="en-US" sz="1200" dirty="0" smtClean="0">
                <a:solidFill>
                  <a:schemeClr val="tx1"/>
                </a:solidFill>
              </a:rPr>
              <a:t> architecture is core, and enables better</a:t>
            </a:r>
            <a:r>
              <a:rPr lang="en-US" sz="1200" baseline="0" dirty="0" smtClean="0">
                <a:solidFill>
                  <a:schemeClr val="tx1"/>
                </a:solidFill>
              </a:rPr>
              <a:t> joins and fundamentally faster analytics</a:t>
            </a:r>
          </a:p>
          <a:p>
            <a:pPr marL="225425" indent="-225425">
              <a:lnSpc>
                <a:spcPct val="90000"/>
              </a:lnSpc>
              <a:spcBef>
                <a:spcPts val="500"/>
              </a:spcBef>
              <a:buSzPct val="80000"/>
              <a:buFont typeface="Arial" pitchFamily="34" charset="0"/>
              <a:buChar char="•"/>
              <a:defRPr/>
            </a:pPr>
            <a:r>
              <a:rPr lang="en-US" sz="1200" baseline="0" dirty="0" smtClean="0">
                <a:solidFill>
                  <a:schemeClr val="tx1"/>
                </a:solidFill>
              </a:rPr>
              <a:t>Load and query simultaneously, dramatically increasing the velocity</a:t>
            </a:r>
            <a:r>
              <a:rPr lang="en-US" sz="1200" dirty="0" smtClean="0">
                <a:solidFill>
                  <a:schemeClr val="tx1"/>
                </a:solidFill>
              </a:rPr>
              <a:t> </a:t>
            </a:r>
          </a:p>
          <a:p>
            <a:pPr marL="225425" marR="0" indent="-225425" algn="l" defTabSz="457200" rtl="0" eaLnBrk="1" fontAlgn="auto" latinLnBrk="0" hangingPunct="1">
              <a:lnSpc>
                <a:spcPct val="90000"/>
              </a:lnSpc>
              <a:spcBef>
                <a:spcPts val="500"/>
              </a:spcBef>
              <a:spcAft>
                <a:spcPts val="0"/>
              </a:spcAft>
              <a:buClrTx/>
              <a:buSzPct val="80000"/>
              <a:buFont typeface="Arial" pitchFamily="34" charset="0"/>
              <a:buChar char="•"/>
              <a:tabLst/>
              <a:defRPr/>
            </a:pPr>
            <a:r>
              <a:rPr lang="en-US" sz="1200" dirty="0" smtClean="0"/>
              <a:t>MPP-</a:t>
            </a:r>
            <a:r>
              <a:rPr lang="en-US" sz="1200" dirty="0" smtClean="0">
                <a:solidFill>
                  <a:schemeClr val="tx1"/>
                </a:solidFill>
              </a:rPr>
              <a:t> Highly </a:t>
            </a:r>
            <a:r>
              <a:rPr lang="en-US" sz="1200" cap="all" dirty="0" smtClean="0"/>
              <a:t>scalable, elastic </a:t>
            </a:r>
            <a:r>
              <a:rPr lang="en-US" sz="1200" dirty="0" smtClean="0">
                <a:solidFill>
                  <a:schemeClr val="tx1"/>
                </a:solidFill>
              </a:rPr>
              <a:t>and fully </a:t>
            </a:r>
            <a:r>
              <a:rPr lang="en-US" sz="1200" cap="all" dirty="0" smtClean="0"/>
              <a:t>PARALLEL</a:t>
            </a:r>
            <a:r>
              <a:rPr lang="en-US" sz="1200" cap="all" baseline="0" dirty="0" smtClean="0"/>
              <a:t>, with commodity hardware and 90% less storage due to compression technology </a:t>
            </a:r>
            <a:endParaRPr lang="en-US" sz="1200" cap="all" dirty="0" smtClean="0"/>
          </a:p>
          <a:p>
            <a:pPr marL="225425" indent="-225425">
              <a:lnSpc>
                <a:spcPct val="90000"/>
              </a:lnSpc>
              <a:spcBef>
                <a:spcPts val="500"/>
              </a:spcBef>
              <a:buClr>
                <a:schemeClr val="tx2"/>
              </a:buClr>
              <a:buSzPct val="80000"/>
              <a:buFont typeface="Arial" pitchFamily="34" charset="0"/>
              <a:buChar char="•"/>
              <a:defRPr/>
            </a:pPr>
            <a:r>
              <a:rPr lang="en-US" sz="1200" dirty="0" smtClean="0"/>
              <a:t>SQL &amp; </a:t>
            </a:r>
            <a:r>
              <a:rPr lang="en-US" sz="1200" dirty="0" err="1" smtClean="0"/>
              <a:t>NoSQL</a:t>
            </a:r>
            <a:r>
              <a:rPr lang="en-US" sz="1200" dirty="0" smtClean="0"/>
              <a:t> </a:t>
            </a:r>
            <a:r>
              <a:rPr lang="en-US" sz="1200" dirty="0" smtClean="0">
                <a:solidFill>
                  <a:schemeClr val="tx1"/>
                </a:solidFill>
              </a:rPr>
              <a:t>analytics capabilities </a:t>
            </a:r>
          </a:p>
          <a:p>
            <a:pPr marL="225425" indent="-225425">
              <a:lnSpc>
                <a:spcPct val="90000"/>
              </a:lnSpc>
              <a:spcBef>
                <a:spcPts val="500"/>
              </a:spcBef>
              <a:buClr>
                <a:schemeClr val="tx2"/>
              </a:buClr>
              <a:buSzPct val="80000"/>
              <a:buFont typeface="Arial" pitchFamily="34" charset="0"/>
              <a:buChar char="•"/>
              <a:defRPr/>
            </a:pPr>
            <a:r>
              <a:rPr lang="en-US" sz="1200" cap="all" dirty="0" smtClean="0"/>
              <a:t>Simple</a:t>
            </a:r>
            <a:r>
              <a:rPr lang="en-US" sz="1200" dirty="0" smtClean="0"/>
              <a:t> </a:t>
            </a:r>
            <a:r>
              <a:rPr lang="en-US" sz="1200" dirty="0" smtClean="0">
                <a:solidFill>
                  <a:schemeClr val="tx1"/>
                </a:solidFill>
              </a:rPr>
              <a:t>installation &amp; use with </a:t>
            </a:r>
            <a:r>
              <a:rPr lang="en-US" sz="1200" cap="all" dirty="0" smtClean="0"/>
              <a:t>automatic</a:t>
            </a:r>
            <a:r>
              <a:rPr lang="en-US" sz="1200" dirty="0" smtClean="0"/>
              <a:t> </a:t>
            </a:r>
            <a:r>
              <a:rPr lang="en-US" sz="1200" dirty="0" smtClean="0">
                <a:solidFill>
                  <a:schemeClr val="tx1"/>
                </a:solidFill>
              </a:rPr>
              <a:t>setup and tuning</a:t>
            </a:r>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E831FD69-BB7F-48A9-AD3C-0905D51AD404}" type="datetime3">
              <a:rPr lang="en-US" smtClean="0"/>
              <a:pPr/>
              <a:t>5 January 2018</a:t>
            </a:fld>
            <a:endParaRPr lang="en-US" dirty="0"/>
          </a:p>
        </p:txBody>
      </p:sp>
      <p:sp>
        <p:nvSpPr>
          <p:cNvPr id="6" name="Footer Placeholder 5"/>
          <p:cNvSpPr>
            <a:spLocks noGrp="1"/>
          </p:cNvSpPr>
          <p:nvPr>
            <p:ph type="ftr" sz="quarter" idx="12"/>
          </p:nvPr>
        </p:nvSpPr>
        <p:spPr/>
        <p:txBody>
          <a:bodyPr/>
          <a:lstStyle/>
          <a:p>
            <a:r>
              <a:rPr lang="en-US" dirty="0" smtClean="0"/>
              <a:t>HP Confidential</a:t>
            </a:r>
            <a:endParaRPr lang="en-US" dirty="0"/>
          </a:p>
        </p:txBody>
      </p:sp>
      <p:sp>
        <p:nvSpPr>
          <p:cNvPr id="7" name="Slide Number Placeholder 6"/>
          <p:cNvSpPr>
            <a:spLocks noGrp="1"/>
          </p:cNvSpPr>
          <p:nvPr>
            <p:ph type="sldNum" sz="quarter" idx="13"/>
          </p:nvPr>
        </p:nvSpPr>
        <p:spPr/>
        <p:txBody>
          <a:bodyPr/>
          <a:lstStyle/>
          <a:p>
            <a:fld id="{84B04522-5E79-4620-978F-683F5015A639}" type="slidenum">
              <a:rPr lang="en-US" smtClean="0"/>
              <a:pPr/>
              <a:t>19</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Tx/>
              <a:buChar char="•"/>
            </a:pPr>
            <a:r>
              <a:rPr lang="en-US" smtClean="0">
                <a:latin typeface="Arial" pitchFamily="34" charset="0"/>
                <a:ea typeface="MS PGothic" pitchFamily="34" charset="-128"/>
              </a:rPr>
              <a:t>Understands the meaning of speech content in audio, video, and customer interactions, regardless of language or format</a:t>
            </a:r>
          </a:p>
          <a:p>
            <a:pPr eaLnBrk="1" hangingPunct="1">
              <a:spcBef>
                <a:spcPct val="0"/>
              </a:spcBef>
              <a:buFontTx/>
              <a:buChar char="•"/>
            </a:pPr>
            <a:r>
              <a:rPr lang="en-US" smtClean="0">
                <a:latin typeface="Arial" pitchFamily="34" charset="0"/>
                <a:ea typeface="MS PGothic" pitchFamily="34" charset="-128"/>
              </a:rPr>
              <a:t>Automates the delivery of relevant customer intelligence to all pertinent business units</a:t>
            </a:r>
          </a:p>
          <a:p>
            <a:pPr eaLnBrk="1" hangingPunct="1">
              <a:spcBef>
                <a:spcPct val="0"/>
              </a:spcBef>
              <a:buFontTx/>
              <a:buChar char="•"/>
            </a:pPr>
            <a:r>
              <a:rPr lang="en-US" smtClean="0">
                <a:latin typeface="Arial" pitchFamily="34" charset="0"/>
                <a:ea typeface="MS PGothic" pitchFamily="34" charset="-128"/>
              </a:rPr>
              <a:t>Uncovers trends and issues that definitively impact business performance and operations</a:t>
            </a:r>
          </a:p>
          <a:p>
            <a:pPr eaLnBrk="1" hangingPunct="1">
              <a:spcBef>
                <a:spcPct val="0"/>
              </a:spcBef>
              <a:buFontTx/>
              <a:buChar char="•"/>
            </a:pPr>
            <a:r>
              <a:rPr lang="en-US" smtClean="0">
                <a:latin typeface="Arial" pitchFamily="34" charset="0"/>
                <a:ea typeface="MS PGothic" pitchFamily="34" charset="-128"/>
              </a:rPr>
              <a:t>Supports legacy approaches such as phoneme processing and word spotting in addition to conceptual analysis</a:t>
            </a:r>
          </a:p>
          <a:p>
            <a:endParaRPr lang="en-US"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711767E2-B44F-4F8C-85DE-E52BCF5F9DA1}" type="slidenum">
              <a:rPr lang="en-GB" smtClean="0"/>
              <a:pPr>
                <a:defRPr/>
              </a:pPr>
              <a:t>21</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latin typeface="Arial" pitchFamily="34" charset="0"/>
                <a:ea typeface="ヒラギノ角ゴ Pro W3"/>
                <a:cs typeface="ヒラギノ角ゴ Pro W3"/>
              </a:rPr>
              <a:t>PIC5 (grouped documents)</a:t>
            </a:r>
          </a:p>
          <a:p>
            <a:pPr>
              <a:spcBef>
                <a:spcPct val="0"/>
              </a:spcBef>
            </a:pPr>
            <a:r>
              <a:rPr lang="en-US" smtClean="0">
                <a:latin typeface="Arial" pitchFamily="34" charset="0"/>
                <a:ea typeface="ヒラギノ角ゴ Pro W3"/>
                <a:cs typeface="ヒラギノ角ゴ Pro W3"/>
              </a:rPr>
              <a:t>"So for example we might see groups based on off-balance sheet trading entities... side letters.... product performance issues.... procurement failures.... and even sub-sets of these concepts and relationships such as one of our customer found, which was employees using credit cards to order items that procurement failures forced them to do themselves!</a:t>
            </a:r>
            <a:r>
              <a:rPr lang="en-US" sz="1800" smtClean="0">
                <a:latin typeface="Arial" pitchFamily="34" charset="0"/>
                <a:ea typeface="ヒラギノ角ゴ Pro W3"/>
                <a:cs typeface="ヒラギノ角ゴ Pro W3"/>
              </a:rPr>
              <a:t> </a:t>
            </a:r>
          </a:p>
          <a:p>
            <a:endParaRPr lang="en-US"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57122C1E-22B4-4B99-A652-FD11E6612A2D}" type="slidenum">
              <a:rPr lang="en-GB" smtClean="0"/>
              <a:pPr>
                <a:defRPr/>
              </a:pPr>
              <a:t>22</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68221" indent="-168221" defTabSz="457114">
              <a:buFont typeface="Arial" pitchFamily="34" charset="0"/>
              <a:buChar char="•"/>
              <a:defRPr/>
            </a:pPr>
            <a:r>
              <a:rPr lang="en-US" dirty="0" smtClean="0"/>
              <a:t>Here you can see how we have built the portfolio through combined organic innovation and inorganic</a:t>
            </a:r>
            <a:r>
              <a:rPr lang="en-US" baseline="0" dirty="0" smtClean="0"/>
              <a:t> acquisition.</a:t>
            </a:r>
          </a:p>
          <a:p>
            <a:pPr marL="168221" indent="-168221" defTabSz="457114">
              <a:buFont typeface="Arial" pitchFamily="34" charset="0"/>
              <a:buChar char="•"/>
              <a:defRPr/>
            </a:pPr>
            <a:r>
              <a:rPr lang="en-US" baseline="0" dirty="0" smtClean="0"/>
              <a:t>We are the 6</a:t>
            </a:r>
            <a:r>
              <a:rPr lang="en-US" baseline="30000" dirty="0" smtClean="0"/>
              <a:t>th</a:t>
            </a:r>
            <a:r>
              <a:rPr lang="en-US" baseline="0" dirty="0" smtClean="0"/>
              <a:t> largest software company in the world serving almost the entire Fortune 100</a:t>
            </a:r>
          </a:p>
          <a:p>
            <a:pPr marL="168221" indent="-168221" defTabSz="457114">
              <a:buFont typeface="Arial" pitchFamily="34" charset="0"/>
              <a:buChar char="•"/>
              <a:defRPr/>
            </a:pPr>
            <a:r>
              <a:rPr lang="en-US" baseline="0" dirty="0" smtClean="0"/>
              <a:t>Delivering key innovation</a:t>
            </a:r>
          </a:p>
          <a:p>
            <a:pPr marL="168221" indent="-168221" defTabSz="457114">
              <a:buFont typeface="Arial" pitchFamily="34" charset="0"/>
              <a:buChar char="•"/>
              <a:defRPr/>
            </a:pPr>
            <a:r>
              <a:rPr lang="en-US" baseline="0" dirty="0" smtClean="0"/>
              <a:t>Positioning us as #1 and #2 in key enterprise software markets</a:t>
            </a:r>
          </a:p>
          <a:p>
            <a:pPr marL="168221" indent="-168221" defTabSz="457114">
              <a:buFont typeface="Arial" pitchFamily="34" charset="0"/>
              <a:buChar char="•"/>
              <a:defRPr/>
            </a:pP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27</a:t>
            </a:fld>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Vertica, we are</a:t>
            </a:r>
            <a:r>
              <a:rPr lang="en-US" baseline="0" dirty="0" smtClean="0"/>
              <a:t> changing the focus from the data to the answers.  What answers do you need that will make a difference for your business and for your customers?  </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29</a:t>
            </a:fld>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5424" y="685488"/>
            <a:ext cx="4547152"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1F497D"/>
              </a:buClr>
            </a:pPr>
            <a:fld id="{35709A46-4ADB-4D2E-835C-D70DEB913FB9}" type="slidenum">
              <a:rPr lang="zh-CN" altLang="en-US" smtClean="0">
                <a:solidFill>
                  <a:prstClr val="black"/>
                </a:solidFill>
              </a:rPr>
              <a:pPr>
                <a:buClr>
                  <a:srgbClr val="1F497D"/>
                </a:buClr>
              </a:pPr>
              <a:t>33</a:t>
            </a:fld>
            <a:endParaRPr lang="zh-CN" altLang="en-US">
              <a:solidFill>
                <a:prstClr val="black"/>
              </a:solidFill>
            </a:endParaRPr>
          </a:p>
        </p:txBody>
      </p:sp>
    </p:spTree>
    <p:extLst>
      <p:ext uri="{BB962C8B-B14F-4D97-AF65-F5344CB8AC3E}">
        <p14:creationId xmlns:p14="http://schemas.microsoft.com/office/powerpoint/2010/main" val="167979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Key Thoughts:</a:t>
            </a:r>
          </a:p>
          <a:p>
            <a:endParaRPr lang="en-US" b="1" dirty="0" smtClean="0"/>
          </a:p>
          <a:p>
            <a:pPr marL="169577" indent="-169577">
              <a:buFont typeface="Arial"/>
              <a:buChar char="•"/>
            </a:pPr>
            <a:r>
              <a:rPr lang="en-US" dirty="0" smtClean="0"/>
              <a:t>Data</a:t>
            </a:r>
            <a:r>
              <a:rPr lang="en-US" baseline="0" dirty="0" smtClean="0"/>
              <a:t> is everywhere!!! – Data is the new black – but information is GOLD!</a:t>
            </a:r>
          </a:p>
          <a:p>
            <a:pPr marL="169577" indent="-169577">
              <a:buFont typeface="Arial"/>
              <a:buChar char="•"/>
            </a:pPr>
            <a:r>
              <a:rPr lang="en-US" baseline="0" dirty="0" smtClean="0"/>
              <a:t>There is value for those able to extract information from the data in a way that enables them to engage, drive an outcome, enhance an experience, </a:t>
            </a:r>
            <a:r>
              <a:rPr lang="en-US" baseline="0" dirty="0" err="1" smtClean="0"/>
              <a:t>etc</a:t>
            </a:r>
            <a:endParaRPr lang="en-US" baseline="0" dirty="0" smtClean="0"/>
          </a:p>
          <a:p>
            <a:pPr marL="169577" indent="-169577">
              <a:buFont typeface="Arial"/>
              <a:buChar char="•"/>
            </a:pPr>
            <a:r>
              <a:rPr lang="en-US" baseline="0" dirty="0" smtClean="0"/>
              <a:t>There is no vertical / company size, etc. excluded from the big data phenomenon</a:t>
            </a:r>
          </a:p>
          <a:p>
            <a:pPr marL="169577" indent="-169577">
              <a:buFont typeface="Arial"/>
              <a:buChar char="•"/>
            </a:pPr>
            <a:r>
              <a:rPr lang="en-US" baseline="0" dirty="0" smtClean="0"/>
              <a:t>Big Data is here today – get on the bus or get run over by it (because your competition is engaging as we speak)..</a:t>
            </a:r>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E831FD69-BB7F-48A9-AD3C-0905D51AD404}" type="datetime3">
              <a:rPr lang="en-US" smtClean="0"/>
              <a:pPr/>
              <a:t>5 January 2018</a:t>
            </a:fld>
            <a:endParaRPr lang="en-US" dirty="0"/>
          </a:p>
        </p:txBody>
      </p:sp>
      <p:sp>
        <p:nvSpPr>
          <p:cNvPr id="6" name="Footer Placeholder 5"/>
          <p:cNvSpPr>
            <a:spLocks noGrp="1"/>
          </p:cNvSpPr>
          <p:nvPr>
            <p:ph type="ftr" sz="quarter" idx="12"/>
          </p:nvPr>
        </p:nvSpPr>
        <p:spPr/>
        <p:txBody>
          <a:bodyPr/>
          <a:lstStyle/>
          <a:p>
            <a:r>
              <a:rPr lang="en-US" smtClean="0"/>
              <a:t>HP Confidential</a:t>
            </a:r>
            <a:endParaRPr lang="en-US" dirty="0"/>
          </a:p>
        </p:txBody>
      </p:sp>
      <p:sp>
        <p:nvSpPr>
          <p:cNvPr id="7" name="Slide Number Placeholder 6"/>
          <p:cNvSpPr>
            <a:spLocks noGrp="1"/>
          </p:cNvSpPr>
          <p:nvPr>
            <p:ph type="sldNum" sz="quarter" idx="13"/>
          </p:nvPr>
        </p:nvSpPr>
        <p:spPr/>
        <p:txBody>
          <a:bodyPr/>
          <a:lstStyle/>
          <a:p>
            <a:fld id="{84B04522-5E79-4620-978F-683F5015A639}" type="slidenum">
              <a:rPr lang="en-US" smtClean="0"/>
              <a:pPr/>
              <a:t>3</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dirty="0" smtClean="0">
                <a:ea typeface="ＭＳ Ｐゴシック" charset="0"/>
              </a:rPr>
              <a:t>Every 7-10 years, technology delivery undergoes a tectonic shift; one that opens up new business and access models. A shift that changes the way technology is consumed and the value that it can bring. A change in what is possible. A removal of inhibitors that unleash the power of innovation. </a:t>
            </a:r>
          </a:p>
          <a:p>
            <a:pPr lvl="0"/>
            <a:endParaRPr lang="en-US" dirty="0" smtClean="0">
              <a:ea typeface="ＭＳ Ｐゴシック" charset="0"/>
            </a:endParaRPr>
          </a:p>
          <a:p>
            <a:pPr lvl="0"/>
            <a:r>
              <a:rPr lang="en-US" dirty="0" smtClean="0">
                <a:ea typeface="ＭＳ Ｐゴシック" charset="0"/>
              </a:rPr>
              <a:t>Today, mobility, social, big data, and the advent of cloud computing are representative of such shifts offering a new means for IT to help organizations accelerate progress towards solving their most pressing challenges (including speeding innovation, enhancing agility, improving financial management). These shifts can unleash the power of IT to not only support but help shape the business. </a:t>
            </a:r>
          </a:p>
        </p:txBody>
      </p:sp>
      <p:sp>
        <p:nvSpPr>
          <p:cNvPr id="4" name="Slide Number Placeholder 3"/>
          <p:cNvSpPr>
            <a:spLocks noGrp="1"/>
          </p:cNvSpPr>
          <p:nvPr>
            <p:ph type="sldNum" sz="quarter" idx="10"/>
          </p:nvPr>
        </p:nvSpPr>
        <p:spPr/>
        <p:txBody>
          <a:bodyPr/>
          <a:lstStyle/>
          <a:p>
            <a:fld id="{22A853E8-D85F-5D49-95D2-E1D96ABFE2B9}" type="slidenum">
              <a:rPr lang="en-GB" smtClean="0"/>
              <a:pPr/>
              <a:t>5</a:t>
            </a:fld>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6</a:t>
            </a:fld>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Add to that the semi-structured (machine-generated) data, which is the newest contributor to the data explosion.  A vivid example is the </a:t>
            </a:r>
            <a:r>
              <a:rPr lang="en-US" sz="1100" dirty="0" err="1"/>
              <a:t>CeNSE</a:t>
            </a:r>
            <a:r>
              <a:rPr lang="en-US" sz="1100" dirty="0"/>
              <a:t> based Sensor Networks.  In 2007, HP Labs proposed an ambitious research agenda to build environmental sensors to act as the receptors, or nerve endings, for the Central Nervous System for the Earth (</a:t>
            </a:r>
            <a:r>
              <a:rPr lang="en-US" sz="1100" dirty="0" err="1"/>
              <a:t>CeNSE</a:t>
            </a:r>
            <a:r>
              <a:rPr lang="en-US" sz="1100" dirty="0"/>
              <a:t>).   These receptors are based upon nanotechnologies to detect mechanical, electrical and optical signatures at unprecedented sensitivity levels that define the state of the art.  These </a:t>
            </a:r>
            <a:r>
              <a:rPr lang="en-US" sz="1100" dirty="0" err="1"/>
              <a:t>nano</a:t>
            </a:r>
            <a:r>
              <a:rPr lang="en-US" sz="1100" dirty="0"/>
              <a:t>-sensors can be used to detect vibrations, motion, sound, color, light, humidity, chemical composition and many other characteristics of their environment.  These sensors can revolutionize the search for new oil reservoirs, building and bridge structural integrity, merchandise tracking and authentication, food and water safety, energy use and optimization, healthcare monitoring and cost savings, and climate and environmental monitoring.</a:t>
            </a:r>
          </a:p>
          <a:p>
            <a:r>
              <a:rPr lang="en-US" sz="1100" dirty="0"/>
              <a:t>These </a:t>
            </a:r>
            <a:r>
              <a:rPr lang="en-US" sz="1100" dirty="0" err="1"/>
              <a:t>nano</a:t>
            </a:r>
            <a:r>
              <a:rPr lang="en-US" sz="1100" dirty="0"/>
              <a:t>-sensors and the sensing ecosystem for collecting, communicating, storing and analyzing data, position HP as the market leader in delivering end-to-end Big Data analytics solutions for cyber-physical systems.  Two key sensors are the Richter MEMS physical sensors and the SERS </a:t>
            </a:r>
            <a:r>
              <a:rPr lang="en-US" sz="1100" dirty="0" err="1"/>
              <a:t>nano</a:t>
            </a:r>
            <a:r>
              <a:rPr lang="en-US" sz="1100" dirty="0"/>
              <a:t>-finger chemical and biological sensors. The Richter MEMS accelerometer is 1000x more sensitive than competitive physical sensors and can be used to listen and to feel the cyber-physical world. The SERS </a:t>
            </a:r>
            <a:r>
              <a:rPr lang="en-US" sz="1100" dirty="0" err="1"/>
              <a:t>nano</a:t>
            </a:r>
            <a:r>
              <a:rPr lang="en-US" sz="1100" dirty="0"/>
              <a:t>-finger chemical and biological sensor is 1 million times more sensitive than competition can taste and smell the cyber-physical world. </a:t>
            </a: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7</a:t>
            </a:fld>
            <a:endParaRPr lang="en-GB" dirty="0"/>
          </a:p>
        </p:txBody>
      </p:sp>
    </p:spTree>
    <p:extLst>
      <p:ext uri="{BB962C8B-B14F-4D97-AF65-F5344CB8AC3E}">
        <p14:creationId xmlns:p14="http://schemas.microsoft.com/office/powerpoint/2010/main" val="1809432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Other large sensor networks are being designed and deployed by leading HP customers. For example, the Richter physical sensor is in a trial that will ultimately involve up to one million sensors. At that scale, the sensors generate between 70-100 terabytes of data per day. That data must be communicated through wireless networks to the cloud for storage and analytics. That’s more than 25 petabytes of data in one year!  The back-end network to configure, monitor and manage the sensors also generates about 1 terabyte per day as well in addition to the mainline sensor application.</a:t>
            </a:r>
          </a:p>
          <a:p>
            <a:r>
              <a:rPr lang="en-US" sz="1100" dirty="0"/>
              <a:t>Today, sensors are collecting information on virtually every aspect of daily life, including: wireless telemetry, energy meters, weather data, biological &amp; chemical experiments, and device location. This is in addition to the already significant IT data that organizations’ equipment already generates – e.g. logs, monitoring information, and security flows. Humans and machines are generating data so quickly that they dwarf the growth in traditional, structured information.</a:t>
            </a:r>
          </a:p>
          <a:p>
            <a:r>
              <a:rPr lang="en-US" sz="1100" dirty="0"/>
              <a:t> </a:t>
            </a:r>
          </a:p>
          <a:p>
            <a:r>
              <a:rPr lang="en-US" sz="1100" dirty="0"/>
              <a:t>As we look into the future, researchers at HP Labs estimate that by the year 2030 there may be up to a trillion sensors deployed and monitoring the cyber-physical world. A trillion sensors imply about one sensor every 10 square feet covering the US or 150 sensors per person on the planet. And as sensor networks grow to this scale, it means one million times more storage and processing will be required.</a:t>
            </a:r>
          </a:p>
          <a:p>
            <a:endParaRPr lang="en-US" sz="1100" dirty="0"/>
          </a:p>
          <a:p>
            <a:r>
              <a:rPr lang="en-US" sz="1100" dirty="0"/>
              <a:t>So as you can see, the real customer challenge isn’t traditional capacity growth. The challenge is the massive capacity growth in types of information they’ve never truly leveraged, as that data becomes vital to their futures.</a:t>
            </a: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8</a:t>
            </a:fld>
            <a:endParaRPr lang="en-GB" dirty="0"/>
          </a:p>
        </p:txBody>
      </p:sp>
    </p:spTree>
    <p:extLst>
      <p:ext uri="{BB962C8B-B14F-4D97-AF65-F5344CB8AC3E}">
        <p14:creationId xmlns:p14="http://schemas.microsoft.com/office/powerpoint/2010/main" val="1697116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9</a:t>
            </a:fld>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a:t>
            </a:r>
            <a:r>
              <a:rPr lang="en-US" baseline="0" dirty="0" smtClean="0"/>
              <a:t> a world where a conversation with your information, in near real time, gives you </a:t>
            </a:r>
            <a:r>
              <a:rPr lang="en-US" b="1" dirty="0" smtClean="0">
                <a:solidFill>
                  <a:schemeClr val="accent1"/>
                </a:solidFill>
              </a:rPr>
              <a:t>actionable insight</a:t>
            </a:r>
            <a:r>
              <a:rPr lang="en-US" b="1" baseline="0" dirty="0" smtClean="0">
                <a:solidFill>
                  <a:schemeClr val="accent1"/>
                </a:solidFill>
              </a:rPr>
              <a:t> </a:t>
            </a:r>
            <a:r>
              <a:rPr lang="en-US" baseline="0" dirty="0" smtClean="0"/>
              <a:t>that enables personalized consumer experiences, new medical innovations, proactive financial trading strategies, new product ideas based on consumer behaviors and trends, and so much more.  While this would be priceless in terms of </a:t>
            </a:r>
            <a:r>
              <a:rPr lang="en-US" b="1" baseline="0" dirty="0" smtClean="0"/>
              <a:t>value</a:t>
            </a:r>
            <a:r>
              <a:rPr lang="en-US" baseline="0" dirty="0" smtClean="0"/>
              <a:t>, imagine a world where the total cost of ownership was actually dramatically lower than the limited systems of today.  </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10</a:t>
            </a:fld>
            <a:endParaRPr lang="en-GB" dirty="0"/>
          </a:p>
        </p:txBody>
      </p:sp>
    </p:spTree>
    <p:extLst>
      <p:ext uri="{BB962C8B-B14F-4D97-AF65-F5344CB8AC3E}">
        <p14:creationId xmlns:p14="http://schemas.microsoft.com/office/powerpoint/2010/main" val="2703680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1"/>
            <a:ext cx="5486400" cy="4623850"/>
          </a:xfrm>
        </p:spPr>
        <p:txBody>
          <a:bodyPr/>
          <a:lstStyle/>
          <a:p>
            <a:pPr marL="162175" indent="-162175">
              <a:buFont typeface="Arial" pitchFamily="34" charset="0"/>
              <a:buChar char="•"/>
            </a:pPr>
            <a:r>
              <a:rPr lang="en-GB" sz="1100" dirty="0"/>
              <a:t>Over the coming years, an organization’s Return on Information will be the single most important measure of success.  Return on Information is the value that enterprises or governments derive from their investments in storing, managing, </a:t>
            </a:r>
            <a:r>
              <a:rPr lang="en-GB" sz="1100" dirty="0" err="1"/>
              <a:t>analyzing</a:t>
            </a:r>
            <a:r>
              <a:rPr lang="en-GB" sz="1100" dirty="0"/>
              <a:t>, and acting upon information. </a:t>
            </a:r>
            <a:endParaRPr lang="en-US" sz="1100" dirty="0"/>
          </a:p>
          <a:p>
            <a:pPr marL="162175" indent="-162175">
              <a:buFont typeface="Arial" pitchFamily="34" charset="0"/>
              <a:buChar char="•"/>
            </a:pPr>
            <a:r>
              <a:rPr lang="en-GB" sz="1100" dirty="0"/>
              <a:t>Return on Information is a strategic view of investment.  It is the higher order measurement beyond the traditional ROI. Information value, by definition, is the </a:t>
            </a:r>
            <a:r>
              <a:rPr lang="en-GB" sz="1100" u="sng" dirty="0"/>
              <a:t>reason</a:t>
            </a:r>
            <a:r>
              <a:rPr lang="en-GB" sz="1100" dirty="0"/>
              <a:t> for all Information Technology investment. </a:t>
            </a:r>
            <a:endParaRPr lang="en-US" sz="1100" dirty="0"/>
          </a:p>
          <a:p>
            <a:pPr marL="162175" indent="-162175">
              <a:buFont typeface="Arial" pitchFamily="34" charset="0"/>
              <a:buChar char="•"/>
            </a:pPr>
            <a:r>
              <a:rPr lang="en-GB" sz="1100" dirty="0"/>
              <a:t>There are three key factors in Return on Information: insight, time to value, and cost.  </a:t>
            </a:r>
            <a:endParaRPr lang="en-US" sz="1100" dirty="0"/>
          </a:p>
          <a:p>
            <a:pPr marL="594640" lvl="1" indent="-162175">
              <a:buFont typeface="Arial" pitchFamily="34" charset="0"/>
              <a:buChar char="•"/>
            </a:pPr>
            <a:r>
              <a:rPr lang="en-GB" sz="1100" b="1" dirty="0"/>
              <a:t>Insight</a:t>
            </a:r>
            <a:r>
              <a:rPr lang="en-GB" sz="1100" dirty="0"/>
              <a:t> is the value extracted from all types of information; and the value of that insight is derived from the percentage of data that an organization </a:t>
            </a:r>
            <a:r>
              <a:rPr lang="en-GB" sz="1100" dirty="0" err="1"/>
              <a:t>analyzes</a:t>
            </a:r>
            <a:r>
              <a:rPr lang="en-GB" sz="1100" dirty="0"/>
              <a:t>, how deeply it </a:t>
            </a:r>
            <a:r>
              <a:rPr lang="en-GB" sz="1100" dirty="0" err="1"/>
              <a:t>analyzes</a:t>
            </a:r>
            <a:r>
              <a:rPr lang="en-GB" sz="1100" dirty="0"/>
              <a:t> that data, and how many people benefit from the analytics. Insight is about </a:t>
            </a:r>
            <a:r>
              <a:rPr lang="en-GB" sz="1100" dirty="0" err="1"/>
              <a:t>analyzing</a:t>
            </a:r>
            <a:r>
              <a:rPr lang="en-GB" sz="1100" dirty="0"/>
              <a:t> 100 </a:t>
            </a:r>
            <a:r>
              <a:rPr lang="en-GB" sz="1100" dirty="0" err="1"/>
              <a:t>percent</a:t>
            </a:r>
            <a:r>
              <a:rPr lang="en-GB" sz="1100" dirty="0"/>
              <a:t> of the data and ensuring that everybody who needs it understands what should drive critical enterprise decisions. The more right-time actionable insight, the greater the value an organization derives from its information.</a:t>
            </a:r>
            <a:endParaRPr lang="en-US" sz="1100" dirty="0"/>
          </a:p>
          <a:p>
            <a:pPr marL="594640" lvl="1" indent="-162175">
              <a:buFont typeface="Arial" pitchFamily="34" charset="0"/>
              <a:buChar char="•"/>
            </a:pPr>
            <a:r>
              <a:rPr lang="en-GB" sz="1100" b="1" dirty="0"/>
              <a:t>Time to value</a:t>
            </a:r>
            <a:r>
              <a:rPr lang="en-GB" sz="1100" dirty="0"/>
              <a:t> is the speed at which information insight is made available. We are in a new world which demands near-instant decisions on a 24x7x365 basis. As a result time to value has never been more important. The right people need the right information at the right time to maximize the value of the information.</a:t>
            </a:r>
          </a:p>
          <a:p>
            <a:pPr marL="594640" lvl="1" indent="-162175">
              <a:buFont typeface="Arial" pitchFamily="34" charset="0"/>
              <a:buChar char="•"/>
            </a:pPr>
            <a:r>
              <a:rPr lang="en-GB" sz="1100" b="1" dirty="0"/>
              <a:t>Total cost</a:t>
            </a:r>
            <a:r>
              <a:rPr lang="en-GB" sz="1100" dirty="0"/>
              <a:t> is how much enterprises spend on their information. Total cost comprises the Capital and Operational expenditures (</a:t>
            </a:r>
            <a:r>
              <a:rPr lang="en-GB" sz="1100" dirty="0" err="1"/>
              <a:t>CapEx</a:t>
            </a:r>
            <a:r>
              <a:rPr lang="en-GB" sz="1100" dirty="0"/>
              <a:t>, </a:t>
            </a:r>
            <a:r>
              <a:rPr lang="en-GB" sz="1100" dirty="0" err="1"/>
              <a:t>OpEx</a:t>
            </a:r>
            <a:r>
              <a:rPr lang="en-GB" sz="1100" dirty="0"/>
              <a:t>) required to store, manage, and </a:t>
            </a:r>
            <a:r>
              <a:rPr lang="en-GB" sz="1100" dirty="0" err="1"/>
              <a:t>analyze</a:t>
            </a:r>
            <a:r>
              <a:rPr lang="en-GB" sz="1100" dirty="0"/>
              <a:t> data. Many organizations don’t realize that, when they’re not managing or </a:t>
            </a:r>
            <a:r>
              <a:rPr lang="en-GB" sz="1100" dirty="0" err="1"/>
              <a:t>analyzing</a:t>
            </a:r>
            <a:r>
              <a:rPr lang="en-GB" sz="1100" dirty="0"/>
              <a:t> 100 </a:t>
            </a:r>
            <a:r>
              <a:rPr lang="en-GB" sz="1100" dirty="0" err="1"/>
              <a:t>percent</a:t>
            </a:r>
            <a:r>
              <a:rPr lang="en-GB" sz="1100" dirty="0"/>
              <a:t> of their data, they’re still paying ever-increasing costs to store and manage inert data. Therefore, they can often reduce their total costs by just actively managing their information. </a:t>
            </a:r>
          </a:p>
          <a:p>
            <a:pPr marL="162175" indent="-162175">
              <a:buFont typeface="Arial" pitchFamily="34" charset="0"/>
              <a:buChar char="•"/>
            </a:pPr>
            <a:r>
              <a:rPr lang="en-GB" sz="1100" dirty="0"/>
              <a:t>The three components of Return on Information translate to a simple equation. The value derived from actionable insight is inversely proportional to (divided by) the time to value; the sooner the insight is delivered, the greater the data value. Return on Information is the data value divided by the total cost. </a:t>
            </a:r>
            <a:endParaRPr lang="en-US" sz="1100" dirty="0"/>
          </a:p>
          <a:p>
            <a:pPr marL="169566" indent="-169566"/>
            <a:endParaRPr lang="en-US" dirty="0" smtClean="0"/>
          </a:p>
        </p:txBody>
      </p:sp>
      <p:sp>
        <p:nvSpPr>
          <p:cNvPr id="4" name="Slide Number Placeholder 3"/>
          <p:cNvSpPr>
            <a:spLocks noGrp="1"/>
          </p:cNvSpPr>
          <p:nvPr>
            <p:ph type="sldNum" sz="quarter" idx="10"/>
          </p:nvPr>
        </p:nvSpPr>
        <p:spPr/>
        <p:txBody>
          <a:bodyPr/>
          <a:lstStyle/>
          <a:p>
            <a:pPr>
              <a:defRPr/>
            </a:pPr>
            <a:fld id="{50A9E7FF-225A-48D9-91E8-FC603EB854B9}" type="slidenum">
              <a:rPr lang="en-GB" smtClean="0">
                <a:solidFill>
                  <a:prstClr val="black"/>
                </a:solidFill>
                <a:latin typeface="Calibri"/>
              </a:rPr>
              <a:pPr>
                <a:defRPr/>
              </a:pPr>
              <a:t>11</a:t>
            </a:fld>
            <a:endParaRPr lang="en-GB" dirty="0">
              <a:solidFill>
                <a:prstClr val="black"/>
              </a:solidFill>
              <a:latin typeface="Calibri"/>
            </a:endParaRPr>
          </a:p>
        </p:txBody>
      </p:sp>
    </p:spTree>
    <p:extLst>
      <p:ext uri="{BB962C8B-B14F-4D97-AF65-F5344CB8AC3E}">
        <p14:creationId xmlns:p14="http://schemas.microsoft.com/office/powerpoint/2010/main" val="27110919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5.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White title slide">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rgbClr val="000000"/>
                </a:solidFill>
              </a:defRPr>
            </a:lvl1pPr>
          </a:lstStyle>
          <a:p>
            <a:r>
              <a:rPr lang="en-US" dirty="0" smtClean="0"/>
              <a:t>Click to edit master </a:t>
            </a:r>
            <a:br>
              <a:rPr lang="en-US" dirty="0" smtClean="0"/>
            </a:br>
            <a:r>
              <a:rPr lang="en-US" dirty="0" smtClean="0"/>
              <a:t>title style</a:t>
            </a:r>
            <a:endParaRPr lang="en-US" dirty="0"/>
          </a:p>
        </p:txBody>
      </p:sp>
      <p:sp>
        <p:nvSpPr>
          <p:cNvPr id="9" name="Subtitle 2"/>
          <p:cNvSpPr>
            <a:spLocks noGrp="1"/>
          </p:cNvSpPr>
          <p:nvPr>
            <p:ph type="subTitle" idx="1" hasCustomPrompt="1"/>
          </p:nvPr>
        </p:nvSpPr>
        <p:spPr bwMode="black">
          <a:xfrm>
            <a:off x="329184" y="3316628"/>
            <a:ext cx="6858000" cy="914400"/>
          </a:xfrm>
        </p:spPr>
        <p:txBody>
          <a:bodyPr/>
          <a:lstStyle>
            <a:lvl1pPr marL="0" indent="0" algn="l">
              <a:buNone/>
              <a:defRPr b="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Blue_RGB_150_L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440" y="365760"/>
            <a:ext cx="1883664" cy="1883664"/>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rgbClr val="87898B"/>
                </a:solidFill>
                <a:latin typeface="HP Simplified"/>
                <a:cs typeface="HP Simplified"/>
              </a:rPr>
              <a:t>© Copyright 2012 Hewlett-Packard Development Company, L.P. </a:t>
            </a:r>
            <a:r>
              <a:rPr lang="en-US" sz="700" b="0" i="0" baseline="0" dirty="0" smtClean="0">
                <a:solidFill>
                  <a:srgbClr val="87898B"/>
                </a:solidFill>
                <a:latin typeface="HP Simplified"/>
                <a:cs typeface="HP Simplified"/>
              </a:rPr>
              <a:t> </a:t>
            </a:r>
            <a:r>
              <a:rPr lang="en-US" sz="700" b="0" i="0" dirty="0" smtClean="0">
                <a:solidFill>
                  <a:srgbClr val="87898B"/>
                </a:solidFill>
                <a:latin typeface="HP Simplified"/>
                <a:cs typeface="HP Simplified"/>
              </a:rPr>
              <a:t>The information contained herein is subject to change without notice.</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alf page, sub title with image">
    <p:bg>
      <p:bgPr>
        <a:solidFill>
          <a:schemeClr val="accent6"/>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7" y="1186047"/>
            <a:ext cx="3878263" cy="3222441"/>
          </a:xfrm>
        </p:spPr>
        <p:txBody>
          <a:bodyPr anchor="ctr"/>
          <a:lstStyle>
            <a:lvl1pPr algn="ctr">
              <a:defRPr b="0">
                <a:solidFill>
                  <a:schemeClr val="tx1"/>
                </a:solidFill>
              </a:defRPr>
            </a:lvl1pPr>
          </a:lstStyle>
          <a:p>
            <a:endParaRPr lang="en-US" dirty="0"/>
          </a:p>
        </p:txBody>
      </p:sp>
      <p:sp>
        <p:nvSpPr>
          <p:cNvPr id="7" name="Title 6"/>
          <p:cNvSpPr>
            <a:spLocks noGrp="1"/>
          </p:cNvSpPr>
          <p:nvPr>
            <p:ph type="title" hasCustomPrompt="1"/>
          </p:nvPr>
        </p:nvSpPr>
        <p:spPr bwMode="black">
          <a:xfrm>
            <a:off x="331469" y="235063"/>
            <a:ext cx="8458200" cy="429768"/>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4011612" cy="3219768"/>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65051986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2" y="235063"/>
            <a:ext cx="8460105" cy="429768"/>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189039"/>
            <a:ext cx="252374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1"/>
          <p:cNvSpPr>
            <a:spLocks noGrp="1"/>
          </p:cNvSpPr>
          <p:nvPr>
            <p:ph sz="quarter" idx="17"/>
          </p:nvPr>
        </p:nvSpPr>
        <p:spPr>
          <a:xfrm>
            <a:off x="3124486" y="1189039"/>
            <a:ext cx="2523744" cy="32226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8"/>
          </p:nvPr>
        </p:nvSpPr>
        <p:spPr>
          <a:xfrm>
            <a:off x="5919788" y="1189039"/>
            <a:ext cx="2527300"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8735121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Line with Subtitle">
    <p:spTree>
      <p:nvGrpSpPr>
        <p:cNvPr id="1" name=""/>
        <p:cNvGrpSpPr/>
        <p:nvPr/>
      </p:nvGrpSpPr>
      <p:grpSpPr>
        <a:xfrm>
          <a:off x="0" y="0"/>
          <a:ext cx="0" cy="0"/>
          <a:chOff x="0" y="0"/>
          <a:chExt cx="0" cy="0"/>
        </a:xfrm>
      </p:grpSpPr>
      <p:sp>
        <p:nvSpPr>
          <p:cNvPr id="7" name="Text Placeholder 12"/>
          <p:cNvSpPr>
            <a:spLocks noGrp="1"/>
          </p:cNvSpPr>
          <p:nvPr>
            <p:ph type="body" sz="quarter" idx="14"/>
          </p:nvPr>
        </p:nvSpPr>
        <p:spPr>
          <a:xfrm>
            <a:off x="339725" y="750439"/>
            <a:ext cx="8537576" cy="294965"/>
          </a:xfrm>
          <a:prstGeom prst="rect">
            <a:avLst/>
          </a:prstGeom>
        </p:spPr>
        <p:txBody>
          <a:bodyPr>
            <a:noAutofit/>
          </a:bodyPr>
          <a:lstStyle>
            <a:lvl1pPr marL="0" indent="0">
              <a:lnSpc>
                <a:spcPct val="100000"/>
              </a:lnSpc>
              <a:buNone/>
              <a:defRPr lang="en-US" sz="2200" kern="1200" dirty="0" smtClean="0">
                <a:solidFill>
                  <a:schemeClr val="tx2"/>
                </a:solidFill>
                <a:latin typeface="+mn-lt"/>
                <a:ea typeface="+mn-ea"/>
                <a:cs typeface="+mn-cs"/>
              </a:defRPr>
            </a:lvl1pPr>
            <a:lvl2pPr>
              <a:defRPr lang="en-US" sz="2000" kern="1200" dirty="0" smtClean="0">
                <a:solidFill>
                  <a:srgbClr val="FFFFFF"/>
                </a:solidFill>
                <a:latin typeface="Futura Bk" pitchFamily="34" charset="0"/>
                <a:ea typeface="+mn-ea"/>
                <a:cs typeface="+mn-cs"/>
              </a:defRPr>
            </a:lvl2pPr>
            <a:lvl3pPr>
              <a:defRPr lang="en-US" sz="2000" kern="1200" dirty="0" smtClean="0">
                <a:solidFill>
                  <a:srgbClr val="FFFFFF"/>
                </a:solidFill>
                <a:latin typeface="Futura Bk" pitchFamily="34" charset="0"/>
                <a:ea typeface="+mn-ea"/>
                <a:cs typeface="+mn-cs"/>
              </a:defRPr>
            </a:lvl3pPr>
            <a:lvl4pPr>
              <a:defRPr lang="en-US" sz="2000" kern="1200" dirty="0" smtClean="0">
                <a:solidFill>
                  <a:srgbClr val="FFFFFF"/>
                </a:solidFill>
                <a:latin typeface="Futura Bk" pitchFamily="34" charset="0"/>
                <a:ea typeface="+mn-ea"/>
                <a:cs typeface="+mn-cs"/>
              </a:defRPr>
            </a:lvl4pPr>
            <a:lvl5pPr>
              <a:defRPr lang="en-US" sz="2000" kern="1200" dirty="0" smtClean="0">
                <a:solidFill>
                  <a:srgbClr val="FFFFFF"/>
                </a:solidFill>
                <a:latin typeface="Futura Bk" pitchFamily="34" charset="0"/>
                <a:ea typeface="+mn-ea"/>
                <a:cs typeface="+mn-cs"/>
              </a:defRPr>
            </a:lvl5pPr>
          </a:lstStyle>
          <a:p>
            <a:pPr lvl="0"/>
            <a:r>
              <a:rPr lang="en-US" smtClean="0"/>
              <a:t>Click to edit Master text styles</a:t>
            </a:r>
          </a:p>
        </p:txBody>
      </p:sp>
      <p:sp>
        <p:nvSpPr>
          <p:cNvPr id="11" name="Title 8"/>
          <p:cNvSpPr>
            <a:spLocks noGrp="1"/>
          </p:cNvSpPr>
          <p:nvPr>
            <p:ph type="title"/>
          </p:nvPr>
        </p:nvSpPr>
        <p:spPr>
          <a:xfrm>
            <a:off x="339725" y="280895"/>
            <a:ext cx="8537576" cy="469840"/>
          </a:xfrm>
          <a:prstGeom prst="rect">
            <a:avLst/>
          </a:prstGeom>
        </p:spPr>
        <p:txBody>
          <a:bodyPr>
            <a:noAutofit/>
          </a:bodyPr>
          <a:lstStyle>
            <a:lvl1pPr marL="0" marR="0" indent="0" algn="l" defTabSz="914400" rtl="0" eaLnBrk="1" fontAlgn="auto" latinLnBrk="0" hangingPunct="1">
              <a:lnSpc>
                <a:spcPts val="3300"/>
              </a:lnSpc>
              <a:spcBef>
                <a:spcPct val="0"/>
              </a:spcBef>
              <a:spcAft>
                <a:spcPts val="0"/>
              </a:spcAft>
              <a:buClrTx/>
              <a:buSzTx/>
              <a:buFontTx/>
              <a:buNone/>
              <a:tabLst/>
              <a:defRPr sz="2800" baseline="0">
                <a:solidFill>
                  <a:schemeClr val="tx1"/>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132851067"/>
      </p:ext>
    </p:extLst>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Line, Subtitle and Content">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339725" y="750439"/>
            <a:ext cx="8537576" cy="294965"/>
          </a:xfrm>
          <a:prstGeom prst="rect">
            <a:avLst/>
          </a:prstGeom>
        </p:spPr>
        <p:txBody>
          <a:bodyPr>
            <a:noAutofit/>
          </a:bodyPr>
          <a:lstStyle>
            <a:lvl1pPr marL="0" indent="0">
              <a:lnSpc>
                <a:spcPct val="100000"/>
              </a:lnSpc>
              <a:buNone/>
              <a:defRPr lang="en-US" sz="2200" kern="1200" dirty="0" smtClean="0">
                <a:solidFill>
                  <a:schemeClr val="tx2"/>
                </a:solidFill>
                <a:latin typeface="+mn-lt"/>
                <a:ea typeface="+mn-ea"/>
                <a:cs typeface="+mn-cs"/>
              </a:defRPr>
            </a:lvl1pPr>
            <a:lvl2pPr>
              <a:defRPr lang="en-US" sz="2000" kern="1200" dirty="0" smtClean="0">
                <a:solidFill>
                  <a:srgbClr val="FFFFFF"/>
                </a:solidFill>
                <a:latin typeface="Futura Bk" pitchFamily="34" charset="0"/>
                <a:ea typeface="+mn-ea"/>
                <a:cs typeface="+mn-cs"/>
              </a:defRPr>
            </a:lvl2pPr>
            <a:lvl3pPr>
              <a:defRPr lang="en-US" sz="2000" kern="1200" dirty="0" smtClean="0">
                <a:solidFill>
                  <a:srgbClr val="FFFFFF"/>
                </a:solidFill>
                <a:latin typeface="Futura Bk" pitchFamily="34" charset="0"/>
                <a:ea typeface="+mn-ea"/>
                <a:cs typeface="+mn-cs"/>
              </a:defRPr>
            </a:lvl3pPr>
            <a:lvl4pPr>
              <a:defRPr lang="en-US" sz="2000" kern="1200" dirty="0" smtClean="0">
                <a:solidFill>
                  <a:srgbClr val="FFFFFF"/>
                </a:solidFill>
                <a:latin typeface="Futura Bk" pitchFamily="34" charset="0"/>
                <a:ea typeface="+mn-ea"/>
                <a:cs typeface="+mn-cs"/>
              </a:defRPr>
            </a:lvl4pPr>
            <a:lvl5pPr>
              <a:defRPr lang="en-US" sz="2000" kern="1200" dirty="0" smtClean="0">
                <a:solidFill>
                  <a:srgbClr val="FFFFFF"/>
                </a:solidFill>
                <a:latin typeface="Futura Bk" pitchFamily="34" charset="0"/>
                <a:ea typeface="+mn-ea"/>
                <a:cs typeface="+mn-cs"/>
              </a:defRPr>
            </a:lvl5pPr>
          </a:lstStyle>
          <a:p>
            <a:pPr lvl="0"/>
            <a:r>
              <a:rPr lang="en-US" smtClean="0"/>
              <a:t>Click to edit Master text styles</a:t>
            </a:r>
          </a:p>
        </p:txBody>
      </p:sp>
      <p:sp>
        <p:nvSpPr>
          <p:cNvPr id="8" name="Content Placeholder 12"/>
          <p:cNvSpPr>
            <a:spLocks noGrp="1"/>
          </p:cNvSpPr>
          <p:nvPr>
            <p:ph sz="quarter" idx="18"/>
          </p:nvPr>
        </p:nvSpPr>
        <p:spPr>
          <a:xfrm>
            <a:off x="339725" y="1325418"/>
            <a:ext cx="8537576" cy="3427556"/>
          </a:xfrm>
        </p:spPr>
        <p:txBody>
          <a:bodyPr/>
          <a:lstStyle>
            <a:lvl1pPr>
              <a:buSzPct val="80000"/>
              <a:buFont typeface="Arial" pitchFamily="34" charset="0"/>
              <a:buChar char="•"/>
              <a:defRPr sz="2000">
                <a:solidFill>
                  <a:schemeClr val="bg1"/>
                </a:solidFill>
              </a:defRPr>
            </a:lvl1pPr>
            <a:lvl2pPr>
              <a:buSzPct val="80000"/>
              <a:buFont typeface="Futura Bk" pitchFamily="34" charset="0"/>
              <a:buChar char="–"/>
              <a:defRPr sz="1600">
                <a:solidFill>
                  <a:schemeClr val="bg1"/>
                </a:solidFill>
              </a:defRPr>
            </a:lvl2pPr>
            <a:lvl3pPr>
              <a:buSzPct val="80000"/>
              <a:buFont typeface="Arial" pitchFamily="34" charset="0"/>
              <a:buChar char="•"/>
              <a:defRPr sz="1200">
                <a:solidFill>
                  <a:schemeClr val="bg1"/>
                </a:solidFill>
              </a:defRPr>
            </a:lvl3pPr>
            <a:lvl4pPr>
              <a:buSzPct val="80000"/>
              <a:buFont typeface="Futura Bk" pitchFamily="34" charset="0"/>
              <a:buChar char="–"/>
              <a:defRPr sz="1200">
                <a:solidFill>
                  <a:schemeClr val="bg1"/>
                </a:solidFill>
              </a:defRPr>
            </a:lvl4pPr>
            <a:lvl5pPr>
              <a:buSzPct val="80000"/>
              <a:buFont typeface="Arial" pitchFamily="34" charset="0"/>
              <a:buChar char="•"/>
              <a:defRPr sz="12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itle 8"/>
          <p:cNvSpPr>
            <a:spLocks noGrp="1"/>
          </p:cNvSpPr>
          <p:nvPr>
            <p:ph type="title"/>
          </p:nvPr>
        </p:nvSpPr>
        <p:spPr>
          <a:xfrm>
            <a:off x="339725" y="280895"/>
            <a:ext cx="8537576" cy="469840"/>
          </a:xfrm>
          <a:prstGeom prst="rect">
            <a:avLst/>
          </a:prstGeom>
        </p:spPr>
        <p:txBody>
          <a:bodyPr>
            <a:noAutofit/>
          </a:bodyPr>
          <a:lstStyle>
            <a:lvl1pPr marL="0" marR="0" indent="0" algn="l" defTabSz="914400" rtl="0" eaLnBrk="1" fontAlgn="auto" latinLnBrk="0" hangingPunct="1">
              <a:lnSpc>
                <a:spcPts val="3300"/>
              </a:lnSpc>
              <a:spcBef>
                <a:spcPct val="0"/>
              </a:spcBef>
              <a:spcAft>
                <a:spcPts val="0"/>
              </a:spcAft>
              <a:buClrTx/>
              <a:buSzTx/>
              <a:buFontTx/>
              <a:buNone/>
              <a:tabLst/>
              <a:defRPr sz="2800" baseline="0">
                <a:solidFill>
                  <a:schemeClr val="bg1"/>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916562514"/>
      </p:ext>
    </p:extLst>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ub title with content">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4109263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71" name="think-cell Slide" r:id="rId6" imgW="360" imgH="360" progId="TCLayout.ActiveDocument.1">
                  <p:embed/>
                </p:oleObj>
              </mc:Choice>
              <mc:Fallback>
                <p:oleObj name="think-cell Slide" r:id="rId6" imgW="360" imgH="36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ubtitle 2"/>
          <p:cNvSpPr>
            <a:spLocks noGrp="1"/>
          </p:cNvSpPr>
          <p:nvPr>
            <p:ph type="subTitle" idx="1" hasCustomPrompt="1"/>
            <p:custDataLst>
              <p:tags r:id="rId3"/>
            </p:custDataLst>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custDataLst>
              <p:tags r:id="rId4"/>
            </p:custDataLst>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1587284704"/>
      </p:ext>
    </p:extLst>
  </p:cSld>
  <p:clrMapOvr>
    <a:masterClrMapping/>
  </p:clrMapOvr>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 Line with Subtitl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69" y="751390"/>
            <a:ext cx="8460105" cy="276999"/>
          </a:xfrm>
          <a:prstGeom prst="rect">
            <a:avLst/>
          </a:prstGeom>
        </p:spPr>
        <p:txBody>
          <a:bodyPr wrap="square" anchor="t">
            <a:spAutoFit/>
          </a:bodyPr>
          <a:lstStyle>
            <a:lvl1pPr marL="0" indent="0" algn="l">
              <a:lnSpc>
                <a:spcPct val="100000"/>
              </a:lnSpc>
              <a:buNone/>
              <a:defRPr sz="1800" b="0" i="0">
                <a:solidFill>
                  <a:srgbClr val="000000"/>
                </a:solidFill>
                <a:latin typeface="HP Simplified" pitchFamily="34" charset="0"/>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69" y="235063"/>
            <a:ext cx="8460105" cy="430887"/>
          </a:xfrm>
        </p:spPr>
        <p:txBody>
          <a:bodyPr/>
          <a:lstStyle>
            <a:lvl1pPr>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4157943753"/>
      </p:ext>
    </p:extLst>
  </p:cSld>
  <p:clrMapOvr>
    <a:masterClrMapping/>
  </p:clrMapOvr>
  <p:transition spd="med">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167595"/>
            <a:ext cx="7772400" cy="433871"/>
          </a:xfrm>
        </p:spPr>
        <p:txBody>
          <a:bodyPr>
            <a:noAutofit/>
          </a:bodyPr>
          <a:lstStyle>
            <a:lvl1pPr algn="l">
              <a:defRPr sz="3200">
                <a:solidFill>
                  <a:schemeClr val="bg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547464" y="1653648"/>
            <a:ext cx="6400800" cy="1314450"/>
          </a:xfrm>
        </p:spPr>
        <p:txBody>
          <a:bodyPr/>
          <a:lstStyle>
            <a:lvl1pPr marL="0" indent="0" algn="l">
              <a:buNone/>
              <a:defRPr>
                <a:solidFill>
                  <a:schemeClr val="bg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grpSp>
        <p:nvGrpSpPr>
          <p:cNvPr id="7" name="组合 6"/>
          <p:cNvGrpSpPr/>
          <p:nvPr userDrawn="1"/>
        </p:nvGrpSpPr>
        <p:grpSpPr>
          <a:xfrm>
            <a:off x="210925" y="4847780"/>
            <a:ext cx="4067880" cy="216024"/>
            <a:chOff x="64" y="5823182"/>
            <a:chExt cx="4067880" cy="288032"/>
          </a:xfrm>
        </p:grpSpPr>
        <p:sp>
          <p:nvSpPr>
            <p:cNvPr id="8" name="矩形 7"/>
            <p:cNvSpPr/>
            <p:nvPr/>
          </p:nvSpPr>
          <p:spPr>
            <a:xfrm>
              <a:off x="64" y="5823182"/>
              <a:ext cx="2411696"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400"/>
              <a:r>
                <a:rPr lang="zh-CN" altLang="en-US" sz="1400" b="1" dirty="0" smtClean="0">
                  <a:solidFill>
                    <a:prstClr val="white"/>
                  </a:solidFill>
                  <a:latin typeface="微软雅黑" pitchFamily="34" charset="-122"/>
                </a:rPr>
                <a:t>世界</a:t>
              </a:r>
              <a:r>
                <a:rPr lang="en-US" altLang="zh-CN" sz="1400" b="1" dirty="0" smtClean="0">
                  <a:solidFill>
                    <a:prstClr val="white"/>
                  </a:solidFill>
                  <a:latin typeface="微软雅黑" pitchFamily="34" charset="-122"/>
                </a:rPr>
                <a:t>500</a:t>
              </a:r>
              <a:r>
                <a:rPr lang="zh-CN" altLang="en-US" sz="1400" b="1" dirty="0" smtClean="0">
                  <a:solidFill>
                    <a:prstClr val="white"/>
                  </a:solidFill>
                  <a:latin typeface="微软雅黑" pitchFamily="34" charset="-122"/>
                </a:rPr>
                <a:t>强研究中心</a:t>
              </a:r>
              <a:endParaRPr lang="zh-CN" altLang="en-US" sz="1400" b="1" dirty="0">
                <a:solidFill>
                  <a:prstClr val="white"/>
                </a:solidFill>
                <a:latin typeface="微软雅黑" pitchFamily="34" charset="-122"/>
              </a:endParaRPr>
            </a:p>
          </p:txBody>
        </p:sp>
        <p:sp>
          <p:nvSpPr>
            <p:cNvPr id="9" name="矩形 8"/>
            <p:cNvSpPr/>
            <p:nvPr/>
          </p:nvSpPr>
          <p:spPr>
            <a:xfrm>
              <a:off x="2483944" y="5823182"/>
              <a:ext cx="1584000"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400"/>
              <a:r>
                <a:rPr lang="en-US" altLang="zh-CN" sz="1200" b="1" dirty="0" smtClean="0">
                  <a:solidFill>
                    <a:prstClr val="white"/>
                  </a:solidFill>
                  <a:latin typeface="微软雅黑" pitchFamily="34" charset="-122"/>
                </a:rPr>
                <a:t>zhao-biao.com</a:t>
              </a:r>
              <a:endParaRPr lang="zh-CN" altLang="en-US" sz="1200" b="1" dirty="0">
                <a:solidFill>
                  <a:prstClr val="white"/>
                </a:solidFill>
                <a:latin typeface="微软雅黑" pitchFamily="34" charset="-122"/>
              </a:endParaRPr>
            </a:p>
          </p:txBody>
        </p:sp>
      </p:grpSp>
      <p:sp>
        <p:nvSpPr>
          <p:cNvPr id="11" name="矩形 10"/>
          <p:cNvSpPr/>
          <p:nvPr/>
        </p:nvSpPr>
        <p:spPr>
          <a:xfrm>
            <a:off x="4350877" y="4857635"/>
            <a:ext cx="4499928" cy="216024"/>
          </a:xfrm>
          <a:prstGeom prst="rect">
            <a:avLst/>
          </a:prstGeom>
          <a:solidFill>
            <a:srgbClr val="00B05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400"/>
            <a:r>
              <a:rPr lang="zh-CN" altLang="en-US" sz="1400" b="1" dirty="0" smtClean="0">
                <a:solidFill>
                  <a:prstClr val="white"/>
                </a:solidFill>
                <a:latin typeface="微软雅黑" pitchFamily="34" charset="-122"/>
              </a:rPr>
              <a:t>找表网：专注于海外</a:t>
            </a:r>
            <a:r>
              <a:rPr lang="zh-CN" altLang="en-US" sz="1400" b="1" dirty="0">
                <a:solidFill>
                  <a:prstClr val="white"/>
                </a:solidFill>
                <a:latin typeface="微软雅黑" pitchFamily="34" charset="-122"/>
              </a:rPr>
              <a:t>知名</a:t>
            </a:r>
            <a:r>
              <a:rPr lang="zh-CN" altLang="en-US" sz="1400" b="1" dirty="0" smtClean="0">
                <a:solidFill>
                  <a:prstClr val="white"/>
                </a:solidFill>
                <a:latin typeface="微软雅黑" pitchFamily="34" charset="-122"/>
              </a:rPr>
              <a:t>上市公司公开资料研究</a:t>
            </a:r>
            <a:endParaRPr lang="zh-CN" altLang="en-US" sz="1400" b="1" dirty="0">
              <a:solidFill>
                <a:prstClr val="white"/>
              </a:solidFill>
              <a:latin typeface="微软雅黑" pitchFamily="34" charset="-122"/>
            </a:endParaRPr>
          </a:p>
        </p:txBody>
      </p:sp>
      <p:cxnSp>
        <p:nvCxnSpPr>
          <p:cNvPr id="14" name="直接连接符 13"/>
          <p:cNvCxnSpPr/>
          <p:nvPr userDrawn="1"/>
        </p:nvCxnSpPr>
        <p:spPr>
          <a:xfrm>
            <a:off x="431632" y="68154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402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65000"/>
                    <a:lumOff val="35000"/>
                  </a:schemeClr>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167753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5170148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1_淘宝封面样式">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1113588"/>
            <a:ext cx="7772400" cy="1021556"/>
          </a:xfrm>
        </p:spPr>
        <p:txBody>
          <a:bodyPr anchor="b"/>
          <a:lstStyle>
            <a:lvl1pPr algn="l">
              <a:defRPr sz="4000" b="1" cap="all">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202694"/>
            <a:ext cx="7772400" cy="1125140"/>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cxnSp>
        <p:nvCxnSpPr>
          <p:cNvPr id="7" name="直接连接符 6"/>
          <p:cNvCxnSpPr/>
          <p:nvPr userDrawn="1"/>
        </p:nvCxnSpPr>
        <p:spPr>
          <a:xfrm>
            <a:off x="431632" y="68154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28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hasCustomPrompt="1"/>
          </p:nvPr>
        </p:nvSpPr>
        <p:spPr bwMode="black">
          <a:xfrm>
            <a:off x="2323432" y="3316628"/>
            <a:ext cx="6125243" cy="914400"/>
          </a:xfrm>
        </p:spPr>
        <p:txBody>
          <a:bodyPr/>
          <a:lstStyle>
            <a:lvl1pPr marL="0" indent="0" algn="l">
              <a:buNone/>
              <a:defRPr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TextBox 5"/>
          <p:cNvSpPr txBox="1"/>
          <p:nvPr userDrawn="1"/>
        </p:nvSpPr>
        <p:spPr>
          <a:xfrm>
            <a:off x="2335213" y="4758803"/>
            <a:ext cx="6113462"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HP Simplified"/>
                <a:cs typeface="HP Simplified"/>
              </a:rPr>
              <a:t>© Copyright 2012 Hewlett-Packard Development Company, L.P. </a:t>
            </a:r>
            <a:r>
              <a:rPr lang="en-US" sz="700" b="0" i="0" baseline="0" dirty="0" smtClean="0">
                <a:solidFill>
                  <a:schemeClr val="bg1"/>
                </a:solidFill>
                <a:latin typeface="HP Simplified"/>
                <a:cs typeface="HP Simplified"/>
              </a:rPr>
              <a:t> </a:t>
            </a:r>
            <a:r>
              <a:rPr lang="en-US" sz="700" b="0" i="0" dirty="0" smtClean="0">
                <a:solidFill>
                  <a:schemeClr val="bg1"/>
                </a:solidFill>
                <a:latin typeface="HP Simplified"/>
                <a:cs typeface="HP Simplified"/>
              </a:rPr>
              <a:t>The information contained herein is subject to change without notice.</a:t>
            </a:r>
          </a:p>
        </p:txBody>
      </p:sp>
      <p:pic>
        <p:nvPicPr>
          <p:cNvPr id="7" name="Picture 7" descr="HP_Discover2012_white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4488" y="877888"/>
            <a:ext cx="7388225"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675573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228181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4336517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0536244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2743035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8692022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566740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3582855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592971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Blue divider slid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38328"/>
            <a:ext cx="7222352" cy="2006703"/>
          </a:xfrm>
          <a:prstGeom prst="rect">
            <a:avLst/>
          </a:prstGeom>
        </p:spPr>
        <p:txBody>
          <a:bodyPr wrap="square" lIns="0" tIns="0" rIns="0" bIns="0" anchor="t" anchorCtr="0">
            <a:noAutofit/>
          </a:bodyPr>
          <a:lstStyle>
            <a:lvl1pPr algn="l">
              <a:lnSpc>
                <a:spcPct val="90000"/>
              </a:lnSpc>
              <a:defRPr sz="4000" b="1" i="0" spc="-100" baseline="0">
                <a:solidFill>
                  <a:schemeClr val="bg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HP Simplified"/>
                <a:cs typeface="HP Simplified"/>
              </a:rPr>
              <a:t>© Copyright 2012 Hewlett-Packard Development Company, L.P. </a:t>
            </a:r>
            <a:r>
              <a:rPr lang="en-US" sz="700" b="0" i="0" baseline="0" dirty="0" smtClean="0">
                <a:solidFill>
                  <a:schemeClr val="bg1"/>
                </a:solidFill>
                <a:latin typeface="HP Simplified"/>
                <a:cs typeface="HP Simplified"/>
              </a:rPr>
              <a:t> </a:t>
            </a:r>
            <a:r>
              <a:rPr lang="en-US" sz="700" b="0" i="0" dirty="0" smtClean="0">
                <a:solidFill>
                  <a:schemeClr val="bg1"/>
                </a:solidFill>
                <a:latin typeface="HP Simplified"/>
                <a:cs typeface="HP Simplified"/>
              </a:rPr>
              <a:t>The information contained herein is subject to change without notice.</a:t>
            </a:r>
          </a:p>
        </p:txBody>
      </p:sp>
    </p:spTree>
    <p:extLst>
      <p:ext uri="{BB962C8B-B14F-4D97-AF65-F5344CB8AC3E}">
        <p14:creationId xmlns:p14="http://schemas.microsoft.com/office/powerpoint/2010/main" val="23203387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ue quote slide with subtitl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40919"/>
            <a:ext cx="7222352" cy="2006703"/>
          </a:xfrm>
          <a:prstGeom prst="rect">
            <a:avLst/>
          </a:prstGeom>
        </p:spPr>
        <p:txBody>
          <a:bodyPr wrap="square" lIns="0" tIns="0" rIns="0" bIns="0" anchor="t" anchorCtr="0">
            <a:noAutofit/>
          </a:bodyPr>
          <a:lstStyle>
            <a:lvl1pPr algn="l" defTabSz="457200" rtl="0" eaLnBrk="1" latinLnBrk="0" hangingPunct="1">
              <a:lnSpc>
                <a:spcPct val="90000"/>
              </a:lnSpc>
              <a:spcBef>
                <a:spcPct val="0"/>
              </a:spcBef>
              <a:spcAft>
                <a:spcPts val="0"/>
              </a:spcAft>
              <a:buNone/>
              <a:defRPr lang="en-US" sz="4000" b="1" i="0" kern="1200" spc="-100" noProof="0" dirty="0">
                <a:solidFill>
                  <a:schemeClr val="bg1"/>
                </a:solidFill>
                <a:latin typeface="HP Simplified" pitchFamily="34" charset="0"/>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HP Simplified"/>
                <a:cs typeface="HP Simplified"/>
              </a:rPr>
              <a:t>© Copyright 2012 Hewlett-Packard Development Company, L.P. </a:t>
            </a:r>
            <a:r>
              <a:rPr lang="en-US" sz="700" b="0" i="0" baseline="0" dirty="0" smtClean="0">
                <a:solidFill>
                  <a:schemeClr val="bg1"/>
                </a:solidFill>
                <a:latin typeface="HP Simplified"/>
                <a:cs typeface="HP Simplified"/>
              </a:rPr>
              <a:t> </a:t>
            </a:r>
            <a:r>
              <a:rPr lang="en-US" sz="700" b="0" i="0" dirty="0" smtClean="0">
                <a:solidFill>
                  <a:schemeClr val="bg1"/>
                </a:solidFill>
                <a:latin typeface="HP Simplified"/>
                <a:cs typeface="HP Simplified"/>
              </a:rPr>
              <a:t>The information contained herein is subject to change without notice.</a:t>
            </a:r>
          </a:p>
        </p:txBody>
      </p:sp>
      <p:sp>
        <p:nvSpPr>
          <p:cNvPr id="5" name="Subtitle 2"/>
          <p:cNvSpPr>
            <a:spLocks noGrp="1"/>
          </p:cNvSpPr>
          <p:nvPr>
            <p:ph type="subTitle" idx="1" hasCustomPrompt="1"/>
          </p:nvPr>
        </p:nvSpPr>
        <p:spPr>
          <a:xfrm>
            <a:off x="325269" y="3305361"/>
            <a:ext cx="5148072" cy="649224"/>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HP Simplifie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15884858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E5E8E8"/>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62525205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accent6"/>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8117904" cy="3219768"/>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2621419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 title with content">
    <p:bg>
      <p:bgPr>
        <a:solidFill>
          <a:schemeClr val="accent6"/>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9709994"/>
      </p:ext>
    </p:extLst>
  </p:cSld>
  <p:clrMapOvr>
    <a:masterClrMapping/>
  </p:clrMapOvr>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 title with bullets">
    <p:bg>
      <p:bgPr>
        <a:solidFill>
          <a:schemeClr val="accent6"/>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1pPr marL="169863" indent="-169863">
              <a:defRPr sz="1400" b="0">
                <a:solidFill>
                  <a:schemeClr val="tx1"/>
                </a:solidFill>
              </a:defRPr>
            </a:lvl1pPr>
            <a:lvl2pPr>
              <a:defRPr>
                <a:solidFill>
                  <a:srgbClr val="000000"/>
                </a:solidFill>
              </a:defRPr>
            </a:lvl2pPr>
            <a:lvl3pPr algn="just">
              <a:lnSpc>
                <a:spcPct val="100000"/>
              </a:lnSpc>
              <a:spcAft>
                <a:spcPts val="40"/>
              </a:spcAft>
              <a:defRPr lang="en-US" sz="1400" b="0" i="0" kern="1200" dirty="0" smtClean="0">
                <a:solidFill>
                  <a:srgbClr val="000000"/>
                </a:solidFill>
                <a:latin typeface="HP Simplified" pitchFamily="34" charset="0"/>
                <a:ea typeface="+mn-ea"/>
                <a:cs typeface="HP Simplified" pitchFamily="34" charset="0"/>
              </a:defRPr>
            </a:lvl3pPr>
            <a:lvl4pPr algn="just">
              <a:lnSpc>
                <a:spcPct val="100000"/>
              </a:lnSpc>
              <a:spcAft>
                <a:spcPts val="40"/>
              </a:spcAft>
              <a:defRPr>
                <a:solidFill>
                  <a:srgbClr val="000000"/>
                </a:solidFill>
              </a:defRPr>
            </a:lvl4pPr>
            <a:lvl5pPr>
              <a:lnSpc>
                <a:spcPct val="100000"/>
              </a:lnSpc>
              <a:spcAft>
                <a:spcPts val="40"/>
              </a:spcAft>
              <a:defRPr>
                <a:solidFill>
                  <a:srgbClr val="000000"/>
                </a:solidFill>
              </a:defRPr>
            </a:lvl5pPr>
            <a:lvl6pPr marL="690563" indent="-233363">
              <a:lnSpc>
                <a:spcPct val="100000"/>
              </a:lnSpc>
              <a:spcAft>
                <a:spcPts val="40"/>
              </a:spcAft>
              <a:buFont typeface="HP Simplified" pitchFamily="34" charset="0"/>
              <a:buChar char="-"/>
              <a:defRPr sz="1400"/>
            </a:lvl6pPr>
            <a:lvl7pPr marL="914400" indent="-223838">
              <a:lnSpc>
                <a:spcPct val="100000"/>
              </a:lnSpc>
              <a:spcAft>
                <a:spcPts val="40"/>
              </a:spcAft>
              <a:defRPr sz="1400"/>
            </a:lvl7pPr>
          </a:lstStyle>
          <a:p>
            <a:pPr marL="169863" lvl="2" indent="-169863" algn="l" defTabSz="457200" rtl="0" eaLnBrk="1" latinLnBrk="0" hangingPunct="1">
              <a:lnSpc>
                <a:spcPct val="100000"/>
              </a:lnSpc>
              <a:spcBef>
                <a:spcPts val="0"/>
              </a:spcBef>
              <a:spcAft>
                <a:spcPts val="400"/>
              </a:spcAft>
              <a:buFont typeface="Arial"/>
              <a:buChar char="•"/>
            </a:pPr>
            <a:r>
              <a:rPr lang="en-US" dirty="0" smtClean="0"/>
              <a:t>Click to edit Master text styles</a:t>
            </a:r>
          </a:p>
          <a:p>
            <a:pPr lvl="3"/>
            <a:r>
              <a:rPr lang="en-US" dirty="0" smtClean="0"/>
              <a:t>Second level</a:t>
            </a:r>
          </a:p>
          <a:p>
            <a:pPr lvl="4"/>
            <a:r>
              <a:rPr lang="en-US" dirty="0" smtClean="0"/>
              <a:t>Third level</a:t>
            </a:r>
          </a:p>
          <a:p>
            <a:pPr lvl="5"/>
            <a:r>
              <a:rPr lang="en-US" dirty="0" smtClean="0"/>
              <a:t>Fourth level</a:t>
            </a:r>
          </a:p>
          <a:p>
            <a:pPr lvl="6"/>
            <a:r>
              <a:rPr lang="en-US" dirty="0" smtClean="0"/>
              <a:t>Fifth level</a:t>
            </a:r>
            <a:endParaRPr lang="en-US" dirty="0"/>
          </a:p>
        </p:txBody>
      </p:sp>
    </p:spTree>
    <p:extLst>
      <p:ext uri="{BB962C8B-B14F-4D97-AF65-F5344CB8AC3E}">
        <p14:creationId xmlns:p14="http://schemas.microsoft.com/office/powerpoint/2010/main" val="533373286"/>
      </p:ext>
    </p:extLst>
  </p:cSld>
  <p:clrMapOvr>
    <a:masterClrMapping/>
  </p:clrMapOvr>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31471" y="235063"/>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28613" y="1188720"/>
            <a:ext cx="4030662" cy="3219769"/>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9"/>
          <p:cNvSpPr>
            <a:spLocks noGrp="1"/>
          </p:cNvSpPr>
          <p:nvPr>
            <p:ph sz="quarter" idx="17"/>
          </p:nvPr>
        </p:nvSpPr>
        <p:spPr>
          <a:xfrm>
            <a:off x="4568825" y="1185864"/>
            <a:ext cx="387826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28470572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5E8E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28614" y="235064"/>
            <a:ext cx="8123236" cy="430887"/>
          </a:xfrm>
          <a:prstGeom prst="rect">
            <a:avLst/>
          </a:prstGeom>
          <a:ln>
            <a:noFill/>
          </a:ln>
        </p:spPr>
        <p:txBody>
          <a:bodyPr vert="horz" wrap="square" lIns="0" tIns="0" rIns="0" bIns="0" rtlCol="0" anchor="t" anchorCtr="0">
            <a:noAutofit/>
          </a:bodyPr>
          <a:lstStyle/>
          <a:p>
            <a:r>
              <a:rPr lang="en-US" noProof="0" dirty="0" smtClean="0"/>
              <a:t>Click to edit master title style</a:t>
            </a:r>
            <a:endParaRPr lang="en-US" noProof="0" dirty="0"/>
          </a:p>
        </p:txBody>
      </p:sp>
      <p:sp>
        <p:nvSpPr>
          <p:cNvPr id="7" name="Text Placeholder 6"/>
          <p:cNvSpPr>
            <a:spLocks noGrp="1"/>
          </p:cNvSpPr>
          <p:nvPr>
            <p:ph type="body" idx="1"/>
          </p:nvPr>
        </p:nvSpPr>
        <p:spPr bwMode="black">
          <a:xfrm>
            <a:off x="330200" y="1188720"/>
            <a:ext cx="8119872" cy="3219768"/>
          </a:xfrm>
          <a:prstGeom prst="rect">
            <a:avLst/>
          </a:prstGeom>
        </p:spPr>
        <p:txBody>
          <a:bodyPr vert="horz" wrap="square" lIns="0" tIns="0" rIns="0" bIns="0" rtlCol="0">
            <a:no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TextBox 8"/>
          <p:cNvSpPr txBox="1"/>
          <p:nvPr/>
        </p:nvSpPr>
        <p:spPr>
          <a:xfrm>
            <a:off x="444501" y="4758803"/>
            <a:ext cx="8012545" cy="228600"/>
          </a:xfrm>
          <a:prstGeom prst="rect">
            <a:avLst/>
          </a:prstGeom>
          <a:noFill/>
        </p:spPr>
        <p:txBody>
          <a:bodyPr wrap="square"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accent4"/>
                </a:solidFill>
                <a:latin typeface="HP Simplified"/>
                <a:cs typeface="HP Simplified"/>
              </a:rPr>
              <a:t>© Copyright 2012 Hewlett-Packard Development Company, L.P. </a:t>
            </a:r>
            <a:r>
              <a:rPr lang="en-US" sz="700" b="0" i="0" baseline="0" dirty="0" smtClean="0">
                <a:solidFill>
                  <a:schemeClr val="accent4"/>
                </a:solidFill>
                <a:latin typeface="HP Simplified"/>
                <a:cs typeface="HP Simplified"/>
              </a:rPr>
              <a:t> </a:t>
            </a:r>
            <a:r>
              <a:rPr lang="en-US" sz="700" b="0" i="0" dirty="0" smtClean="0">
                <a:solidFill>
                  <a:schemeClr val="accent4"/>
                </a:solidFill>
                <a:latin typeface="HP Simplified"/>
                <a:cs typeface="HP Simplified"/>
              </a:rPr>
              <a:t>The information contained herein is subject to change without notice.</a:t>
            </a:r>
          </a:p>
        </p:txBody>
      </p:sp>
      <p:sp>
        <p:nvSpPr>
          <p:cNvPr id="8" name="TextBox 7"/>
          <p:cNvSpPr txBox="1"/>
          <p:nvPr/>
        </p:nvSpPr>
        <p:spPr bwMode="gray">
          <a:xfrm>
            <a:off x="329184" y="4788485"/>
            <a:ext cx="323009" cy="149332"/>
          </a:xfrm>
          <a:prstGeom prst="rect">
            <a:avLst/>
          </a:prstGeom>
        </p:spPr>
        <p:txBody>
          <a:bodyPr vert="horz" wrap="none" lIns="0" tIns="45720" rIns="91440" bIns="45720" rtlCol="0" anchor="ctr">
            <a:noAutofit/>
          </a:bodyPr>
          <a:lstStyle/>
          <a:p>
            <a:pPr marL="0" algn="l" defTabSz="914400" rtl="0" eaLnBrk="1" latinLnBrk="0" hangingPunct="1"/>
            <a:fld id="{6C5AF65D-6854-49AF-ABC5-48B5BA0EA842}" type="slidenum">
              <a:rPr lang="en-US" sz="700" b="0" i="0" kern="1200" smtClean="0">
                <a:solidFill>
                  <a:schemeClr val="accent4"/>
                </a:solidFill>
                <a:latin typeface="HP Simplified"/>
                <a:ea typeface="+mn-ea"/>
                <a:cs typeface="HP Simplified"/>
              </a:rPr>
              <a:pPr marL="0" algn="l" defTabSz="914400" rtl="0" eaLnBrk="1" latinLnBrk="0" hangingPunct="1"/>
              <a:t>‹#›</a:t>
            </a:fld>
            <a:endParaRPr lang="en-US" sz="700" b="0" i="0" kern="1200" dirty="0" smtClean="0">
              <a:solidFill>
                <a:schemeClr val="accent4"/>
              </a:solidFill>
              <a:latin typeface="HP Simplified"/>
              <a:ea typeface="+mn-ea"/>
              <a:cs typeface="HP Simplified"/>
            </a:endParaRPr>
          </a:p>
        </p:txBody>
      </p:sp>
      <p:pic>
        <p:nvPicPr>
          <p:cNvPr id="4" name="Picture 3" descr="HP_Blue_RGB_150_SM.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503920" y="4535424"/>
            <a:ext cx="365760" cy="365760"/>
          </a:xfrm>
          <a:prstGeom prst="rect">
            <a:avLst/>
          </a:prstGeom>
        </p:spPr>
      </p:pic>
    </p:spTree>
    <p:extLst>
      <p:ext uri="{BB962C8B-B14F-4D97-AF65-F5344CB8AC3E}">
        <p14:creationId xmlns:p14="http://schemas.microsoft.com/office/powerpoint/2010/main" val="2606275834"/>
      </p:ext>
    </p:extLst>
  </p:cSld>
  <p:clrMap bg1="lt1" tx1="dk1" bg2="lt2" tx2="dk2" accent1="accent1" accent2="accent2" accent3="accent3" accent4="accent4" accent5="accent5" accent6="accent6" hlink="hlink" folHlink="folHlink"/>
  <p:sldLayoutIdLst>
    <p:sldLayoutId id="2147483816" r:id="rId1"/>
    <p:sldLayoutId id="2147483830" r:id="rId2"/>
    <p:sldLayoutId id="2147483819" r:id="rId3"/>
    <p:sldLayoutId id="2147483833" r:id="rId4"/>
    <p:sldLayoutId id="2147483837" r:id="rId5"/>
    <p:sldLayoutId id="2147483818" r:id="rId6"/>
    <p:sldLayoutId id="2147483809" r:id="rId7"/>
    <p:sldLayoutId id="2147483838" r:id="rId8"/>
    <p:sldLayoutId id="2147483823" r:id="rId9"/>
    <p:sldLayoutId id="2147483824" r:id="rId10"/>
    <p:sldLayoutId id="2147483825" r:id="rId11"/>
    <p:sldLayoutId id="2147483845" r:id="rId12"/>
    <p:sldLayoutId id="2147483847" r:id="rId13"/>
    <p:sldLayoutId id="2147483852" r:id="rId14"/>
    <p:sldLayoutId id="2147483853" r:id="rId15"/>
  </p:sldLayoutIdLst>
  <p:timing>
    <p:tnLst>
      <p:par>
        <p:cT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p:titleStyle>
    <p:body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Arial"/>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Lucida Grande"/>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Arial"/>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42155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735546"/>
            <a:ext cx="8229600" cy="405045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865989"/>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532A548F-CF34-4B50-B370-B3732F5B80E4}" type="datetimeFigureOut">
              <a:rPr lang="zh-CN" altLang="en-US" smtClean="0">
                <a:solidFill>
                  <a:prstClr val="black">
                    <a:tint val="75000"/>
                  </a:prstClr>
                </a:solidFill>
                <a:cs typeface="Arial" charset="0"/>
              </a:rPr>
              <a:pPr defTabSz="914400"/>
              <a:t>2018/1/5</a:t>
            </a:fld>
            <a:endParaRPr lang="zh-CN" altLang="en-US">
              <a:solidFill>
                <a:prstClr val="black">
                  <a:tint val="75000"/>
                </a:prstClr>
              </a:solidFill>
              <a:cs typeface="Arial" charset="0"/>
            </a:endParaRPr>
          </a:p>
        </p:txBody>
      </p:sp>
      <p:sp>
        <p:nvSpPr>
          <p:cNvPr id="5" name="页脚占位符 4"/>
          <p:cNvSpPr>
            <a:spLocks noGrp="1"/>
          </p:cNvSpPr>
          <p:nvPr>
            <p:ph type="ftr" sz="quarter" idx="3"/>
          </p:nvPr>
        </p:nvSpPr>
        <p:spPr>
          <a:xfrm>
            <a:off x="3124200" y="4865989"/>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cs typeface="Arial" charset="0"/>
            </a:endParaRPr>
          </a:p>
        </p:txBody>
      </p:sp>
      <p:sp>
        <p:nvSpPr>
          <p:cNvPr id="6" name="灯片编号占位符 5"/>
          <p:cNvSpPr>
            <a:spLocks noGrp="1"/>
          </p:cNvSpPr>
          <p:nvPr>
            <p:ph type="sldNum" sz="quarter" idx="4"/>
          </p:nvPr>
        </p:nvSpPr>
        <p:spPr>
          <a:xfrm>
            <a:off x="6553200" y="4865989"/>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6F7F160-E61C-4897-94C3-BDF1D09C6643}" type="slidenum">
              <a:rPr lang="zh-CN" altLang="en-US" smtClean="0">
                <a:solidFill>
                  <a:prstClr val="black">
                    <a:tint val="75000"/>
                  </a:prstClr>
                </a:solidFill>
                <a:cs typeface="Arial" charset="0"/>
              </a:rPr>
              <a:pPr defTabSz="914400"/>
              <a:t>‹#›</a:t>
            </a:fld>
            <a:endParaRPr lang="zh-CN" altLang="en-US">
              <a:solidFill>
                <a:prstClr val="black">
                  <a:tint val="75000"/>
                </a:prstClr>
              </a:solidFill>
              <a:cs typeface="Arial" charset="0"/>
            </a:endParaRPr>
          </a:p>
        </p:txBody>
      </p:sp>
      <p:cxnSp>
        <p:nvCxnSpPr>
          <p:cNvPr id="7" name="直接连接符 6"/>
          <p:cNvCxnSpPr/>
          <p:nvPr userDrawn="1"/>
        </p:nvCxnSpPr>
        <p:spPr>
          <a:xfrm>
            <a:off x="431632" y="681540"/>
            <a:ext cx="831683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742592"/>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Lst>
  <p:txStyles>
    <p:titleStyle>
      <a:lvl1pPr algn="l" defTabSz="914400" rtl="0" eaLnBrk="1" latinLnBrk="0" hangingPunct="1">
        <a:spcBef>
          <a:spcPct val="0"/>
        </a:spcBef>
        <a:buNone/>
        <a:defRPr sz="2400" b="1" kern="1200">
          <a:solidFill>
            <a:schemeClr val="tx1">
              <a:lumMod val="65000"/>
              <a:lumOff val="35000"/>
            </a:schemeClr>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tags" Target="../tags/tag329.xml"/><Relationship Id="rId13" Type="http://schemas.openxmlformats.org/officeDocument/2006/relationships/notesSlide" Target="../notesSlides/notesSlide8.xml"/><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tags" Target="../tags/tag324.xml"/><Relationship Id="rId21" Type="http://schemas.openxmlformats.org/officeDocument/2006/relationships/image" Target="../media/image18.png"/><Relationship Id="rId7" Type="http://schemas.openxmlformats.org/officeDocument/2006/relationships/tags" Target="../tags/tag328.xml"/><Relationship Id="rId12" Type="http://schemas.openxmlformats.org/officeDocument/2006/relationships/slideLayout" Target="../slideLayouts/slideLayout5.xml"/><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tags" Target="../tags/tag323.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openxmlformats.org/officeDocument/2006/relationships/vmlDrawing" Target="../drawings/vmlDrawing4.vml"/><Relationship Id="rId6" Type="http://schemas.openxmlformats.org/officeDocument/2006/relationships/tags" Target="../tags/tag327.xml"/><Relationship Id="rId11" Type="http://schemas.openxmlformats.org/officeDocument/2006/relationships/tags" Target="../tags/tag332.xml"/><Relationship Id="rId24" Type="http://schemas.openxmlformats.org/officeDocument/2006/relationships/image" Target="../media/image21.png"/><Relationship Id="rId5" Type="http://schemas.openxmlformats.org/officeDocument/2006/relationships/tags" Target="../tags/tag326.xml"/><Relationship Id="rId15" Type="http://schemas.openxmlformats.org/officeDocument/2006/relationships/image" Target="../media/image5.emf"/><Relationship Id="rId23" Type="http://schemas.openxmlformats.org/officeDocument/2006/relationships/image" Target="../media/image20.png"/><Relationship Id="rId28" Type="http://schemas.openxmlformats.org/officeDocument/2006/relationships/image" Target="../media/image25.png"/><Relationship Id="rId10" Type="http://schemas.openxmlformats.org/officeDocument/2006/relationships/tags" Target="../tags/tag331.xml"/><Relationship Id="rId19" Type="http://schemas.openxmlformats.org/officeDocument/2006/relationships/image" Target="../media/image16.png"/><Relationship Id="rId4" Type="http://schemas.openxmlformats.org/officeDocument/2006/relationships/tags" Target="../tags/tag325.xml"/><Relationship Id="rId9" Type="http://schemas.openxmlformats.org/officeDocument/2006/relationships/tags" Target="../tags/tag330.xml"/><Relationship Id="rId14" Type="http://schemas.openxmlformats.org/officeDocument/2006/relationships/oleObject" Target="../embeddings/oleObject4.bin"/><Relationship Id="rId22" Type="http://schemas.openxmlformats.org/officeDocument/2006/relationships/image" Target="../media/image19.png"/><Relationship Id="rId27"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tags" Target="../tags/tag339.xml"/><Relationship Id="rId13" Type="http://schemas.openxmlformats.org/officeDocument/2006/relationships/image" Target="../media/image5.emf"/><Relationship Id="rId3" Type="http://schemas.openxmlformats.org/officeDocument/2006/relationships/tags" Target="../tags/tag334.xml"/><Relationship Id="rId7" Type="http://schemas.openxmlformats.org/officeDocument/2006/relationships/tags" Target="../tags/tag338.xml"/><Relationship Id="rId12" Type="http://schemas.openxmlformats.org/officeDocument/2006/relationships/oleObject" Target="../embeddings/oleObject5.bin"/><Relationship Id="rId2" Type="http://schemas.openxmlformats.org/officeDocument/2006/relationships/tags" Target="../tags/tag333.xml"/><Relationship Id="rId1" Type="http://schemas.openxmlformats.org/officeDocument/2006/relationships/vmlDrawing" Target="../drawings/vmlDrawing5.vml"/><Relationship Id="rId6" Type="http://schemas.openxmlformats.org/officeDocument/2006/relationships/tags" Target="../tags/tag337.xml"/><Relationship Id="rId11" Type="http://schemas.openxmlformats.org/officeDocument/2006/relationships/notesSlide" Target="../notesSlides/notesSlide9.xml"/><Relationship Id="rId5" Type="http://schemas.openxmlformats.org/officeDocument/2006/relationships/tags" Target="../tags/tag336.xml"/><Relationship Id="rId10" Type="http://schemas.openxmlformats.org/officeDocument/2006/relationships/slideLayout" Target="../slideLayouts/slideLayout5.xml"/><Relationship Id="rId4" Type="http://schemas.openxmlformats.org/officeDocument/2006/relationships/tags" Target="../tags/tag335.xml"/><Relationship Id="rId9" Type="http://schemas.openxmlformats.org/officeDocument/2006/relationships/tags" Target="../tags/tag340.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10.xml"/><Relationship Id="rId16"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43.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46.png"/><Relationship Id="rId5" Type="http://schemas.openxmlformats.org/officeDocument/2006/relationships/image" Target="../media/image30.png"/><Relationship Id="rId10" Type="http://schemas.openxmlformats.org/officeDocument/2006/relationships/image" Target="../media/image45.png"/><Relationship Id="rId4" Type="http://schemas.openxmlformats.org/officeDocument/2006/relationships/image" Target="../media/image29.pn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en.wikipedia.org/wiki/File:Compaq_portable.jpg" TargetMode="External"/><Relationship Id="rId1" Type="http://schemas.openxmlformats.org/officeDocument/2006/relationships/slideLayout" Target="../slideLayouts/slideLayout5.xml"/><Relationship Id="rId4" Type="http://schemas.openxmlformats.org/officeDocument/2006/relationships/image" Target="../media/image48.jpeg"/></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3" Type="http://schemas.openxmlformats.org/officeDocument/2006/relationships/tags" Target="../tags/tag352.xml"/><Relationship Id="rId18" Type="http://schemas.openxmlformats.org/officeDocument/2006/relationships/tags" Target="../tags/tag357.xml"/><Relationship Id="rId26" Type="http://schemas.openxmlformats.org/officeDocument/2006/relationships/tags" Target="../tags/tag365.xml"/><Relationship Id="rId39" Type="http://schemas.openxmlformats.org/officeDocument/2006/relationships/tags" Target="../tags/tag378.xml"/><Relationship Id="rId21" Type="http://schemas.openxmlformats.org/officeDocument/2006/relationships/tags" Target="../tags/tag360.xml"/><Relationship Id="rId34" Type="http://schemas.openxmlformats.org/officeDocument/2006/relationships/tags" Target="../tags/tag373.xml"/><Relationship Id="rId42" Type="http://schemas.openxmlformats.org/officeDocument/2006/relationships/tags" Target="../tags/tag381.xml"/><Relationship Id="rId47" Type="http://schemas.openxmlformats.org/officeDocument/2006/relationships/tags" Target="../tags/tag386.xml"/><Relationship Id="rId50" Type="http://schemas.openxmlformats.org/officeDocument/2006/relationships/tags" Target="../tags/tag389.xml"/><Relationship Id="rId55" Type="http://schemas.openxmlformats.org/officeDocument/2006/relationships/image" Target="../media/image66.emf"/><Relationship Id="rId63" Type="http://schemas.openxmlformats.org/officeDocument/2006/relationships/image" Target="../media/image74.jpeg"/><Relationship Id="rId68" Type="http://schemas.openxmlformats.org/officeDocument/2006/relationships/image" Target="../media/image78.png"/><Relationship Id="rId7" Type="http://schemas.openxmlformats.org/officeDocument/2006/relationships/tags" Target="../tags/tag346.xml"/><Relationship Id="rId2" Type="http://schemas.openxmlformats.org/officeDocument/2006/relationships/tags" Target="../tags/tag341.xml"/><Relationship Id="rId16" Type="http://schemas.openxmlformats.org/officeDocument/2006/relationships/tags" Target="../tags/tag355.xml"/><Relationship Id="rId29" Type="http://schemas.openxmlformats.org/officeDocument/2006/relationships/tags" Target="../tags/tag368.xml"/><Relationship Id="rId1" Type="http://schemas.openxmlformats.org/officeDocument/2006/relationships/vmlDrawing" Target="../drawings/vmlDrawing6.vml"/><Relationship Id="rId6" Type="http://schemas.openxmlformats.org/officeDocument/2006/relationships/tags" Target="../tags/tag345.xml"/><Relationship Id="rId11" Type="http://schemas.openxmlformats.org/officeDocument/2006/relationships/tags" Target="../tags/tag350.xml"/><Relationship Id="rId24" Type="http://schemas.openxmlformats.org/officeDocument/2006/relationships/tags" Target="../tags/tag363.xml"/><Relationship Id="rId32" Type="http://schemas.openxmlformats.org/officeDocument/2006/relationships/tags" Target="../tags/tag371.xml"/><Relationship Id="rId37" Type="http://schemas.openxmlformats.org/officeDocument/2006/relationships/tags" Target="../tags/tag376.xml"/><Relationship Id="rId40" Type="http://schemas.openxmlformats.org/officeDocument/2006/relationships/tags" Target="../tags/tag379.xml"/><Relationship Id="rId45" Type="http://schemas.openxmlformats.org/officeDocument/2006/relationships/tags" Target="../tags/tag384.xml"/><Relationship Id="rId53" Type="http://schemas.openxmlformats.org/officeDocument/2006/relationships/notesSlide" Target="../notesSlides/notesSlide16.xml"/><Relationship Id="rId58" Type="http://schemas.openxmlformats.org/officeDocument/2006/relationships/image" Target="../media/image69.jpeg"/><Relationship Id="rId66" Type="http://schemas.openxmlformats.org/officeDocument/2006/relationships/image" Target="../media/image76.jpeg"/><Relationship Id="rId5" Type="http://schemas.openxmlformats.org/officeDocument/2006/relationships/tags" Target="../tags/tag344.xml"/><Relationship Id="rId15" Type="http://schemas.openxmlformats.org/officeDocument/2006/relationships/tags" Target="../tags/tag354.xml"/><Relationship Id="rId23" Type="http://schemas.openxmlformats.org/officeDocument/2006/relationships/tags" Target="../tags/tag362.xml"/><Relationship Id="rId28" Type="http://schemas.openxmlformats.org/officeDocument/2006/relationships/tags" Target="../tags/tag367.xml"/><Relationship Id="rId36" Type="http://schemas.openxmlformats.org/officeDocument/2006/relationships/tags" Target="../tags/tag375.xml"/><Relationship Id="rId49" Type="http://schemas.openxmlformats.org/officeDocument/2006/relationships/tags" Target="../tags/tag388.xml"/><Relationship Id="rId57" Type="http://schemas.openxmlformats.org/officeDocument/2006/relationships/image" Target="../media/image68.jpeg"/><Relationship Id="rId61" Type="http://schemas.openxmlformats.org/officeDocument/2006/relationships/image" Target="../media/image72.jpeg"/><Relationship Id="rId10" Type="http://schemas.openxmlformats.org/officeDocument/2006/relationships/tags" Target="../tags/tag349.xml"/><Relationship Id="rId19" Type="http://schemas.openxmlformats.org/officeDocument/2006/relationships/tags" Target="../tags/tag358.xml"/><Relationship Id="rId31" Type="http://schemas.openxmlformats.org/officeDocument/2006/relationships/tags" Target="../tags/tag370.xml"/><Relationship Id="rId44" Type="http://schemas.openxmlformats.org/officeDocument/2006/relationships/tags" Target="../tags/tag383.xml"/><Relationship Id="rId52" Type="http://schemas.openxmlformats.org/officeDocument/2006/relationships/slideLayout" Target="../slideLayouts/slideLayout14.xml"/><Relationship Id="rId60" Type="http://schemas.openxmlformats.org/officeDocument/2006/relationships/image" Target="../media/image71.png"/><Relationship Id="rId65" Type="http://schemas.openxmlformats.org/officeDocument/2006/relationships/image" Target="../media/image1.png"/><Relationship Id="rId4" Type="http://schemas.openxmlformats.org/officeDocument/2006/relationships/tags" Target="../tags/tag343.xml"/><Relationship Id="rId9" Type="http://schemas.openxmlformats.org/officeDocument/2006/relationships/tags" Target="../tags/tag348.xml"/><Relationship Id="rId14" Type="http://schemas.openxmlformats.org/officeDocument/2006/relationships/tags" Target="../tags/tag353.xml"/><Relationship Id="rId22" Type="http://schemas.openxmlformats.org/officeDocument/2006/relationships/tags" Target="../tags/tag361.xml"/><Relationship Id="rId27" Type="http://schemas.openxmlformats.org/officeDocument/2006/relationships/tags" Target="../tags/tag366.xml"/><Relationship Id="rId30" Type="http://schemas.openxmlformats.org/officeDocument/2006/relationships/tags" Target="../tags/tag369.xml"/><Relationship Id="rId35" Type="http://schemas.openxmlformats.org/officeDocument/2006/relationships/tags" Target="../tags/tag374.xml"/><Relationship Id="rId43" Type="http://schemas.openxmlformats.org/officeDocument/2006/relationships/tags" Target="../tags/tag382.xml"/><Relationship Id="rId48" Type="http://schemas.openxmlformats.org/officeDocument/2006/relationships/tags" Target="../tags/tag387.xml"/><Relationship Id="rId56" Type="http://schemas.openxmlformats.org/officeDocument/2006/relationships/image" Target="../media/image67.jpeg"/><Relationship Id="rId64" Type="http://schemas.openxmlformats.org/officeDocument/2006/relationships/image" Target="../media/image75.png"/><Relationship Id="rId8" Type="http://schemas.openxmlformats.org/officeDocument/2006/relationships/tags" Target="../tags/tag347.xml"/><Relationship Id="rId51" Type="http://schemas.openxmlformats.org/officeDocument/2006/relationships/tags" Target="../tags/tag390.xml"/><Relationship Id="rId3" Type="http://schemas.openxmlformats.org/officeDocument/2006/relationships/tags" Target="../tags/tag342.xml"/><Relationship Id="rId12" Type="http://schemas.openxmlformats.org/officeDocument/2006/relationships/tags" Target="../tags/tag351.xml"/><Relationship Id="rId17" Type="http://schemas.openxmlformats.org/officeDocument/2006/relationships/tags" Target="../tags/tag356.xml"/><Relationship Id="rId25" Type="http://schemas.openxmlformats.org/officeDocument/2006/relationships/tags" Target="../tags/tag364.xml"/><Relationship Id="rId33" Type="http://schemas.openxmlformats.org/officeDocument/2006/relationships/tags" Target="../tags/tag372.xml"/><Relationship Id="rId38" Type="http://schemas.openxmlformats.org/officeDocument/2006/relationships/tags" Target="../tags/tag377.xml"/><Relationship Id="rId46" Type="http://schemas.openxmlformats.org/officeDocument/2006/relationships/tags" Target="../tags/tag385.xml"/><Relationship Id="rId59" Type="http://schemas.openxmlformats.org/officeDocument/2006/relationships/image" Target="../media/image70.jpeg"/><Relationship Id="rId67" Type="http://schemas.openxmlformats.org/officeDocument/2006/relationships/image" Target="../media/image77.jpeg"/><Relationship Id="rId20" Type="http://schemas.openxmlformats.org/officeDocument/2006/relationships/tags" Target="../tags/tag359.xml"/><Relationship Id="rId41" Type="http://schemas.openxmlformats.org/officeDocument/2006/relationships/tags" Target="../tags/tag380.xml"/><Relationship Id="rId54" Type="http://schemas.openxmlformats.org/officeDocument/2006/relationships/oleObject" Target="../embeddings/oleObject6.bin"/><Relationship Id="rId62" Type="http://schemas.openxmlformats.org/officeDocument/2006/relationships/image" Target="../media/image73.gif"/></Relationships>
</file>

<file path=ppt/slides/_rels/slide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www.autonomy.com/" TargetMode="External"/><Relationship Id="rId2" Type="http://schemas.openxmlformats.org/officeDocument/2006/relationships/hyperlink" Target="http://www.hp.com/go/discover" TargetMode="External"/><Relationship Id="rId1" Type="http://schemas.openxmlformats.org/officeDocument/2006/relationships/slideLayout" Target="../slideLayouts/slideLayout6.xml"/><Relationship Id="rId4" Type="http://schemas.openxmlformats.org/officeDocument/2006/relationships/hyperlink" Target="http://www.vertica.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valle.taobao.com/" TargetMode="External"/><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17" Type="http://schemas.openxmlformats.org/officeDocument/2006/relationships/tags" Target="../tags/tag120.xml"/><Relationship Id="rId21" Type="http://schemas.openxmlformats.org/officeDocument/2006/relationships/tags" Target="../tags/tag24.xml"/><Relationship Id="rId42" Type="http://schemas.openxmlformats.org/officeDocument/2006/relationships/tags" Target="../tags/tag45.xml"/><Relationship Id="rId63" Type="http://schemas.openxmlformats.org/officeDocument/2006/relationships/tags" Target="../tags/tag66.xml"/><Relationship Id="rId84" Type="http://schemas.openxmlformats.org/officeDocument/2006/relationships/tags" Target="../tags/tag87.xml"/><Relationship Id="rId138" Type="http://schemas.openxmlformats.org/officeDocument/2006/relationships/tags" Target="../tags/tag141.xml"/><Relationship Id="rId159" Type="http://schemas.openxmlformats.org/officeDocument/2006/relationships/tags" Target="../tags/tag162.xml"/><Relationship Id="rId170" Type="http://schemas.openxmlformats.org/officeDocument/2006/relationships/tags" Target="../tags/tag173.xml"/><Relationship Id="rId191" Type="http://schemas.openxmlformats.org/officeDocument/2006/relationships/tags" Target="../tags/tag194.xml"/><Relationship Id="rId205" Type="http://schemas.openxmlformats.org/officeDocument/2006/relationships/tags" Target="../tags/tag208.xml"/><Relationship Id="rId226" Type="http://schemas.openxmlformats.org/officeDocument/2006/relationships/tags" Target="../tags/tag229.xml"/><Relationship Id="rId107" Type="http://schemas.openxmlformats.org/officeDocument/2006/relationships/tags" Target="../tags/tag110.xml"/><Relationship Id="rId11" Type="http://schemas.openxmlformats.org/officeDocument/2006/relationships/tags" Target="../tags/tag14.xml"/><Relationship Id="rId32" Type="http://schemas.openxmlformats.org/officeDocument/2006/relationships/tags" Target="../tags/tag35.xml"/><Relationship Id="rId53" Type="http://schemas.openxmlformats.org/officeDocument/2006/relationships/tags" Target="../tags/tag56.xml"/><Relationship Id="rId74" Type="http://schemas.openxmlformats.org/officeDocument/2006/relationships/tags" Target="../tags/tag77.xml"/><Relationship Id="rId128" Type="http://schemas.openxmlformats.org/officeDocument/2006/relationships/tags" Target="../tags/tag131.xml"/><Relationship Id="rId149" Type="http://schemas.openxmlformats.org/officeDocument/2006/relationships/tags" Target="../tags/tag152.xml"/><Relationship Id="rId5" Type="http://schemas.openxmlformats.org/officeDocument/2006/relationships/tags" Target="../tags/tag8.xml"/><Relationship Id="rId95" Type="http://schemas.openxmlformats.org/officeDocument/2006/relationships/tags" Target="../tags/tag98.xml"/><Relationship Id="rId160" Type="http://schemas.openxmlformats.org/officeDocument/2006/relationships/tags" Target="../tags/tag163.xml"/><Relationship Id="rId181" Type="http://schemas.openxmlformats.org/officeDocument/2006/relationships/tags" Target="../tags/tag184.xml"/><Relationship Id="rId216" Type="http://schemas.openxmlformats.org/officeDocument/2006/relationships/tags" Target="../tags/tag219.xml"/><Relationship Id="rId237" Type="http://schemas.openxmlformats.org/officeDocument/2006/relationships/tags" Target="../tags/tag240.xml"/><Relationship Id="rId22" Type="http://schemas.openxmlformats.org/officeDocument/2006/relationships/tags" Target="../tags/tag25.xml"/><Relationship Id="rId43" Type="http://schemas.openxmlformats.org/officeDocument/2006/relationships/tags" Target="../tags/tag46.xml"/><Relationship Id="rId64" Type="http://schemas.openxmlformats.org/officeDocument/2006/relationships/tags" Target="../tags/tag67.xml"/><Relationship Id="rId118" Type="http://schemas.openxmlformats.org/officeDocument/2006/relationships/tags" Target="../tags/tag121.xml"/><Relationship Id="rId139" Type="http://schemas.openxmlformats.org/officeDocument/2006/relationships/tags" Target="../tags/tag142.xml"/><Relationship Id="rId85" Type="http://schemas.openxmlformats.org/officeDocument/2006/relationships/tags" Target="../tags/tag88.xml"/><Relationship Id="rId150" Type="http://schemas.openxmlformats.org/officeDocument/2006/relationships/tags" Target="../tags/tag153.xml"/><Relationship Id="rId171" Type="http://schemas.openxmlformats.org/officeDocument/2006/relationships/tags" Target="../tags/tag174.xml"/><Relationship Id="rId192" Type="http://schemas.openxmlformats.org/officeDocument/2006/relationships/tags" Target="../tags/tag195.xml"/><Relationship Id="rId206" Type="http://schemas.openxmlformats.org/officeDocument/2006/relationships/tags" Target="../tags/tag209.xml"/><Relationship Id="rId227" Type="http://schemas.openxmlformats.org/officeDocument/2006/relationships/tags" Target="../tags/tag230.xml"/><Relationship Id="rId201" Type="http://schemas.openxmlformats.org/officeDocument/2006/relationships/tags" Target="../tags/tag204.xml"/><Relationship Id="rId222" Type="http://schemas.openxmlformats.org/officeDocument/2006/relationships/tags" Target="../tags/tag225.xml"/><Relationship Id="rId243" Type="http://schemas.openxmlformats.org/officeDocument/2006/relationships/image" Target="../media/image9.png"/><Relationship Id="rId12" Type="http://schemas.openxmlformats.org/officeDocument/2006/relationships/tags" Target="../tags/tag15.xml"/><Relationship Id="rId17" Type="http://schemas.openxmlformats.org/officeDocument/2006/relationships/tags" Target="../tags/tag20.xml"/><Relationship Id="rId33" Type="http://schemas.openxmlformats.org/officeDocument/2006/relationships/tags" Target="../tags/tag36.xml"/><Relationship Id="rId38" Type="http://schemas.openxmlformats.org/officeDocument/2006/relationships/tags" Target="../tags/tag41.xml"/><Relationship Id="rId59" Type="http://schemas.openxmlformats.org/officeDocument/2006/relationships/tags" Target="../tags/tag62.xml"/><Relationship Id="rId103" Type="http://schemas.openxmlformats.org/officeDocument/2006/relationships/tags" Target="../tags/tag106.xml"/><Relationship Id="rId108" Type="http://schemas.openxmlformats.org/officeDocument/2006/relationships/tags" Target="../tags/tag111.xml"/><Relationship Id="rId124" Type="http://schemas.openxmlformats.org/officeDocument/2006/relationships/tags" Target="../tags/tag127.xml"/><Relationship Id="rId129" Type="http://schemas.openxmlformats.org/officeDocument/2006/relationships/tags" Target="../tags/tag132.xml"/><Relationship Id="rId54" Type="http://schemas.openxmlformats.org/officeDocument/2006/relationships/tags" Target="../tags/tag57.xml"/><Relationship Id="rId70" Type="http://schemas.openxmlformats.org/officeDocument/2006/relationships/tags" Target="../tags/tag73.xml"/><Relationship Id="rId75" Type="http://schemas.openxmlformats.org/officeDocument/2006/relationships/tags" Target="../tags/tag78.xml"/><Relationship Id="rId91" Type="http://schemas.openxmlformats.org/officeDocument/2006/relationships/tags" Target="../tags/tag94.xml"/><Relationship Id="rId96" Type="http://schemas.openxmlformats.org/officeDocument/2006/relationships/tags" Target="../tags/tag99.xml"/><Relationship Id="rId140" Type="http://schemas.openxmlformats.org/officeDocument/2006/relationships/tags" Target="../tags/tag143.xml"/><Relationship Id="rId145" Type="http://schemas.openxmlformats.org/officeDocument/2006/relationships/tags" Target="../tags/tag148.xml"/><Relationship Id="rId161" Type="http://schemas.openxmlformats.org/officeDocument/2006/relationships/tags" Target="../tags/tag164.xml"/><Relationship Id="rId166" Type="http://schemas.openxmlformats.org/officeDocument/2006/relationships/tags" Target="../tags/tag169.xml"/><Relationship Id="rId182" Type="http://schemas.openxmlformats.org/officeDocument/2006/relationships/tags" Target="../tags/tag185.xml"/><Relationship Id="rId187" Type="http://schemas.openxmlformats.org/officeDocument/2006/relationships/tags" Target="../tags/tag190.xml"/><Relationship Id="rId217" Type="http://schemas.openxmlformats.org/officeDocument/2006/relationships/tags" Target="../tags/tag220.xml"/><Relationship Id="rId1" Type="http://schemas.openxmlformats.org/officeDocument/2006/relationships/tags" Target="../tags/tag4.xml"/><Relationship Id="rId6" Type="http://schemas.openxmlformats.org/officeDocument/2006/relationships/tags" Target="../tags/tag9.xml"/><Relationship Id="rId212" Type="http://schemas.openxmlformats.org/officeDocument/2006/relationships/tags" Target="../tags/tag215.xml"/><Relationship Id="rId233" Type="http://schemas.openxmlformats.org/officeDocument/2006/relationships/tags" Target="../tags/tag236.xml"/><Relationship Id="rId238" Type="http://schemas.openxmlformats.org/officeDocument/2006/relationships/tags" Target="../tags/tag241.xml"/><Relationship Id="rId23" Type="http://schemas.openxmlformats.org/officeDocument/2006/relationships/tags" Target="../tags/tag26.xml"/><Relationship Id="rId28" Type="http://schemas.openxmlformats.org/officeDocument/2006/relationships/tags" Target="../tags/tag31.xml"/><Relationship Id="rId49" Type="http://schemas.openxmlformats.org/officeDocument/2006/relationships/tags" Target="../tags/tag52.xml"/><Relationship Id="rId114" Type="http://schemas.openxmlformats.org/officeDocument/2006/relationships/tags" Target="../tags/tag117.xml"/><Relationship Id="rId119" Type="http://schemas.openxmlformats.org/officeDocument/2006/relationships/tags" Target="../tags/tag122.xml"/><Relationship Id="rId44" Type="http://schemas.openxmlformats.org/officeDocument/2006/relationships/tags" Target="../tags/tag47.xml"/><Relationship Id="rId60" Type="http://schemas.openxmlformats.org/officeDocument/2006/relationships/tags" Target="../tags/tag63.xml"/><Relationship Id="rId65" Type="http://schemas.openxmlformats.org/officeDocument/2006/relationships/tags" Target="../tags/tag68.xml"/><Relationship Id="rId81" Type="http://schemas.openxmlformats.org/officeDocument/2006/relationships/tags" Target="../tags/tag84.xml"/><Relationship Id="rId86" Type="http://schemas.openxmlformats.org/officeDocument/2006/relationships/tags" Target="../tags/tag89.xml"/><Relationship Id="rId130" Type="http://schemas.openxmlformats.org/officeDocument/2006/relationships/tags" Target="../tags/tag133.xml"/><Relationship Id="rId135" Type="http://schemas.openxmlformats.org/officeDocument/2006/relationships/tags" Target="../tags/tag138.xml"/><Relationship Id="rId151" Type="http://schemas.openxmlformats.org/officeDocument/2006/relationships/tags" Target="../tags/tag154.xml"/><Relationship Id="rId156" Type="http://schemas.openxmlformats.org/officeDocument/2006/relationships/tags" Target="../tags/tag159.xml"/><Relationship Id="rId177" Type="http://schemas.openxmlformats.org/officeDocument/2006/relationships/tags" Target="../tags/tag180.xml"/><Relationship Id="rId198" Type="http://schemas.openxmlformats.org/officeDocument/2006/relationships/tags" Target="../tags/tag201.xml"/><Relationship Id="rId172" Type="http://schemas.openxmlformats.org/officeDocument/2006/relationships/tags" Target="../tags/tag175.xml"/><Relationship Id="rId193" Type="http://schemas.openxmlformats.org/officeDocument/2006/relationships/tags" Target="../tags/tag196.xml"/><Relationship Id="rId202" Type="http://schemas.openxmlformats.org/officeDocument/2006/relationships/tags" Target="../tags/tag205.xml"/><Relationship Id="rId207" Type="http://schemas.openxmlformats.org/officeDocument/2006/relationships/tags" Target="../tags/tag210.xml"/><Relationship Id="rId223" Type="http://schemas.openxmlformats.org/officeDocument/2006/relationships/tags" Target="../tags/tag226.xml"/><Relationship Id="rId228" Type="http://schemas.openxmlformats.org/officeDocument/2006/relationships/tags" Target="../tags/tag231.xml"/><Relationship Id="rId244" Type="http://schemas.openxmlformats.org/officeDocument/2006/relationships/image" Target="../media/image10.png"/><Relationship Id="rId13" Type="http://schemas.openxmlformats.org/officeDocument/2006/relationships/tags" Target="../tags/tag16.xml"/><Relationship Id="rId18" Type="http://schemas.openxmlformats.org/officeDocument/2006/relationships/tags" Target="../tags/tag21.xml"/><Relationship Id="rId39" Type="http://schemas.openxmlformats.org/officeDocument/2006/relationships/tags" Target="../tags/tag42.xml"/><Relationship Id="rId109" Type="http://schemas.openxmlformats.org/officeDocument/2006/relationships/tags" Target="../tags/tag112.xml"/><Relationship Id="rId34" Type="http://schemas.openxmlformats.org/officeDocument/2006/relationships/tags" Target="../tags/tag37.xml"/><Relationship Id="rId50" Type="http://schemas.openxmlformats.org/officeDocument/2006/relationships/tags" Target="../tags/tag53.xml"/><Relationship Id="rId55" Type="http://schemas.openxmlformats.org/officeDocument/2006/relationships/tags" Target="../tags/tag58.xml"/><Relationship Id="rId76" Type="http://schemas.openxmlformats.org/officeDocument/2006/relationships/tags" Target="../tags/tag79.xml"/><Relationship Id="rId97" Type="http://schemas.openxmlformats.org/officeDocument/2006/relationships/tags" Target="../tags/tag100.xml"/><Relationship Id="rId104" Type="http://schemas.openxmlformats.org/officeDocument/2006/relationships/tags" Target="../tags/tag107.xml"/><Relationship Id="rId120" Type="http://schemas.openxmlformats.org/officeDocument/2006/relationships/tags" Target="../tags/tag123.xml"/><Relationship Id="rId125" Type="http://schemas.openxmlformats.org/officeDocument/2006/relationships/tags" Target="../tags/tag128.xml"/><Relationship Id="rId141" Type="http://schemas.openxmlformats.org/officeDocument/2006/relationships/tags" Target="../tags/tag144.xml"/><Relationship Id="rId146" Type="http://schemas.openxmlformats.org/officeDocument/2006/relationships/tags" Target="../tags/tag149.xml"/><Relationship Id="rId167" Type="http://schemas.openxmlformats.org/officeDocument/2006/relationships/tags" Target="../tags/tag170.xml"/><Relationship Id="rId188" Type="http://schemas.openxmlformats.org/officeDocument/2006/relationships/tags" Target="../tags/tag191.xml"/><Relationship Id="rId7" Type="http://schemas.openxmlformats.org/officeDocument/2006/relationships/tags" Target="../tags/tag10.xml"/><Relationship Id="rId71" Type="http://schemas.openxmlformats.org/officeDocument/2006/relationships/tags" Target="../tags/tag74.xml"/><Relationship Id="rId92" Type="http://schemas.openxmlformats.org/officeDocument/2006/relationships/tags" Target="../tags/tag95.xml"/><Relationship Id="rId162" Type="http://schemas.openxmlformats.org/officeDocument/2006/relationships/tags" Target="../tags/tag165.xml"/><Relationship Id="rId183" Type="http://schemas.openxmlformats.org/officeDocument/2006/relationships/tags" Target="../tags/tag186.xml"/><Relationship Id="rId213" Type="http://schemas.openxmlformats.org/officeDocument/2006/relationships/tags" Target="../tags/tag216.xml"/><Relationship Id="rId218" Type="http://schemas.openxmlformats.org/officeDocument/2006/relationships/tags" Target="../tags/tag221.xml"/><Relationship Id="rId234" Type="http://schemas.openxmlformats.org/officeDocument/2006/relationships/tags" Target="../tags/tag237.xml"/><Relationship Id="rId239" Type="http://schemas.openxmlformats.org/officeDocument/2006/relationships/tags" Target="../tags/tag242.xml"/><Relationship Id="rId2" Type="http://schemas.openxmlformats.org/officeDocument/2006/relationships/tags" Target="../tags/tag5.xml"/><Relationship Id="rId29" Type="http://schemas.openxmlformats.org/officeDocument/2006/relationships/tags" Target="../tags/tag32.xml"/><Relationship Id="rId24" Type="http://schemas.openxmlformats.org/officeDocument/2006/relationships/tags" Target="../tags/tag27.xml"/><Relationship Id="rId40" Type="http://schemas.openxmlformats.org/officeDocument/2006/relationships/tags" Target="../tags/tag43.xml"/><Relationship Id="rId45" Type="http://schemas.openxmlformats.org/officeDocument/2006/relationships/tags" Target="../tags/tag48.xml"/><Relationship Id="rId66" Type="http://schemas.openxmlformats.org/officeDocument/2006/relationships/tags" Target="../tags/tag69.xml"/><Relationship Id="rId87" Type="http://schemas.openxmlformats.org/officeDocument/2006/relationships/tags" Target="../tags/tag90.xml"/><Relationship Id="rId110" Type="http://schemas.openxmlformats.org/officeDocument/2006/relationships/tags" Target="../tags/tag113.xml"/><Relationship Id="rId115" Type="http://schemas.openxmlformats.org/officeDocument/2006/relationships/tags" Target="../tags/tag118.xml"/><Relationship Id="rId131" Type="http://schemas.openxmlformats.org/officeDocument/2006/relationships/tags" Target="../tags/tag134.xml"/><Relationship Id="rId136" Type="http://schemas.openxmlformats.org/officeDocument/2006/relationships/tags" Target="../tags/tag139.xml"/><Relationship Id="rId157" Type="http://schemas.openxmlformats.org/officeDocument/2006/relationships/tags" Target="../tags/tag160.xml"/><Relationship Id="rId178" Type="http://schemas.openxmlformats.org/officeDocument/2006/relationships/tags" Target="../tags/tag181.xml"/><Relationship Id="rId61" Type="http://schemas.openxmlformats.org/officeDocument/2006/relationships/tags" Target="../tags/tag64.xml"/><Relationship Id="rId82" Type="http://schemas.openxmlformats.org/officeDocument/2006/relationships/tags" Target="../tags/tag85.xml"/><Relationship Id="rId152" Type="http://schemas.openxmlformats.org/officeDocument/2006/relationships/tags" Target="../tags/tag155.xml"/><Relationship Id="rId173" Type="http://schemas.openxmlformats.org/officeDocument/2006/relationships/tags" Target="../tags/tag176.xml"/><Relationship Id="rId194" Type="http://schemas.openxmlformats.org/officeDocument/2006/relationships/tags" Target="../tags/tag197.xml"/><Relationship Id="rId199" Type="http://schemas.openxmlformats.org/officeDocument/2006/relationships/tags" Target="../tags/tag202.xml"/><Relationship Id="rId203" Type="http://schemas.openxmlformats.org/officeDocument/2006/relationships/tags" Target="../tags/tag206.xml"/><Relationship Id="rId208" Type="http://schemas.openxmlformats.org/officeDocument/2006/relationships/tags" Target="../tags/tag211.xml"/><Relationship Id="rId229" Type="http://schemas.openxmlformats.org/officeDocument/2006/relationships/tags" Target="../tags/tag232.xml"/><Relationship Id="rId19" Type="http://schemas.openxmlformats.org/officeDocument/2006/relationships/tags" Target="../tags/tag22.xml"/><Relationship Id="rId224" Type="http://schemas.openxmlformats.org/officeDocument/2006/relationships/tags" Target="../tags/tag227.xml"/><Relationship Id="rId240" Type="http://schemas.openxmlformats.org/officeDocument/2006/relationships/slideLayout" Target="../slideLayouts/slideLayout5.xml"/><Relationship Id="rId245" Type="http://schemas.openxmlformats.org/officeDocument/2006/relationships/image" Target="../media/image11.png"/><Relationship Id="rId14" Type="http://schemas.openxmlformats.org/officeDocument/2006/relationships/tags" Target="../tags/tag17.xml"/><Relationship Id="rId30" Type="http://schemas.openxmlformats.org/officeDocument/2006/relationships/tags" Target="../tags/tag33.xml"/><Relationship Id="rId35" Type="http://schemas.openxmlformats.org/officeDocument/2006/relationships/tags" Target="../tags/tag38.xml"/><Relationship Id="rId56" Type="http://schemas.openxmlformats.org/officeDocument/2006/relationships/tags" Target="../tags/tag59.xml"/><Relationship Id="rId77" Type="http://schemas.openxmlformats.org/officeDocument/2006/relationships/tags" Target="../tags/tag80.xml"/><Relationship Id="rId100" Type="http://schemas.openxmlformats.org/officeDocument/2006/relationships/tags" Target="../tags/tag103.xml"/><Relationship Id="rId105" Type="http://schemas.openxmlformats.org/officeDocument/2006/relationships/tags" Target="../tags/tag108.xml"/><Relationship Id="rId126" Type="http://schemas.openxmlformats.org/officeDocument/2006/relationships/tags" Target="../tags/tag129.xml"/><Relationship Id="rId147" Type="http://schemas.openxmlformats.org/officeDocument/2006/relationships/tags" Target="../tags/tag150.xml"/><Relationship Id="rId168" Type="http://schemas.openxmlformats.org/officeDocument/2006/relationships/tags" Target="../tags/tag171.xml"/><Relationship Id="rId8" Type="http://schemas.openxmlformats.org/officeDocument/2006/relationships/tags" Target="../tags/tag11.xml"/><Relationship Id="rId51" Type="http://schemas.openxmlformats.org/officeDocument/2006/relationships/tags" Target="../tags/tag54.xml"/><Relationship Id="rId72" Type="http://schemas.openxmlformats.org/officeDocument/2006/relationships/tags" Target="../tags/tag75.xml"/><Relationship Id="rId93" Type="http://schemas.openxmlformats.org/officeDocument/2006/relationships/tags" Target="../tags/tag96.xml"/><Relationship Id="rId98" Type="http://schemas.openxmlformats.org/officeDocument/2006/relationships/tags" Target="../tags/tag101.xml"/><Relationship Id="rId121" Type="http://schemas.openxmlformats.org/officeDocument/2006/relationships/tags" Target="../tags/tag124.xml"/><Relationship Id="rId142" Type="http://schemas.openxmlformats.org/officeDocument/2006/relationships/tags" Target="../tags/tag145.xml"/><Relationship Id="rId163" Type="http://schemas.openxmlformats.org/officeDocument/2006/relationships/tags" Target="../tags/tag166.xml"/><Relationship Id="rId184" Type="http://schemas.openxmlformats.org/officeDocument/2006/relationships/tags" Target="../tags/tag187.xml"/><Relationship Id="rId189" Type="http://schemas.openxmlformats.org/officeDocument/2006/relationships/tags" Target="../tags/tag192.xml"/><Relationship Id="rId219" Type="http://schemas.openxmlformats.org/officeDocument/2006/relationships/tags" Target="../tags/tag222.xml"/><Relationship Id="rId3" Type="http://schemas.openxmlformats.org/officeDocument/2006/relationships/tags" Target="../tags/tag6.xml"/><Relationship Id="rId214" Type="http://schemas.openxmlformats.org/officeDocument/2006/relationships/tags" Target="../tags/tag217.xml"/><Relationship Id="rId230" Type="http://schemas.openxmlformats.org/officeDocument/2006/relationships/tags" Target="../tags/tag233.xml"/><Relationship Id="rId235" Type="http://schemas.openxmlformats.org/officeDocument/2006/relationships/tags" Target="../tags/tag238.xml"/><Relationship Id="rId25" Type="http://schemas.openxmlformats.org/officeDocument/2006/relationships/tags" Target="../tags/tag28.xml"/><Relationship Id="rId46" Type="http://schemas.openxmlformats.org/officeDocument/2006/relationships/tags" Target="../tags/tag49.xml"/><Relationship Id="rId67" Type="http://schemas.openxmlformats.org/officeDocument/2006/relationships/tags" Target="../tags/tag70.xml"/><Relationship Id="rId116" Type="http://schemas.openxmlformats.org/officeDocument/2006/relationships/tags" Target="../tags/tag119.xml"/><Relationship Id="rId137" Type="http://schemas.openxmlformats.org/officeDocument/2006/relationships/tags" Target="../tags/tag140.xml"/><Relationship Id="rId158" Type="http://schemas.openxmlformats.org/officeDocument/2006/relationships/tags" Target="../tags/tag161.xml"/><Relationship Id="rId20" Type="http://schemas.openxmlformats.org/officeDocument/2006/relationships/tags" Target="../tags/tag23.xml"/><Relationship Id="rId41" Type="http://schemas.openxmlformats.org/officeDocument/2006/relationships/tags" Target="../tags/tag44.xml"/><Relationship Id="rId62" Type="http://schemas.openxmlformats.org/officeDocument/2006/relationships/tags" Target="../tags/tag65.xml"/><Relationship Id="rId83" Type="http://schemas.openxmlformats.org/officeDocument/2006/relationships/tags" Target="../tags/tag86.xml"/><Relationship Id="rId88" Type="http://schemas.openxmlformats.org/officeDocument/2006/relationships/tags" Target="../tags/tag91.xml"/><Relationship Id="rId111" Type="http://schemas.openxmlformats.org/officeDocument/2006/relationships/tags" Target="../tags/tag114.xml"/><Relationship Id="rId132" Type="http://schemas.openxmlformats.org/officeDocument/2006/relationships/tags" Target="../tags/tag135.xml"/><Relationship Id="rId153" Type="http://schemas.openxmlformats.org/officeDocument/2006/relationships/tags" Target="../tags/tag156.xml"/><Relationship Id="rId174" Type="http://schemas.openxmlformats.org/officeDocument/2006/relationships/tags" Target="../tags/tag177.xml"/><Relationship Id="rId179" Type="http://schemas.openxmlformats.org/officeDocument/2006/relationships/tags" Target="../tags/tag182.xml"/><Relationship Id="rId195" Type="http://schemas.openxmlformats.org/officeDocument/2006/relationships/tags" Target="../tags/tag198.xml"/><Relationship Id="rId209" Type="http://schemas.openxmlformats.org/officeDocument/2006/relationships/tags" Target="../tags/tag212.xml"/><Relationship Id="rId190" Type="http://schemas.openxmlformats.org/officeDocument/2006/relationships/tags" Target="../tags/tag193.xml"/><Relationship Id="rId204" Type="http://schemas.openxmlformats.org/officeDocument/2006/relationships/tags" Target="../tags/tag207.xml"/><Relationship Id="rId220" Type="http://schemas.openxmlformats.org/officeDocument/2006/relationships/tags" Target="../tags/tag223.xml"/><Relationship Id="rId225" Type="http://schemas.openxmlformats.org/officeDocument/2006/relationships/tags" Target="../tags/tag228.xml"/><Relationship Id="rId241" Type="http://schemas.openxmlformats.org/officeDocument/2006/relationships/notesSlide" Target="../notesSlides/notesSlide3.xml"/><Relationship Id="rId246" Type="http://schemas.openxmlformats.org/officeDocument/2006/relationships/image" Target="../media/image12.png"/><Relationship Id="rId15" Type="http://schemas.openxmlformats.org/officeDocument/2006/relationships/tags" Target="../tags/tag18.xml"/><Relationship Id="rId36" Type="http://schemas.openxmlformats.org/officeDocument/2006/relationships/tags" Target="../tags/tag39.xml"/><Relationship Id="rId57" Type="http://schemas.openxmlformats.org/officeDocument/2006/relationships/tags" Target="../tags/tag60.xml"/><Relationship Id="rId106" Type="http://schemas.openxmlformats.org/officeDocument/2006/relationships/tags" Target="../tags/tag109.xml"/><Relationship Id="rId127" Type="http://schemas.openxmlformats.org/officeDocument/2006/relationships/tags" Target="../tags/tag130.xml"/><Relationship Id="rId10" Type="http://schemas.openxmlformats.org/officeDocument/2006/relationships/tags" Target="../tags/tag13.xml"/><Relationship Id="rId31" Type="http://schemas.openxmlformats.org/officeDocument/2006/relationships/tags" Target="../tags/tag34.xml"/><Relationship Id="rId52" Type="http://schemas.openxmlformats.org/officeDocument/2006/relationships/tags" Target="../tags/tag55.xml"/><Relationship Id="rId73" Type="http://schemas.openxmlformats.org/officeDocument/2006/relationships/tags" Target="../tags/tag76.xml"/><Relationship Id="rId78" Type="http://schemas.openxmlformats.org/officeDocument/2006/relationships/tags" Target="../tags/tag81.xml"/><Relationship Id="rId94" Type="http://schemas.openxmlformats.org/officeDocument/2006/relationships/tags" Target="../tags/tag97.xml"/><Relationship Id="rId99" Type="http://schemas.openxmlformats.org/officeDocument/2006/relationships/tags" Target="../tags/tag102.xml"/><Relationship Id="rId101" Type="http://schemas.openxmlformats.org/officeDocument/2006/relationships/tags" Target="../tags/tag104.xml"/><Relationship Id="rId122" Type="http://schemas.openxmlformats.org/officeDocument/2006/relationships/tags" Target="../tags/tag125.xml"/><Relationship Id="rId143" Type="http://schemas.openxmlformats.org/officeDocument/2006/relationships/tags" Target="../tags/tag146.xml"/><Relationship Id="rId148" Type="http://schemas.openxmlformats.org/officeDocument/2006/relationships/tags" Target="../tags/tag151.xml"/><Relationship Id="rId164" Type="http://schemas.openxmlformats.org/officeDocument/2006/relationships/tags" Target="../tags/tag167.xml"/><Relationship Id="rId169" Type="http://schemas.openxmlformats.org/officeDocument/2006/relationships/tags" Target="../tags/tag172.xml"/><Relationship Id="rId185" Type="http://schemas.openxmlformats.org/officeDocument/2006/relationships/tags" Target="../tags/tag188.xml"/><Relationship Id="rId4" Type="http://schemas.openxmlformats.org/officeDocument/2006/relationships/tags" Target="../tags/tag7.xml"/><Relationship Id="rId9" Type="http://schemas.openxmlformats.org/officeDocument/2006/relationships/tags" Target="../tags/tag12.xml"/><Relationship Id="rId180" Type="http://schemas.openxmlformats.org/officeDocument/2006/relationships/tags" Target="../tags/tag183.xml"/><Relationship Id="rId210" Type="http://schemas.openxmlformats.org/officeDocument/2006/relationships/tags" Target="../tags/tag213.xml"/><Relationship Id="rId215" Type="http://schemas.openxmlformats.org/officeDocument/2006/relationships/tags" Target="../tags/tag218.xml"/><Relationship Id="rId236" Type="http://schemas.openxmlformats.org/officeDocument/2006/relationships/tags" Target="../tags/tag239.xml"/><Relationship Id="rId26" Type="http://schemas.openxmlformats.org/officeDocument/2006/relationships/tags" Target="../tags/tag29.xml"/><Relationship Id="rId231" Type="http://schemas.openxmlformats.org/officeDocument/2006/relationships/tags" Target="../tags/tag234.xml"/><Relationship Id="rId47" Type="http://schemas.openxmlformats.org/officeDocument/2006/relationships/tags" Target="../tags/tag50.xml"/><Relationship Id="rId68" Type="http://schemas.openxmlformats.org/officeDocument/2006/relationships/tags" Target="../tags/tag71.xml"/><Relationship Id="rId89" Type="http://schemas.openxmlformats.org/officeDocument/2006/relationships/tags" Target="../tags/tag92.xml"/><Relationship Id="rId112" Type="http://schemas.openxmlformats.org/officeDocument/2006/relationships/tags" Target="../tags/tag115.xml"/><Relationship Id="rId133" Type="http://schemas.openxmlformats.org/officeDocument/2006/relationships/tags" Target="../tags/tag136.xml"/><Relationship Id="rId154" Type="http://schemas.openxmlformats.org/officeDocument/2006/relationships/tags" Target="../tags/tag157.xml"/><Relationship Id="rId175" Type="http://schemas.openxmlformats.org/officeDocument/2006/relationships/tags" Target="../tags/tag178.xml"/><Relationship Id="rId196" Type="http://schemas.openxmlformats.org/officeDocument/2006/relationships/tags" Target="../tags/tag199.xml"/><Relationship Id="rId200" Type="http://schemas.openxmlformats.org/officeDocument/2006/relationships/tags" Target="../tags/tag203.xml"/><Relationship Id="rId16" Type="http://schemas.openxmlformats.org/officeDocument/2006/relationships/tags" Target="../tags/tag19.xml"/><Relationship Id="rId221" Type="http://schemas.openxmlformats.org/officeDocument/2006/relationships/tags" Target="../tags/tag224.xml"/><Relationship Id="rId242" Type="http://schemas.openxmlformats.org/officeDocument/2006/relationships/image" Target="../media/image8.jpeg"/><Relationship Id="rId37" Type="http://schemas.openxmlformats.org/officeDocument/2006/relationships/tags" Target="../tags/tag40.xml"/><Relationship Id="rId58" Type="http://schemas.openxmlformats.org/officeDocument/2006/relationships/tags" Target="../tags/tag61.xml"/><Relationship Id="rId79" Type="http://schemas.openxmlformats.org/officeDocument/2006/relationships/tags" Target="../tags/tag82.xml"/><Relationship Id="rId102" Type="http://schemas.openxmlformats.org/officeDocument/2006/relationships/tags" Target="../tags/tag105.xml"/><Relationship Id="rId123" Type="http://schemas.openxmlformats.org/officeDocument/2006/relationships/tags" Target="../tags/tag126.xml"/><Relationship Id="rId144" Type="http://schemas.openxmlformats.org/officeDocument/2006/relationships/tags" Target="../tags/tag147.xml"/><Relationship Id="rId90" Type="http://schemas.openxmlformats.org/officeDocument/2006/relationships/tags" Target="../tags/tag93.xml"/><Relationship Id="rId165" Type="http://schemas.openxmlformats.org/officeDocument/2006/relationships/tags" Target="../tags/tag168.xml"/><Relationship Id="rId186" Type="http://schemas.openxmlformats.org/officeDocument/2006/relationships/tags" Target="../tags/tag189.xml"/><Relationship Id="rId211" Type="http://schemas.openxmlformats.org/officeDocument/2006/relationships/tags" Target="../tags/tag214.xml"/><Relationship Id="rId232" Type="http://schemas.openxmlformats.org/officeDocument/2006/relationships/tags" Target="../tags/tag235.xml"/><Relationship Id="rId27" Type="http://schemas.openxmlformats.org/officeDocument/2006/relationships/tags" Target="../tags/tag30.xml"/><Relationship Id="rId48" Type="http://schemas.openxmlformats.org/officeDocument/2006/relationships/tags" Target="../tags/tag51.xml"/><Relationship Id="rId69" Type="http://schemas.openxmlformats.org/officeDocument/2006/relationships/tags" Target="../tags/tag72.xml"/><Relationship Id="rId113" Type="http://schemas.openxmlformats.org/officeDocument/2006/relationships/tags" Target="../tags/tag116.xml"/><Relationship Id="rId134" Type="http://schemas.openxmlformats.org/officeDocument/2006/relationships/tags" Target="../tags/tag137.xml"/><Relationship Id="rId80" Type="http://schemas.openxmlformats.org/officeDocument/2006/relationships/tags" Target="../tags/tag83.xml"/><Relationship Id="rId155" Type="http://schemas.openxmlformats.org/officeDocument/2006/relationships/tags" Target="../tags/tag158.xml"/><Relationship Id="rId176" Type="http://schemas.openxmlformats.org/officeDocument/2006/relationships/tags" Target="../tags/tag179.xml"/><Relationship Id="rId197" Type="http://schemas.openxmlformats.org/officeDocument/2006/relationships/tags" Target="../tags/tag200.xml"/></Relationships>
</file>

<file path=ppt/slides/_rels/slide6.xml.rels><?xml version="1.0" encoding="UTF-8" standalone="yes"?>
<Relationships xmlns="http://schemas.openxmlformats.org/package/2006/relationships"><Relationship Id="rId8" Type="http://schemas.openxmlformats.org/officeDocument/2006/relationships/tags" Target="../tags/tag249.xml"/><Relationship Id="rId13" Type="http://schemas.openxmlformats.org/officeDocument/2006/relationships/slideLayout" Target="../slideLayouts/slideLayout15.xml"/><Relationship Id="rId3" Type="http://schemas.openxmlformats.org/officeDocument/2006/relationships/tags" Target="../tags/tag244.xml"/><Relationship Id="rId7" Type="http://schemas.openxmlformats.org/officeDocument/2006/relationships/tags" Target="../tags/tag248.xml"/><Relationship Id="rId12" Type="http://schemas.openxmlformats.org/officeDocument/2006/relationships/tags" Target="../tags/tag253.xml"/><Relationship Id="rId2" Type="http://schemas.openxmlformats.org/officeDocument/2006/relationships/tags" Target="../tags/tag243.xml"/><Relationship Id="rId16" Type="http://schemas.openxmlformats.org/officeDocument/2006/relationships/image" Target="../media/image5.emf"/><Relationship Id="rId1" Type="http://schemas.openxmlformats.org/officeDocument/2006/relationships/vmlDrawing" Target="../drawings/vmlDrawing2.vml"/><Relationship Id="rId6" Type="http://schemas.openxmlformats.org/officeDocument/2006/relationships/tags" Target="../tags/tag247.xml"/><Relationship Id="rId11" Type="http://schemas.openxmlformats.org/officeDocument/2006/relationships/tags" Target="../tags/tag252.xml"/><Relationship Id="rId5" Type="http://schemas.openxmlformats.org/officeDocument/2006/relationships/tags" Target="../tags/tag246.xml"/><Relationship Id="rId15" Type="http://schemas.openxmlformats.org/officeDocument/2006/relationships/oleObject" Target="../embeddings/oleObject2.bin"/><Relationship Id="rId10" Type="http://schemas.openxmlformats.org/officeDocument/2006/relationships/tags" Target="../tags/tag251.xml"/><Relationship Id="rId4" Type="http://schemas.openxmlformats.org/officeDocument/2006/relationships/tags" Target="../tags/tag245.xml"/><Relationship Id="rId9" Type="http://schemas.openxmlformats.org/officeDocument/2006/relationships/tags" Target="../tags/tag250.xml"/><Relationship Id="rId1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3" Type="http://schemas.openxmlformats.org/officeDocument/2006/relationships/tags" Target="../tags/tag265.xml"/><Relationship Id="rId18" Type="http://schemas.openxmlformats.org/officeDocument/2006/relationships/tags" Target="../tags/tag270.xml"/><Relationship Id="rId26" Type="http://schemas.openxmlformats.org/officeDocument/2006/relationships/tags" Target="../tags/tag278.xml"/><Relationship Id="rId39" Type="http://schemas.openxmlformats.org/officeDocument/2006/relationships/tags" Target="../tags/tag291.xml"/><Relationship Id="rId21" Type="http://schemas.openxmlformats.org/officeDocument/2006/relationships/tags" Target="../tags/tag273.xml"/><Relationship Id="rId34" Type="http://schemas.openxmlformats.org/officeDocument/2006/relationships/tags" Target="../tags/tag286.xml"/><Relationship Id="rId42" Type="http://schemas.openxmlformats.org/officeDocument/2006/relationships/tags" Target="../tags/tag294.xml"/><Relationship Id="rId47" Type="http://schemas.openxmlformats.org/officeDocument/2006/relationships/tags" Target="../tags/tag299.xml"/><Relationship Id="rId50" Type="http://schemas.openxmlformats.org/officeDocument/2006/relationships/tags" Target="../tags/tag302.xml"/><Relationship Id="rId55" Type="http://schemas.openxmlformats.org/officeDocument/2006/relationships/tags" Target="../tags/tag307.xml"/><Relationship Id="rId63" Type="http://schemas.openxmlformats.org/officeDocument/2006/relationships/tags" Target="../tags/tag315.xml"/><Relationship Id="rId68" Type="http://schemas.openxmlformats.org/officeDocument/2006/relationships/tags" Target="../tags/tag320.xml"/><Relationship Id="rId7" Type="http://schemas.openxmlformats.org/officeDocument/2006/relationships/tags" Target="../tags/tag259.xml"/><Relationship Id="rId71" Type="http://schemas.openxmlformats.org/officeDocument/2006/relationships/slideLayout" Target="../slideLayouts/slideLayout7.xml"/><Relationship Id="rId2" Type="http://schemas.openxmlformats.org/officeDocument/2006/relationships/tags" Target="../tags/tag254.xml"/><Relationship Id="rId16" Type="http://schemas.openxmlformats.org/officeDocument/2006/relationships/tags" Target="../tags/tag268.xml"/><Relationship Id="rId29" Type="http://schemas.openxmlformats.org/officeDocument/2006/relationships/tags" Target="../tags/tag281.xml"/><Relationship Id="rId11" Type="http://schemas.openxmlformats.org/officeDocument/2006/relationships/tags" Target="../tags/tag263.xml"/><Relationship Id="rId24" Type="http://schemas.openxmlformats.org/officeDocument/2006/relationships/tags" Target="../tags/tag276.xml"/><Relationship Id="rId32" Type="http://schemas.openxmlformats.org/officeDocument/2006/relationships/tags" Target="../tags/tag284.xml"/><Relationship Id="rId37" Type="http://schemas.openxmlformats.org/officeDocument/2006/relationships/tags" Target="../tags/tag289.xml"/><Relationship Id="rId40" Type="http://schemas.openxmlformats.org/officeDocument/2006/relationships/tags" Target="../tags/tag292.xml"/><Relationship Id="rId45" Type="http://schemas.openxmlformats.org/officeDocument/2006/relationships/tags" Target="../tags/tag297.xml"/><Relationship Id="rId53" Type="http://schemas.openxmlformats.org/officeDocument/2006/relationships/tags" Target="../tags/tag305.xml"/><Relationship Id="rId58" Type="http://schemas.openxmlformats.org/officeDocument/2006/relationships/tags" Target="../tags/tag310.xml"/><Relationship Id="rId66" Type="http://schemas.openxmlformats.org/officeDocument/2006/relationships/tags" Target="../tags/tag318.xml"/><Relationship Id="rId74" Type="http://schemas.openxmlformats.org/officeDocument/2006/relationships/image" Target="../media/image5.emf"/><Relationship Id="rId5" Type="http://schemas.openxmlformats.org/officeDocument/2006/relationships/tags" Target="../tags/tag257.xml"/><Relationship Id="rId15" Type="http://schemas.openxmlformats.org/officeDocument/2006/relationships/tags" Target="../tags/tag267.xml"/><Relationship Id="rId23" Type="http://schemas.openxmlformats.org/officeDocument/2006/relationships/tags" Target="../tags/tag275.xml"/><Relationship Id="rId28" Type="http://schemas.openxmlformats.org/officeDocument/2006/relationships/tags" Target="../tags/tag280.xml"/><Relationship Id="rId36" Type="http://schemas.openxmlformats.org/officeDocument/2006/relationships/tags" Target="../tags/tag288.xml"/><Relationship Id="rId49" Type="http://schemas.openxmlformats.org/officeDocument/2006/relationships/tags" Target="../tags/tag301.xml"/><Relationship Id="rId57" Type="http://schemas.openxmlformats.org/officeDocument/2006/relationships/tags" Target="../tags/tag309.xml"/><Relationship Id="rId61" Type="http://schemas.openxmlformats.org/officeDocument/2006/relationships/tags" Target="../tags/tag313.xml"/><Relationship Id="rId10" Type="http://schemas.openxmlformats.org/officeDocument/2006/relationships/tags" Target="../tags/tag262.xml"/><Relationship Id="rId19" Type="http://schemas.openxmlformats.org/officeDocument/2006/relationships/tags" Target="../tags/tag271.xml"/><Relationship Id="rId31" Type="http://schemas.openxmlformats.org/officeDocument/2006/relationships/tags" Target="../tags/tag283.xml"/><Relationship Id="rId44" Type="http://schemas.openxmlformats.org/officeDocument/2006/relationships/tags" Target="../tags/tag296.xml"/><Relationship Id="rId52" Type="http://schemas.openxmlformats.org/officeDocument/2006/relationships/tags" Target="../tags/tag304.xml"/><Relationship Id="rId60" Type="http://schemas.openxmlformats.org/officeDocument/2006/relationships/tags" Target="../tags/tag312.xml"/><Relationship Id="rId65" Type="http://schemas.openxmlformats.org/officeDocument/2006/relationships/tags" Target="../tags/tag317.xml"/><Relationship Id="rId73" Type="http://schemas.openxmlformats.org/officeDocument/2006/relationships/oleObject" Target="../embeddings/oleObject3.bin"/><Relationship Id="rId4" Type="http://schemas.openxmlformats.org/officeDocument/2006/relationships/tags" Target="../tags/tag256.xml"/><Relationship Id="rId9" Type="http://schemas.openxmlformats.org/officeDocument/2006/relationships/tags" Target="../tags/tag261.xml"/><Relationship Id="rId14" Type="http://schemas.openxmlformats.org/officeDocument/2006/relationships/tags" Target="../tags/tag266.xml"/><Relationship Id="rId22" Type="http://schemas.openxmlformats.org/officeDocument/2006/relationships/tags" Target="../tags/tag274.xml"/><Relationship Id="rId27" Type="http://schemas.openxmlformats.org/officeDocument/2006/relationships/tags" Target="../tags/tag279.xml"/><Relationship Id="rId30" Type="http://schemas.openxmlformats.org/officeDocument/2006/relationships/tags" Target="../tags/tag282.xml"/><Relationship Id="rId35" Type="http://schemas.openxmlformats.org/officeDocument/2006/relationships/tags" Target="../tags/tag287.xml"/><Relationship Id="rId43" Type="http://schemas.openxmlformats.org/officeDocument/2006/relationships/tags" Target="../tags/tag295.xml"/><Relationship Id="rId48" Type="http://schemas.openxmlformats.org/officeDocument/2006/relationships/tags" Target="../tags/tag300.xml"/><Relationship Id="rId56" Type="http://schemas.openxmlformats.org/officeDocument/2006/relationships/tags" Target="../tags/tag308.xml"/><Relationship Id="rId64" Type="http://schemas.openxmlformats.org/officeDocument/2006/relationships/tags" Target="../tags/tag316.xml"/><Relationship Id="rId69" Type="http://schemas.openxmlformats.org/officeDocument/2006/relationships/tags" Target="../tags/tag321.xml"/><Relationship Id="rId8" Type="http://schemas.openxmlformats.org/officeDocument/2006/relationships/tags" Target="../tags/tag260.xml"/><Relationship Id="rId51" Type="http://schemas.openxmlformats.org/officeDocument/2006/relationships/tags" Target="../tags/tag303.xml"/><Relationship Id="rId72" Type="http://schemas.openxmlformats.org/officeDocument/2006/relationships/notesSlide" Target="../notesSlides/notesSlide5.xml"/><Relationship Id="rId3" Type="http://schemas.openxmlformats.org/officeDocument/2006/relationships/tags" Target="../tags/tag255.xml"/><Relationship Id="rId12" Type="http://schemas.openxmlformats.org/officeDocument/2006/relationships/tags" Target="../tags/tag264.xml"/><Relationship Id="rId17" Type="http://schemas.openxmlformats.org/officeDocument/2006/relationships/tags" Target="../tags/tag269.xml"/><Relationship Id="rId25" Type="http://schemas.openxmlformats.org/officeDocument/2006/relationships/tags" Target="../tags/tag277.xml"/><Relationship Id="rId33" Type="http://schemas.openxmlformats.org/officeDocument/2006/relationships/tags" Target="../tags/tag285.xml"/><Relationship Id="rId38" Type="http://schemas.openxmlformats.org/officeDocument/2006/relationships/tags" Target="../tags/tag290.xml"/><Relationship Id="rId46" Type="http://schemas.openxmlformats.org/officeDocument/2006/relationships/tags" Target="../tags/tag298.xml"/><Relationship Id="rId59" Type="http://schemas.openxmlformats.org/officeDocument/2006/relationships/tags" Target="../tags/tag311.xml"/><Relationship Id="rId67" Type="http://schemas.openxmlformats.org/officeDocument/2006/relationships/tags" Target="../tags/tag319.xml"/><Relationship Id="rId20" Type="http://schemas.openxmlformats.org/officeDocument/2006/relationships/tags" Target="../tags/tag272.xml"/><Relationship Id="rId41" Type="http://schemas.openxmlformats.org/officeDocument/2006/relationships/tags" Target="../tags/tag293.xml"/><Relationship Id="rId54" Type="http://schemas.openxmlformats.org/officeDocument/2006/relationships/tags" Target="../tags/tag306.xml"/><Relationship Id="rId62" Type="http://schemas.openxmlformats.org/officeDocument/2006/relationships/tags" Target="../tags/tag314.xml"/><Relationship Id="rId70" Type="http://schemas.openxmlformats.org/officeDocument/2006/relationships/tags" Target="../tags/tag322.xml"/><Relationship Id="rId1" Type="http://schemas.openxmlformats.org/officeDocument/2006/relationships/vmlDrawing" Target="../drawings/vmlDrawing3.vml"/><Relationship Id="rId6" Type="http://schemas.openxmlformats.org/officeDocument/2006/relationships/tags" Target="../tags/tag25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2065020" y="3309008"/>
            <a:ext cx="6728460" cy="914400"/>
          </a:xfrm>
        </p:spPr>
        <p:txBody>
          <a:bodyPr/>
          <a:lstStyle/>
          <a:p>
            <a:r>
              <a:rPr lang="en-US" sz="1600" dirty="0" smtClean="0"/>
              <a:t>Andrew Joiner, General Manager, HP Software, Autonomy, Emerging Technology</a:t>
            </a:r>
          </a:p>
          <a:p>
            <a:r>
              <a:rPr lang="en-US" sz="1600" dirty="0" smtClean="0"/>
              <a:t>Colin Mahony, General Manager, HP Software, </a:t>
            </a:r>
            <a:r>
              <a:rPr lang="en-US" sz="1600" dirty="0" err="1" smtClean="0"/>
              <a:t>Vertica</a:t>
            </a:r>
            <a:endParaRPr lang="en-US" sz="1600" dirty="0" smtClean="0"/>
          </a:p>
        </p:txBody>
      </p:sp>
    </p:spTree>
    <p:extLst>
      <p:ext uri="{BB962C8B-B14F-4D97-AF65-F5344CB8AC3E}">
        <p14:creationId xmlns:p14="http://schemas.microsoft.com/office/powerpoint/2010/main" val="26337269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3125949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8" name="think-cell Slide" r:id="rId14" imgW="360" imgH="360" progId="TCLayout.ActiveDocument.1">
                  <p:embed/>
                </p:oleObj>
              </mc:Choice>
              <mc:Fallback>
                <p:oleObj name="think-cell Slide" r:id="rId14" imgW="360" imgH="360" progId="TCLayout.ActiveDocument.1">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4"/>
          <p:cNvSpPr>
            <a:spLocks noGrp="1"/>
          </p:cNvSpPr>
          <p:nvPr>
            <p:ph type="title"/>
          </p:nvPr>
        </p:nvSpPr>
        <p:spPr/>
        <p:txBody>
          <a:bodyPr/>
          <a:lstStyle/>
          <a:p>
            <a:r>
              <a:rPr lang="en-US" dirty="0"/>
              <a:t>Imagine a world where a conversation with your information drives </a:t>
            </a:r>
            <a:r>
              <a:rPr lang="en-US" dirty="0" smtClean="0">
                <a:solidFill>
                  <a:schemeClr val="tx1"/>
                </a:solidFill>
              </a:rPr>
              <a:t>actionable insight</a:t>
            </a:r>
            <a:endParaRPr lang="en-US" dirty="0">
              <a:solidFill>
                <a:schemeClr val="tx1"/>
              </a:solidFill>
            </a:endParaRPr>
          </a:p>
        </p:txBody>
      </p:sp>
      <p:sp>
        <p:nvSpPr>
          <p:cNvPr id="51" name="Title 4"/>
          <p:cNvSpPr txBox="1">
            <a:spLocks/>
          </p:cNvSpPr>
          <p:nvPr>
            <p:custDataLst>
              <p:tags r:id="rId3"/>
            </p:custDataLst>
          </p:nvPr>
        </p:nvSpPr>
        <p:spPr bwMode="black">
          <a:xfrm>
            <a:off x="54561" y="4205628"/>
            <a:ext cx="8738412" cy="430887"/>
          </a:xfrm>
          <a:prstGeom prst="rect">
            <a:avLst/>
          </a:prstGeom>
          <a:ln>
            <a:noFill/>
          </a:ln>
        </p:spPr>
        <p:txBody>
          <a:bodyPr vert="horz" wrap="square" lIns="0" tIns="0" rIns="0" bIns="0" rtlCol="0" anchor="t" anchorCtr="0">
            <a:noAutofit/>
          </a:bodyPr>
          <a:lstStyle>
            <a:lvl1pPr algn="l" defTabSz="457200" rtl="0" eaLnBrk="1" latinLnBrk="0" hangingPunct="1">
              <a:lnSpc>
                <a:spcPct val="100000"/>
              </a:lnSpc>
              <a:spcBef>
                <a:spcPct val="0"/>
              </a:spcBef>
              <a:spcAft>
                <a:spcPts val="0"/>
              </a:spcAft>
              <a:buNone/>
              <a:defRPr lang="en-GB" sz="2800" b="1" i="0" kern="1200">
                <a:solidFill>
                  <a:srgbClr val="000000"/>
                </a:solidFill>
                <a:latin typeface="HP Simplified" pitchFamily="34" charset="0"/>
                <a:ea typeface="+mj-ea"/>
                <a:cs typeface="HP Simplified" pitchFamily="34" charset="0"/>
              </a:defRPr>
            </a:lvl1pPr>
          </a:lstStyle>
          <a:p>
            <a:pPr algn="ctr"/>
            <a:r>
              <a:rPr lang="en-US" sz="1800" dirty="0" smtClean="0">
                <a:solidFill>
                  <a:schemeClr val="accent1"/>
                </a:solidFill>
                <a:cs typeface="Arial" pitchFamily="34" charset="0"/>
              </a:rPr>
              <a:t>Actionable Insight Requires Analysis </a:t>
            </a:r>
          </a:p>
          <a:p>
            <a:pPr algn="ctr"/>
            <a:r>
              <a:rPr lang="en-US" sz="1800" dirty="0" smtClean="0">
                <a:solidFill>
                  <a:schemeClr val="accent1"/>
                </a:solidFill>
                <a:cs typeface="Arial" pitchFamily="34" charset="0"/>
              </a:rPr>
              <a:t>of 100% of Information</a:t>
            </a:r>
            <a:endParaRPr lang="en-US" sz="1800" dirty="0">
              <a:solidFill>
                <a:schemeClr val="accent1"/>
              </a:solidFill>
            </a:endParaRPr>
          </a:p>
        </p:txBody>
      </p:sp>
      <p:cxnSp>
        <p:nvCxnSpPr>
          <p:cNvPr id="37" name="Straight Connector 36"/>
          <p:cNvCxnSpPr/>
          <p:nvPr/>
        </p:nvCxnSpPr>
        <p:spPr>
          <a:xfrm>
            <a:off x="4415050" y="1731889"/>
            <a:ext cx="0" cy="2224642"/>
          </a:xfrm>
          <a:prstGeom prst="line">
            <a:avLst/>
          </a:prstGeom>
          <a:ln w="12700" cmpd="sng">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4226218" y="1256140"/>
            <a:ext cx="4695360" cy="2888008"/>
            <a:chOff x="4226218" y="1256140"/>
            <a:chExt cx="4695360" cy="2888008"/>
          </a:xfrm>
        </p:grpSpPr>
        <p:sp>
          <p:nvSpPr>
            <p:cNvPr id="12" name="Round Diagonal Corner Rectangle 11"/>
            <p:cNvSpPr/>
            <p:nvPr>
              <p:custDataLst>
                <p:tags r:id="rId8"/>
              </p:custDataLst>
            </p:nvPr>
          </p:nvSpPr>
          <p:spPr>
            <a:xfrm>
              <a:off x="5621082" y="1256140"/>
              <a:ext cx="3300496" cy="2694887"/>
            </a:xfrm>
            <a:prstGeom prst="round2DiagRect">
              <a:avLst>
                <a:gd name="adj1" fmla="val 0"/>
                <a:gd name="adj2" fmla="val 16588"/>
              </a:avLst>
            </a:prstGeom>
            <a:solidFill>
              <a:schemeClr val="accent1">
                <a:lumMod val="20000"/>
                <a:lumOff val="80000"/>
              </a:schemeClr>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099" name="Picture 3" descr="Z:\IMG\icons\head.png"/>
            <p:cNvPicPr>
              <a:picLocks noChangeAspect="1" noChangeArrowheads="1"/>
            </p:cNvPicPr>
            <p:nvPr>
              <p:custDataLst>
                <p:tags r:id="rId9"/>
              </p:custDataLst>
            </p:nvPr>
          </p:nvPicPr>
          <p:blipFill rotWithShape="1">
            <a:blip r:embed="rId1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bwMode="auto">
            <a:xfrm>
              <a:off x="4226218" y="1512785"/>
              <a:ext cx="2315237" cy="2631363"/>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custDataLst>
                <p:tags r:id="rId10"/>
              </p:custDataLst>
            </p:nvPr>
          </p:nvSpPr>
          <p:spPr>
            <a:xfrm>
              <a:off x="6316217" y="1463565"/>
              <a:ext cx="2541536" cy="2380139"/>
            </a:xfrm>
            <a:prstGeom prst="rect">
              <a:avLst/>
            </a:prstGeom>
            <a:noFill/>
          </p:spPr>
          <p:txBody>
            <a:bodyPr wrap="square" rtlCol="0">
              <a:spAutoFit/>
            </a:bodyPr>
            <a:lstStyle/>
            <a:p>
              <a:pPr defTabSz="430213">
                <a:spcBef>
                  <a:spcPts val="1800"/>
                </a:spcBef>
                <a:spcAft>
                  <a:spcPts val="400"/>
                </a:spcAft>
                <a:buSzPct val="100000"/>
              </a:pPr>
              <a:r>
                <a:rPr lang="en-US" sz="1600" b="1" dirty="0" smtClean="0"/>
                <a:t>Actionable insight across structured, semi-structured &amp; unstructured data </a:t>
              </a:r>
            </a:p>
            <a:p>
              <a:pPr defTabSz="430213">
                <a:spcBef>
                  <a:spcPts val="1800"/>
                </a:spcBef>
                <a:spcAft>
                  <a:spcPts val="400"/>
                </a:spcAft>
                <a:buSzPct val="100000"/>
              </a:pPr>
              <a:r>
                <a:rPr lang="en-US" sz="1600" b="1" dirty="0" smtClean="0"/>
                <a:t>Right time, enterprise-altering decision making</a:t>
              </a:r>
            </a:p>
            <a:p>
              <a:pPr defTabSz="430213">
                <a:spcBef>
                  <a:spcPts val="1800"/>
                </a:spcBef>
                <a:spcAft>
                  <a:spcPts val="400"/>
                </a:spcAft>
                <a:buSzPct val="100000"/>
              </a:pPr>
              <a:r>
                <a:rPr lang="en-US" sz="1600" b="1" dirty="0" smtClean="0"/>
                <a:t>Accelerated Time to Value</a:t>
              </a:r>
              <a:endParaRPr lang="en-US" sz="1600" b="1" dirty="0"/>
            </a:p>
          </p:txBody>
        </p:sp>
        <p:sp>
          <p:nvSpPr>
            <p:cNvPr id="78" name="Rectangle 77"/>
            <p:cNvSpPr/>
            <p:nvPr/>
          </p:nvSpPr>
          <p:spPr>
            <a:xfrm>
              <a:off x="4517519" y="1875817"/>
              <a:ext cx="1833854" cy="11098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050" b="1" dirty="0" smtClean="0">
                <a:solidFill>
                  <a:schemeClr val="accent2"/>
                </a:solidFill>
                <a:latin typeface="HP Simplified" pitchFamily="34" charset="0"/>
                <a:cs typeface="HP Simplified" pitchFamily="34" charset="0"/>
              </a:endParaRPr>
            </a:p>
            <a:p>
              <a:endParaRPr lang="en-US" sz="1050" b="1" dirty="0" smtClean="0">
                <a:solidFill>
                  <a:schemeClr val="accent2"/>
                </a:solidFill>
                <a:latin typeface="HP Simplified" pitchFamily="34" charset="0"/>
                <a:cs typeface="HP Simplified" pitchFamily="34" charset="0"/>
              </a:endParaRPr>
            </a:p>
            <a:p>
              <a:endParaRPr lang="en-US" sz="1050" b="1" dirty="0" smtClean="0">
                <a:solidFill>
                  <a:schemeClr val="accent2"/>
                </a:solidFill>
                <a:latin typeface="HP Simplified" pitchFamily="34" charset="0"/>
                <a:cs typeface="HP Simplified" pitchFamily="34" charset="0"/>
              </a:endParaRPr>
            </a:p>
            <a:p>
              <a:endParaRPr lang="en-US" sz="1050" b="1" dirty="0" smtClean="0">
                <a:solidFill>
                  <a:schemeClr val="accent2"/>
                </a:solidFill>
                <a:latin typeface="HP Simplified" pitchFamily="34" charset="0"/>
                <a:cs typeface="HP Simplified" pitchFamily="34" charset="0"/>
              </a:endParaRPr>
            </a:p>
            <a:p>
              <a:endParaRPr lang="en-US" sz="1050" b="1" dirty="0" smtClean="0">
                <a:solidFill>
                  <a:schemeClr val="accent2"/>
                </a:solidFill>
                <a:latin typeface="HP Simplified" pitchFamily="34" charset="0"/>
                <a:cs typeface="HP Simplified" pitchFamily="34" charset="0"/>
              </a:endParaRPr>
            </a:p>
            <a:p>
              <a:r>
                <a:rPr lang="en-US" sz="1200" b="1" dirty="0" smtClean="0">
                  <a:solidFill>
                    <a:schemeClr val="accent1">
                      <a:lumMod val="40000"/>
                      <a:lumOff val="60000"/>
                    </a:schemeClr>
                  </a:solidFill>
                  <a:latin typeface="HP Simplified" pitchFamily="34" charset="0"/>
                  <a:cs typeface="HP Simplified" pitchFamily="34" charset="0"/>
                </a:rPr>
                <a:t>“Do 40% more of this …”</a:t>
              </a:r>
              <a:endParaRPr lang="en-US" sz="1100" dirty="0">
                <a:solidFill>
                  <a:schemeClr val="accent1">
                    <a:lumMod val="40000"/>
                    <a:lumOff val="60000"/>
                  </a:schemeClr>
                </a:solidFill>
              </a:endParaRPr>
            </a:p>
          </p:txBody>
        </p:sp>
        <p:sp>
          <p:nvSpPr>
            <p:cNvPr id="76" name="Freeform 75"/>
            <p:cNvSpPr/>
            <p:nvPr>
              <p:custDataLst>
                <p:tags r:id="rId11"/>
              </p:custDataLst>
            </p:nvPr>
          </p:nvSpPr>
          <p:spPr>
            <a:xfrm>
              <a:off x="5573722" y="2165443"/>
              <a:ext cx="608870" cy="459195"/>
            </a:xfrm>
            <a:custGeom>
              <a:avLst/>
              <a:gdLst>
                <a:gd name="connsiteX0" fmla="*/ 551887 w 551887"/>
                <a:gd name="connsiteY0" fmla="*/ 473432 h 473432"/>
                <a:gd name="connsiteX1" fmla="*/ 0 w 551887"/>
                <a:gd name="connsiteY1" fmla="*/ 473432 h 473432"/>
                <a:gd name="connsiteX2" fmla="*/ 51402 w 551887"/>
                <a:gd name="connsiteY2" fmla="*/ 0 h 473432"/>
                <a:gd name="connsiteX3" fmla="*/ 524833 w 551887"/>
                <a:gd name="connsiteY3" fmla="*/ 0 h 473432"/>
                <a:gd name="connsiteX4" fmla="*/ 551887 w 551887"/>
                <a:gd name="connsiteY4" fmla="*/ 473432 h 473432"/>
                <a:gd name="connsiteX0" fmla="*/ 721634 w 721634"/>
                <a:gd name="connsiteY0" fmla="*/ 473432 h 473432"/>
                <a:gd name="connsiteX1" fmla="*/ 169747 w 721634"/>
                <a:gd name="connsiteY1" fmla="*/ 473432 h 473432"/>
                <a:gd name="connsiteX2" fmla="*/ 221149 w 721634"/>
                <a:gd name="connsiteY2" fmla="*/ 0 h 473432"/>
                <a:gd name="connsiteX3" fmla="*/ 694580 w 721634"/>
                <a:gd name="connsiteY3" fmla="*/ 0 h 473432"/>
                <a:gd name="connsiteX4" fmla="*/ 721634 w 721634"/>
                <a:gd name="connsiteY4" fmla="*/ 473432 h 473432"/>
                <a:gd name="connsiteX0" fmla="*/ 761161 w 761161"/>
                <a:gd name="connsiteY0" fmla="*/ 474811 h 474811"/>
                <a:gd name="connsiteX1" fmla="*/ 209274 w 761161"/>
                <a:gd name="connsiteY1" fmla="*/ 474811 h 474811"/>
                <a:gd name="connsiteX2" fmla="*/ 260676 w 761161"/>
                <a:gd name="connsiteY2" fmla="*/ 1379 h 474811"/>
                <a:gd name="connsiteX3" fmla="*/ 734107 w 761161"/>
                <a:gd name="connsiteY3" fmla="*/ 1379 h 474811"/>
                <a:gd name="connsiteX4" fmla="*/ 761161 w 761161"/>
                <a:gd name="connsiteY4" fmla="*/ 474811 h 474811"/>
                <a:gd name="connsiteX0" fmla="*/ 680396 w 680396"/>
                <a:gd name="connsiteY0" fmla="*/ 474639 h 474639"/>
                <a:gd name="connsiteX1" fmla="*/ 128509 w 680396"/>
                <a:gd name="connsiteY1" fmla="*/ 474639 h 474639"/>
                <a:gd name="connsiteX2" fmla="*/ 179911 w 680396"/>
                <a:gd name="connsiteY2" fmla="*/ 1207 h 474639"/>
                <a:gd name="connsiteX3" fmla="*/ 653342 w 680396"/>
                <a:gd name="connsiteY3" fmla="*/ 1207 h 474639"/>
                <a:gd name="connsiteX4" fmla="*/ 680396 w 680396"/>
                <a:gd name="connsiteY4" fmla="*/ 474639 h 474639"/>
                <a:gd name="connsiteX0" fmla="*/ 737528 w 737528"/>
                <a:gd name="connsiteY0" fmla="*/ 474883 h 474883"/>
                <a:gd name="connsiteX1" fmla="*/ 185641 w 737528"/>
                <a:gd name="connsiteY1" fmla="*/ 474883 h 474883"/>
                <a:gd name="connsiteX2" fmla="*/ 237043 w 737528"/>
                <a:gd name="connsiteY2" fmla="*/ 1451 h 474883"/>
                <a:gd name="connsiteX3" fmla="*/ 710474 w 737528"/>
                <a:gd name="connsiteY3" fmla="*/ 1451 h 474883"/>
                <a:gd name="connsiteX4" fmla="*/ 737528 w 737528"/>
                <a:gd name="connsiteY4" fmla="*/ 474883 h 474883"/>
                <a:gd name="connsiteX0" fmla="*/ 737528 w 737528"/>
                <a:gd name="connsiteY0" fmla="*/ 580442 h 580442"/>
                <a:gd name="connsiteX1" fmla="*/ 185641 w 737528"/>
                <a:gd name="connsiteY1" fmla="*/ 580442 h 580442"/>
                <a:gd name="connsiteX2" fmla="*/ 237043 w 737528"/>
                <a:gd name="connsiteY2" fmla="*/ 107010 h 580442"/>
                <a:gd name="connsiteX3" fmla="*/ 710474 w 737528"/>
                <a:gd name="connsiteY3" fmla="*/ 107010 h 580442"/>
                <a:gd name="connsiteX4" fmla="*/ 737528 w 737528"/>
                <a:gd name="connsiteY4" fmla="*/ 580442 h 580442"/>
                <a:gd name="connsiteX0" fmla="*/ 737528 w 737528"/>
                <a:gd name="connsiteY0" fmla="*/ 698619 h 698619"/>
                <a:gd name="connsiteX1" fmla="*/ 185641 w 737528"/>
                <a:gd name="connsiteY1" fmla="*/ 698619 h 698619"/>
                <a:gd name="connsiteX2" fmla="*/ 237043 w 737528"/>
                <a:gd name="connsiteY2" fmla="*/ 225187 h 698619"/>
                <a:gd name="connsiteX3" fmla="*/ 710474 w 737528"/>
                <a:gd name="connsiteY3" fmla="*/ 225187 h 698619"/>
                <a:gd name="connsiteX4" fmla="*/ 737528 w 737528"/>
                <a:gd name="connsiteY4" fmla="*/ 698619 h 698619"/>
                <a:gd name="connsiteX0" fmla="*/ 737528 w 737528"/>
                <a:gd name="connsiteY0" fmla="*/ 713575 h 713575"/>
                <a:gd name="connsiteX1" fmla="*/ 185641 w 737528"/>
                <a:gd name="connsiteY1" fmla="*/ 713575 h 713575"/>
                <a:gd name="connsiteX2" fmla="*/ 237043 w 737528"/>
                <a:gd name="connsiteY2" fmla="*/ 240143 h 713575"/>
                <a:gd name="connsiteX3" fmla="*/ 710474 w 737528"/>
                <a:gd name="connsiteY3" fmla="*/ 240143 h 713575"/>
                <a:gd name="connsiteX4" fmla="*/ 737528 w 737528"/>
                <a:gd name="connsiteY4" fmla="*/ 713575 h 713575"/>
                <a:gd name="connsiteX0" fmla="*/ 737528 w 889793"/>
                <a:gd name="connsiteY0" fmla="*/ 713575 h 713575"/>
                <a:gd name="connsiteX1" fmla="*/ 185641 w 889793"/>
                <a:gd name="connsiteY1" fmla="*/ 713575 h 713575"/>
                <a:gd name="connsiteX2" fmla="*/ 237043 w 889793"/>
                <a:gd name="connsiteY2" fmla="*/ 240143 h 713575"/>
                <a:gd name="connsiteX3" fmla="*/ 710474 w 889793"/>
                <a:gd name="connsiteY3" fmla="*/ 240143 h 713575"/>
                <a:gd name="connsiteX4" fmla="*/ 737528 w 889793"/>
                <a:gd name="connsiteY4" fmla="*/ 713575 h 713575"/>
                <a:gd name="connsiteX0" fmla="*/ 737528 w 954007"/>
                <a:gd name="connsiteY0" fmla="*/ 713575 h 713575"/>
                <a:gd name="connsiteX1" fmla="*/ 185641 w 954007"/>
                <a:gd name="connsiteY1" fmla="*/ 713575 h 713575"/>
                <a:gd name="connsiteX2" fmla="*/ 237043 w 954007"/>
                <a:gd name="connsiteY2" fmla="*/ 240143 h 713575"/>
                <a:gd name="connsiteX3" fmla="*/ 710474 w 954007"/>
                <a:gd name="connsiteY3" fmla="*/ 240143 h 713575"/>
                <a:gd name="connsiteX4" fmla="*/ 737528 w 954007"/>
                <a:gd name="connsiteY4" fmla="*/ 713575 h 713575"/>
                <a:gd name="connsiteX0" fmla="*/ 737528 w 946164"/>
                <a:gd name="connsiteY0" fmla="*/ 713575 h 713575"/>
                <a:gd name="connsiteX1" fmla="*/ 185641 w 946164"/>
                <a:gd name="connsiteY1" fmla="*/ 713575 h 713575"/>
                <a:gd name="connsiteX2" fmla="*/ 237043 w 946164"/>
                <a:gd name="connsiteY2" fmla="*/ 240143 h 713575"/>
                <a:gd name="connsiteX3" fmla="*/ 710474 w 946164"/>
                <a:gd name="connsiteY3" fmla="*/ 240143 h 713575"/>
                <a:gd name="connsiteX4" fmla="*/ 737528 w 946164"/>
                <a:gd name="connsiteY4" fmla="*/ 713575 h 713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164" h="713575">
                  <a:moveTo>
                    <a:pt x="737528" y="713575"/>
                  </a:moveTo>
                  <a:lnTo>
                    <a:pt x="185641" y="713575"/>
                  </a:lnTo>
                  <a:cubicBezTo>
                    <a:pt x="-162443" y="547647"/>
                    <a:pt x="52179" y="213992"/>
                    <a:pt x="237043" y="240143"/>
                  </a:cubicBezTo>
                  <a:cubicBezTo>
                    <a:pt x="267703" y="-114254"/>
                    <a:pt x="728511" y="-43916"/>
                    <a:pt x="710474" y="240143"/>
                  </a:cubicBezTo>
                  <a:cubicBezTo>
                    <a:pt x="960266" y="224813"/>
                    <a:pt x="1072086" y="634218"/>
                    <a:pt x="737528" y="713575"/>
                  </a:cubicBezTo>
                  <a:close/>
                </a:path>
              </a:pathLst>
            </a:custGeom>
            <a:solidFill>
              <a:schemeClr val="accent1">
                <a:lumMod val="20000"/>
                <a:lumOff val="80000"/>
              </a:schemeClr>
            </a:solidFill>
            <a:ln w="9525" cap="flat" cmpd="sng" algn="ctr">
              <a:noFill/>
              <a:prstDash val="solid"/>
            </a:ln>
            <a:effectLst/>
          </p:spPr>
          <p:txBody>
            <a:bodyPr lIns="91396" tIns="45698" rIns="91396" bIns="45698" rtlCol="0" anchor="ctr"/>
            <a:lstStyle/>
            <a:p>
              <a:pPr algn="ctr" defTabSz="913982">
                <a:defRPr/>
              </a:pPr>
              <a:endParaRPr lang="en-US" sz="2000" kern="0" dirty="0">
                <a:solidFill>
                  <a:sysClr val="window" lastClr="FFFFFF"/>
                </a:solidFill>
                <a:latin typeface="HP Simplified"/>
                <a:sym typeface="HP Simplified"/>
              </a:endParaRPr>
            </a:p>
          </p:txBody>
        </p:sp>
        <p:grpSp>
          <p:nvGrpSpPr>
            <p:cNvPr id="87" name="Group 86"/>
            <p:cNvGrpSpPr/>
            <p:nvPr/>
          </p:nvGrpSpPr>
          <p:grpSpPr>
            <a:xfrm>
              <a:off x="5424059" y="3050558"/>
              <a:ext cx="517769" cy="511354"/>
              <a:chOff x="6054122" y="437752"/>
              <a:chExt cx="417753" cy="412577"/>
            </a:xfrm>
          </p:grpSpPr>
          <p:sp>
            <p:nvSpPr>
              <p:cNvPr id="88" name="TextBox 132"/>
              <p:cNvSpPr txBox="1">
                <a:spLocks noChangeArrowheads="1"/>
              </p:cNvSpPr>
              <p:nvPr/>
            </p:nvSpPr>
            <p:spPr bwMode="auto">
              <a:xfrm>
                <a:off x="6054122" y="687521"/>
                <a:ext cx="417753" cy="162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80000"/>
                  </a:lnSpc>
                  <a:defRPr/>
                </a:pPr>
                <a:r>
                  <a:rPr lang="en-US" sz="800" dirty="0">
                    <a:solidFill>
                      <a:schemeClr val="accent1">
                        <a:lumMod val="60000"/>
                        <a:lumOff val="40000"/>
                      </a:schemeClr>
                    </a:solidFill>
                    <a:latin typeface="HP Simplified"/>
                    <a:cs typeface="HP Simplified"/>
                  </a:rPr>
                  <a:t>Clickstream </a:t>
                </a:r>
                <a:br>
                  <a:rPr lang="en-US" sz="800" dirty="0">
                    <a:solidFill>
                      <a:schemeClr val="accent1">
                        <a:lumMod val="60000"/>
                        <a:lumOff val="40000"/>
                      </a:schemeClr>
                    </a:solidFill>
                    <a:latin typeface="HP Simplified"/>
                    <a:cs typeface="HP Simplified"/>
                  </a:rPr>
                </a:br>
                <a:r>
                  <a:rPr lang="en-US" sz="800" dirty="0">
                    <a:solidFill>
                      <a:schemeClr val="accent1">
                        <a:lumMod val="60000"/>
                        <a:lumOff val="40000"/>
                      </a:schemeClr>
                    </a:solidFill>
                    <a:latin typeface="HP Simplified"/>
                    <a:cs typeface="HP Simplified"/>
                  </a:rPr>
                  <a:t>Data</a:t>
                </a:r>
              </a:p>
            </p:txBody>
          </p:sp>
          <p:pic>
            <p:nvPicPr>
              <p:cNvPr id="89" name="Picture 50" descr="Search_1.png"/>
              <p:cNvPicPr>
                <a:picLocks noChangeAspect="1"/>
              </p:cNvPicPr>
              <p:nvPr/>
            </p:nvPicPr>
            <p:blipFill>
              <a:blip r:embed="rId17" cstate="email">
                <a:lum bright="20000"/>
                <a:extLst>
                  <a:ext uri="{28A0092B-C50C-407E-A947-70E740481C1C}">
                    <a14:useLocalDpi xmlns:a14="http://schemas.microsoft.com/office/drawing/2010/main" val="0"/>
                  </a:ext>
                </a:extLst>
              </a:blip>
              <a:srcRect/>
              <a:stretch>
                <a:fillRect/>
              </a:stretch>
            </p:blipFill>
            <p:spPr bwMode="auto">
              <a:xfrm>
                <a:off x="6123046" y="437752"/>
                <a:ext cx="279906" cy="19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0" name="Group 89"/>
            <p:cNvGrpSpPr/>
            <p:nvPr/>
          </p:nvGrpSpPr>
          <p:grpSpPr>
            <a:xfrm>
              <a:off x="4781925" y="2024793"/>
              <a:ext cx="908437" cy="514059"/>
              <a:chOff x="3596543" y="434866"/>
              <a:chExt cx="732955" cy="414759"/>
            </a:xfrm>
          </p:grpSpPr>
          <p:sp>
            <p:nvSpPr>
              <p:cNvPr id="91" name="TextBox 123"/>
              <p:cNvSpPr txBox="1">
                <a:spLocks noChangeArrowheads="1"/>
              </p:cNvSpPr>
              <p:nvPr/>
            </p:nvSpPr>
            <p:spPr bwMode="auto">
              <a:xfrm>
                <a:off x="3596543" y="690698"/>
                <a:ext cx="732955" cy="15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80000"/>
                  </a:lnSpc>
                  <a:defRPr/>
                </a:pPr>
                <a:r>
                  <a:rPr lang="en-US" sz="800" dirty="0" smtClean="0">
                    <a:solidFill>
                      <a:schemeClr val="accent1">
                        <a:lumMod val="60000"/>
                        <a:lumOff val="40000"/>
                      </a:schemeClr>
                    </a:solidFill>
                    <a:latin typeface="HP Simplified"/>
                    <a:cs typeface="HP Simplified"/>
                  </a:rPr>
                  <a:t>Transactional</a:t>
                </a:r>
              </a:p>
              <a:p>
                <a:pPr algn="ctr" eaLnBrk="1" hangingPunct="1">
                  <a:lnSpc>
                    <a:spcPct val="80000"/>
                  </a:lnSpc>
                  <a:defRPr/>
                </a:pPr>
                <a:r>
                  <a:rPr lang="en-US" sz="800" dirty="0" smtClean="0">
                    <a:solidFill>
                      <a:schemeClr val="accent1">
                        <a:lumMod val="60000"/>
                        <a:lumOff val="40000"/>
                      </a:schemeClr>
                    </a:solidFill>
                    <a:latin typeface="HP Simplified"/>
                    <a:cs typeface="HP Simplified"/>
                  </a:rPr>
                  <a:t> Data</a:t>
                </a:r>
                <a:endParaRPr lang="en-US" sz="800" dirty="0">
                  <a:solidFill>
                    <a:schemeClr val="accent1">
                      <a:lumMod val="60000"/>
                      <a:lumOff val="40000"/>
                    </a:schemeClr>
                  </a:solidFill>
                  <a:latin typeface="HP Simplified"/>
                  <a:cs typeface="HP Simplified"/>
                </a:endParaRPr>
              </a:p>
            </p:txBody>
          </p:sp>
          <p:pic>
            <p:nvPicPr>
              <p:cNvPr id="92" name="Picture 47" descr="Cart.png"/>
              <p:cNvPicPr>
                <a:picLocks noChangeAspect="1"/>
              </p:cNvPicPr>
              <p:nvPr/>
            </p:nvPicPr>
            <p:blipFill>
              <a:blip r:embed="rId18" cstate="email">
                <a:lum bright="20000"/>
                <a:extLst>
                  <a:ext uri="{28A0092B-C50C-407E-A947-70E740481C1C}">
                    <a14:useLocalDpi xmlns:a14="http://schemas.microsoft.com/office/drawing/2010/main" val="0"/>
                  </a:ext>
                </a:extLst>
              </a:blip>
              <a:srcRect/>
              <a:stretch>
                <a:fillRect/>
              </a:stretch>
            </p:blipFill>
            <p:spPr bwMode="auto">
              <a:xfrm>
                <a:off x="3827244" y="434866"/>
                <a:ext cx="271552" cy="205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3" name="Group 92"/>
            <p:cNvGrpSpPr/>
            <p:nvPr/>
          </p:nvGrpSpPr>
          <p:grpSpPr>
            <a:xfrm>
              <a:off x="4905061" y="3025880"/>
              <a:ext cx="200376" cy="420159"/>
              <a:chOff x="5465548" y="439803"/>
              <a:chExt cx="161670" cy="338998"/>
            </a:xfrm>
          </p:grpSpPr>
          <p:sp>
            <p:nvSpPr>
              <p:cNvPr id="94" name="TextBox 126"/>
              <p:cNvSpPr txBox="1">
                <a:spLocks noChangeArrowheads="1"/>
              </p:cNvSpPr>
              <p:nvPr/>
            </p:nvSpPr>
            <p:spPr bwMode="auto">
              <a:xfrm>
                <a:off x="5465548" y="695457"/>
                <a:ext cx="161670" cy="83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80000"/>
                  </a:lnSpc>
                  <a:defRPr/>
                </a:pPr>
                <a:r>
                  <a:rPr lang="en-US" sz="800" dirty="0">
                    <a:solidFill>
                      <a:schemeClr val="accent1">
                        <a:lumMod val="60000"/>
                        <a:lumOff val="40000"/>
                      </a:schemeClr>
                    </a:solidFill>
                    <a:latin typeface="HP Simplified"/>
                    <a:cs typeface="HP Simplified"/>
                  </a:rPr>
                  <a:t>Logs</a:t>
                </a:r>
              </a:p>
            </p:txBody>
          </p:sp>
          <p:pic>
            <p:nvPicPr>
              <p:cNvPr id="95" name="Picture 49" descr="CPU_blue_01.png"/>
              <p:cNvPicPr>
                <a:picLocks noChangeAspect="1"/>
              </p:cNvPicPr>
              <p:nvPr/>
            </p:nvPicPr>
            <p:blipFill>
              <a:blip r:embed="rId19" cstate="email">
                <a:lum bright="20000"/>
                <a:extLst>
                  <a:ext uri="{28A0092B-C50C-407E-A947-70E740481C1C}">
                    <a14:useLocalDpi xmlns:a14="http://schemas.microsoft.com/office/drawing/2010/main" val="0"/>
                  </a:ext>
                </a:extLst>
              </a:blip>
              <a:srcRect/>
              <a:stretch>
                <a:fillRect/>
              </a:stretch>
            </p:blipFill>
            <p:spPr bwMode="auto">
              <a:xfrm>
                <a:off x="5488810" y="439803"/>
                <a:ext cx="115148" cy="19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54" name="Group 153"/>
          <p:cNvGrpSpPr/>
          <p:nvPr>
            <p:custDataLst>
              <p:tags r:id="rId4"/>
            </p:custDataLst>
          </p:nvPr>
        </p:nvGrpSpPr>
        <p:grpSpPr>
          <a:xfrm>
            <a:off x="337826" y="1255187"/>
            <a:ext cx="4267724" cy="2881425"/>
            <a:chOff x="337826" y="1255187"/>
            <a:chExt cx="4267724" cy="2881425"/>
          </a:xfrm>
        </p:grpSpPr>
        <p:sp>
          <p:nvSpPr>
            <p:cNvPr id="155" name="Round Diagonal Corner Rectangle 154"/>
            <p:cNvSpPr/>
            <p:nvPr>
              <p:custDataLst>
                <p:tags r:id="rId5"/>
              </p:custDataLst>
            </p:nvPr>
          </p:nvSpPr>
          <p:spPr>
            <a:xfrm>
              <a:off x="337826" y="1255187"/>
              <a:ext cx="3085394" cy="2694887"/>
            </a:xfrm>
            <a:prstGeom prst="round2DiagRect">
              <a:avLst>
                <a:gd name="adj1" fmla="val 0"/>
                <a:gd name="adj2" fmla="val 16588"/>
              </a:avLst>
            </a:prstGeom>
            <a:solidFill>
              <a:schemeClr val="bg2">
                <a:lumMod val="95000"/>
              </a:schemeClr>
            </a:solidFill>
            <a:ln w="57150">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6" name="Picture 3" descr="Z:\IMG\icons\head.png"/>
            <p:cNvPicPr>
              <a:picLocks noChangeAspect="1" noChangeArrowheads="1"/>
            </p:cNvPicPr>
            <p:nvPr>
              <p:custDataLst>
                <p:tags r:id="rId6"/>
              </p:custDataLst>
            </p:nvPr>
          </p:nvPicPr>
          <p:blipFill rotWithShape="1">
            <a:blip r:embed="rId16" cstate="screen">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flipH="1">
              <a:off x="2290313" y="1505249"/>
              <a:ext cx="2315237" cy="2631363"/>
            </a:xfrm>
            <a:prstGeom prst="rect">
              <a:avLst/>
            </a:prstGeom>
            <a:noFill/>
            <a:extLst>
              <a:ext uri="{909E8E84-426E-40DD-AFC4-6F175D3DCCD1}">
                <a14:hiddenFill xmlns:a14="http://schemas.microsoft.com/office/drawing/2010/main">
                  <a:solidFill>
                    <a:srgbClr val="FFFFFF"/>
                  </a:solidFill>
                </a14:hiddenFill>
              </a:ext>
            </a:extLst>
          </p:spPr>
        </p:pic>
        <p:grpSp>
          <p:nvGrpSpPr>
            <p:cNvPr id="157" name="Group 156"/>
            <p:cNvGrpSpPr/>
            <p:nvPr/>
          </p:nvGrpSpPr>
          <p:grpSpPr>
            <a:xfrm>
              <a:off x="571894" y="1414948"/>
              <a:ext cx="527387" cy="458379"/>
              <a:chOff x="-410132" y="397150"/>
              <a:chExt cx="425513" cy="369835"/>
            </a:xfrm>
          </p:grpSpPr>
          <p:sp>
            <p:nvSpPr>
              <p:cNvPr id="203" name="TextBox 105"/>
              <p:cNvSpPr txBox="1">
                <a:spLocks noChangeArrowheads="1"/>
              </p:cNvSpPr>
              <p:nvPr/>
            </p:nvSpPr>
            <p:spPr bwMode="auto">
              <a:xfrm>
                <a:off x="-410132" y="687521"/>
                <a:ext cx="425513" cy="79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80000"/>
                  </a:lnSpc>
                  <a:defRPr/>
                </a:pPr>
                <a:r>
                  <a:rPr lang="en-US" sz="800" dirty="0">
                    <a:latin typeface="HP Simplified"/>
                    <a:cs typeface="HP Simplified"/>
                  </a:rPr>
                  <a:t>Social Media</a:t>
                </a:r>
              </a:p>
            </p:txBody>
          </p:sp>
          <p:pic>
            <p:nvPicPr>
              <p:cNvPr id="204" name="Picture 41" descr="SocialMedia.png"/>
              <p:cNvPicPr>
                <a:picLocks noChangeAspect="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303158" y="397150"/>
                <a:ext cx="211567" cy="255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8" name="Group 157"/>
            <p:cNvGrpSpPr/>
            <p:nvPr/>
          </p:nvGrpSpPr>
          <p:grpSpPr>
            <a:xfrm>
              <a:off x="1326017" y="1449302"/>
              <a:ext cx="311891" cy="426976"/>
              <a:chOff x="445537" y="435190"/>
              <a:chExt cx="251644" cy="344498"/>
            </a:xfrm>
          </p:grpSpPr>
          <p:sp>
            <p:nvSpPr>
              <p:cNvPr id="201" name="TextBox 108"/>
              <p:cNvSpPr txBox="1">
                <a:spLocks noChangeArrowheads="1"/>
              </p:cNvSpPr>
              <p:nvPr/>
            </p:nvSpPr>
            <p:spPr bwMode="auto">
              <a:xfrm>
                <a:off x="475004" y="700224"/>
                <a:ext cx="192711" cy="79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80000"/>
                  </a:lnSpc>
                  <a:defRPr/>
                </a:pPr>
                <a:r>
                  <a:rPr lang="en-US" sz="800" dirty="0">
                    <a:latin typeface="HP Simplified"/>
                    <a:cs typeface="HP Simplified"/>
                  </a:rPr>
                  <a:t>Video</a:t>
                </a:r>
              </a:p>
            </p:txBody>
          </p:sp>
          <p:pic>
            <p:nvPicPr>
              <p:cNvPr id="202" name="Picture 42" descr="Video_1.png"/>
              <p:cNvPicPr>
                <a:picLocks noChangeAspect="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445537" y="435190"/>
                <a:ext cx="251644" cy="20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9" name="Group 158"/>
            <p:cNvGrpSpPr/>
            <p:nvPr/>
          </p:nvGrpSpPr>
          <p:grpSpPr>
            <a:xfrm>
              <a:off x="1979324" y="1436703"/>
              <a:ext cx="277523" cy="442186"/>
              <a:chOff x="1128124" y="422919"/>
              <a:chExt cx="223915" cy="356770"/>
            </a:xfrm>
          </p:grpSpPr>
          <p:sp>
            <p:nvSpPr>
              <p:cNvPr id="199" name="TextBox 111"/>
              <p:cNvSpPr txBox="1">
                <a:spLocks noChangeArrowheads="1"/>
              </p:cNvSpPr>
              <p:nvPr/>
            </p:nvSpPr>
            <p:spPr bwMode="auto">
              <a:xfrm>
                <a:off x="1142432" y="700225"/>
                <a:ext cx="195296" cy="79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80000"/>
                  </a:lnSpc>
                  <a:defRPr/>
                </a:pPr>
                <a:r>
                  <a:rPr lang="en-US" sz="800" dirty="0">
                    <a:latin typeface="HP Simplified"/>
                    <a:cs typeface="HP Simplified"/>
                  </a:rPr>
                  <a:t>Audio</a:t>
                </a:r>
              </a:p>
            </p:txBody>
          </p:sp>
          <p:pic>
            <p:nvPicPr>
              <p:cNvPr id="200" name="Picture 199" descr="Audio.png"/>
              <p:cNvPicPr>
                <a:picLocks noChangeAspect="1"/>
              </p:cNvPicPr>
              <p:nvPr/>
            </p:nvPicPr>
            <p:blipFill>
              <a:blip r:embed="rId22" cstate="email">
                <a:extLst>
                  <a:ext uri="{28A0092B-C50C-407E-A947-70E740481C1C}">
                    <a14:useLocalDpi xmlns:a14="http://schemas.microsoft.com/office/drawing/2010/main" val="0"/>
                  </a:ext>
                </a:extLst>
              </a:blip>
              <a:srcRect/>
              <a:stretch>
                <a:fillRect/>
              </a:stretch>
            </p:blipFill>
            <p:spPr bwMode="auto">
              <a:xfrm>
                <a:off x="1128124" y="422919"/>
                <a:ext cx="223915" cy="22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0" name="Group 159"/>
            <p:cNvGrpSpPr/>
            <p:nvPr/>
          </p:nvGrpSpPr>
          <p:grpSpPr>
            <a:xfrm>
              <a:off x="1326019" y="3339914"/>
              <a:ext cx="311892" cy="436408"/>
              <a:chOff x="1807436" y="427577"/>
              <a:chExt cx="251644" cy="352108"/>
            </a:xfrm>
          </p:grpSpPr>
          <p:sp>
            <p:nvSpPr>
              <p:cNvPr id="197" name="TextBox 114"/>
              <p:cNvSpPr txBox="1">
                <a:spLocks noChangeArrowheads="1"/>
              </p:cNvSpPr>
              <p:nvPr/>
            </p:nvSpPr>
            <p:spPr bwMode="auto">
              <a:xfrm>
                <a:off x="1836902" y="700221"/>
                <a:ext cx="192710" cy="79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80000"/>
                  </a:lnSpc>
                  <a:defRPr/>
                </a:pPr>
                <a:r>
                  <a:rPr lang="en-US" sz="800" dirty="0">
                    <a:latin typeface="HP Simplified"/>
                    <a:cs typeface="HP Simplified"/>
                  </a:rPr>
                  <a:t>Email</a:t>
                </a:r>
              </a:p>
            </p:txBody>
          </p:sp>
          <p:pic>
            <p:nvPicPr>
              <p:cNvPr id="198" name="Picture 44" descr="Email.png"/>
              <p:cNvPicPr>
                <a:picLocks noChangeAspect="1"/>
              </p:cNvPicPr>
              <p:nvPr/>
            </p:nvPicPr>
            <p:blipFill>
              <a:blip r:embed="rId23" cstate="email">
                <a:extLst>
                  <a:ext uri="{28A0092B-C50C-407E-A947-70E740481C1C}">
                    <a14:useLocalDpi xmlns:a14="http://schemas.microsoft.com/office/drawing/2010/main" val="0"/>
                  </a:ext>
                </a:extLst>
              </a:blip>
              <a:srcRect/>
              <a:stretch>
                <a:fillRect/>
              </a:stretch>
            </p:blipFill>
            <p:spPr bwMode="auto">
              <a:xfrm>
                <a:off x="1807436" y="427577"/>
                <a:ext cx="251644" cy="21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1" name="Group 160"/>
            <p:cNvGrpSpPr/>
            <p:nvPr/>
          </p:nvGrpSpPr>
          <p:grpSpPr>
            <a:xfrm>
              <a:off x="713559" y="2094637"/>
              <a:ext cx="244047" cy="426045"/>
              <a:chOff x="2462610" y="435940"/>
              <a:chExt cx="196905" cy="343747"/>
            </a:xfrm>
          </p:grpSpPr>
          <p:sp>
            <p:nvSpPr>
              <p:cNvPr id="195" name="TextBox 117"/>
              <p:cNvSpPr txBox="1">
                <a:spLocks noChangeArrowheads="1"/>
              </p:cNvSpPr>
              <p:nvPr/>
            </p:nvSpPr>
            <p:spPr bwMode="auto">
              <a:xfrm>
                <a:off x="2466001" y="700223"/>
                <a:ext cx="190123" cy="79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80000"/>
                  </a:lnSpc>
                  <a:defRPr/>
                </a:pPr>
                <a:r>
                  <a:rPr lang="en-US" sz="800" dirty="0">
                    <a:latin typeface="HP Simplified"/>
                    <a:cs typeface="HP Simplified"/>
                  </a:rPr>
                  <a:t>Texts</a:t>
                </a:r>
              </a:p>
            </p:txBody>
          </p:sp>
          <p:pic>
            <p:nvPicPr>
              <p:cNvPr id="196" name="Picture 45" descr="Texts.png"/>
              <p:cNvPicPr>
                <a:picLocks noChangeAspect="1"/>
              </p:cNvPicPr>
              <p:nvPr/>
            </p:nvPicPr>
            <p:blipFill>
              <a:blip r:embed="rId2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62610" y="435940"/>
                <a:ext cx="196905" cy="20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2" name="Group 161"/>
            <p:cNvGrpSpPr/>
            <p:nvPr/>
          </p:nvGrpSpPr>
          <p:grpSpPr>
            <a:xfrm>
              <a:off x="1274373" y="2091930"/>
              <a:ext cx="415176" cy="433088"/>
              <a:chOff x="3013143" y="430259"/>
              <a:chExt cx="334977" cy="349429"/>
            </a:xfrm>
          </p:grpSpPr>
          <p:sp>
            <p:nvSpPr>
              <p:cNvPr id="193" name="TextBox 120"/>
              <p:cNvSpPr txBox="1">
                <a:spLocks noChangeArrowheads="1"/>
              </p:cNvSpPr>
              <p:nvPr/>
            </p:nvSpPr>
            <p:spPr bwMode="auto">
              <a:xfrm>
                <a:off x="3013143" y="700224"/>
                <a:ext cx="334977" cy="79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80000"/>
                  </a:lnSpc>
                  <a:defRPr/>
                </a:pPr>
                <a:r>
                  <a:rPr lang="en-US" sz="800" dirty="0" smtClean="0">
                    <a:latin typeface="HP Simplified"/>
                    <a:cs typeface="HP Simplified"/>
                  </a:rPr>
                  <a:t>Messages</a:t>
                </a:r>
                <a:endParaRPr lang="en-US" sz="800" dirty="0">
                  <a:latin typeface="HP Simplified"/>
                  <a:cs typeface="HP Simplified"/>
                </a:endParaRPr>
              </a:p>
            </p:txBody>
          </p:sp>
          <p:pic>
            <p:nvPicPr>
              <p:cNvPr id="194" name="Picture 46" descr="Mobile.png"/>
              <p:cNvPicPr>
                <a:picLocks noChangeAspect="1"/>
              </p:cNvPicPr>
              <p:nvPr/>
            </p:nvPicPr>
            <p:blipFill>
              <a:blip r:embed="rId25" cstate="email">
                <a:extLst>
                  <a:ext uri="{28A0092B-C50C-407E-A947-70E740481C1C}">
                    <a14:useLocalDpi xmlns:a14="http://schemas.microsoft.com/office/drawing/2010/main" val="0"/>
                  </a:ext>
                </a:extLst>
              </a:blip>
              <a:srcRect/>
              <a:stretch>
                <a:fillRect/>
              </a:stretch>
            </p:blipFill>
            <p:spPr bwMode="auto">
              <a:xfrm>
                <a:off x="3115414" y="430259"/>
                <a:ext cx="130436" cy="2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3" name="Group 162"/>
            <p:cNvGrpSpPr/>
            <p:nvPr/>
          </p:nvGrpSpPr>
          <p:grpSpPr>
            <a:xfrm>
              <a:off x="1663867" y="2041664"/>
              <a:ext cx="908437" cy="514059"/>
              <a:chOff x="3596543" y="434866"/>
              <a:chExt cx="732955" cy="414759"/>
            </a:xfrm>
          </p:grpSpPr>
          <p:sp>
            <p:nvSpPr>
              <p:cNvPr id="191" name="TextBox 123"/>
              <p:cNvSpPr txBox="1">
                <a:spLocks noChangeArrowheads="1"/>
              </p:cNvSpPr>
              <p:nvPr/>
            </p:nvSpPr>
            <p:spPr bwMode="auto">
              <a:xfrm>
                <a:off x="3596543" y="690698"/>
                <a:ext cx="732955" cy="15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80000"/>
                  </a:lnSpc>
                  <a:defRPr/>
                </a:pPr>
                <a:r>
                  <a:rPr lang="en-US" sz="800" dirty="0" smtClean="0">
                    <a:latin typeface="HP Simplified"/>
                    <a:cs typeface="HP Simplified"/>
                  </a:rPr>
                  <a:t>Transactional</a:t>
                </a:r>
              </a:p>
              <a:p>
                <a:pPr algn="ctr" eaLnBrk="1" hangingPunct="1">
                  <a:lnSpc>
                    <a:spcPct val="80000"/>
                  </a:lnSpc>
                  <a:defRPr/>
                </a:pPr>
                <a:r>
                  <a:rPr lang="en-US" sz="800" dirty="0" smtClean="0">
                    <a:latin typeface="HP Simplified"/>
                    <a:cs typeface="HP Simplified"/>
                  </a:rPr>
                  <a:t> Data</a:t>
                </a:r>
                <a:endParaRPr lang="en-US" sz="800" dirty="0">
                  <a:latin typeface="HP Simplified"/>
                  <a:cs typeface="HP Simplified"/>
                </a:endParaRPr>
              </a:p>
            </p:txBody>
          </p:sp>
          <p:pic>
            <p:nvPicPr>
              <p:cNvPr id="192" name="Picture 47" descr="Cart.png"/>
              <p:cNvPicPr>
                <a:picLocks noChangeAspect="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3827244" y="434866"/>
                <a:ext cx="271552" cy="205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 name="Group 163"/>
            <p:cNvGrpSpPr/>
            <p:nvPr/>
          </p:nvGrpSpPr>
          <p:grpSpPr>
            <a:xfrm>
              <a:off x="587926" y="2741992"/>
              <a:ext cx="495327" cy="403533"/>
              <a:chOff x="4609830" y="441405"/>
              <a:chExt cx="399645" cy="325583"/>
            </a:xfrm>
          </p:grpSpPr>
          <p:sp>
            <p:nvSpPr>
              <p:cNvPr id="189" name="TextBox 129"/>
              <p:cNvSpPr txBox="1">
                <a:spLocks noChangeArrowheads="1"/>
              </p:cNvSpPr>
              <p:nvPr/>
            </p:nvSpPr>
            <p:spPr bwMode="auto">
              <a:xfrm>
                <a:off x="4609830" y="687524"/>
                <a:ext cx="399645" cy="79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80000"/>
                  </a:lnSpc>
                  <a:defRPr/>
                </a:pPr>
                <a:r>
                  <a:rPr lang="en-US" sz="800" dirty="0" smtClean="0">
                    <a:latin typeface="HP Simplified"/>
                    <a:cs typeface="HP Simplified"/>
                  </a:rPr>
                  <a:t>Word, Excel</a:t>
                </a:r>
                <a:endParaRPr lang="en-US" sz="800" dirty="0">
                  <a:latin typeface="HP Simplified"/>
                  <a:cs typeface="HP Simplified"/>
                </a:endParaRPr>
              </a:p>
            </p:txBody>
          </p:sp>
          <p:pic>
            <p:nvPicPr>
              <p:cNvPr id="190" name="Picture 48" descr="Documents.png"/>
              <p:cNvPicPr>
                <a:picLocks noChangeAspect="1"/>
              </p:cNvPicPr>
              <p:nvPr/>
            </p:nvPicPr>
            <p:blipFill>
              <a:blip r:embed="rId26" cstate="email">
                <a:extLst>
                  <a:ext uri="{28A0092B-C50C-407E-A947-70E740481C1C}">
                    <a14:useLocalDpi xmlns:a14="http://schemas.microsoft.com/office/drawing/2010/main" val="0"/>
                  </a:ext>
                </a:extLst>
              </a:blip>
              <a:srcRect/>
              <a:stretch>
                <a:fillRect/>
              </a:stretch>
            </p:blipFill>
            <p:spPr bwMode="auto">
              <a:xfrm>
                <a:off x="4729896" y="441405"/>
                <a:ext cx="159513" cy="192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5" name="Group 164"/>
            <p:cNvGrpSpPr/>
            <p:nvPr/>
          </p:nvGrpSpPr>
          <p:grpSpPr>
            <a:xfrm>
              <a:off x="1381758" y="2727034"/>
              <a:ext cx="200376" cy="415350"/>
              <a:chOff x="5465548" y="439803"/>
              <a:chExt cx="161670" cy="335118"/>
            </a:xfrm>
          </p:grpSpPr>
          <p:sp>
            <p:nvSpPr>
              <p:cNvPr id="187" name="TextBox 126"/>
              <p:cNvSpPr txBox="1">
                <a:spLocks noChangeArrowheads="1"/>
              </p:cNvSpPr>
              <p:nvPr/>
            </p:nvSpPr>
            <p:spPr bwMode="auto">
              <a:xfrm>
                <a:off x="5465548" y="695457"/>
                <a:ext cx="161670" cy="79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80000"/>
                  </a:lnSpc>
                  <a:defRPr/>
                </a:pPr>
                <a:r>
                  <a:rPr lang="en-US" sz="800" dirty="0" smtClean="0">
                    <a:latin typeface="HP Simplified"/>
                    <a:cs typeface="HP Simplified"/>
                  </a:rPr>
                  <a:t>Logs</a:t>
                </a:r>
                <a:endParaRPr lang="en-US" sz="800" dirty="0">
                  <a:latin typeface="HP Simplified"/>
                  <a:cs typeface="HP Simplified"/>
                </a:endParaRPr>
              </a:p>
            </p:txBody>
          </p:sp>
          <p:pic>
            <p:nvPicPr>
              <p:cNvPr id="188" name="Picture 49" descr="CPU_blue_01.png"/>
              <p:cNvPicPr>
                <a:picLocks noChangeAspect="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5488810" y="439803"/>
                <a:ext cx="115148" cy="19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6" name="Group 165"/>
            <p:cNvGrpSpPr/>
            <p:nvPr/>
          </p:nvGrpSpPr>
          <p:grpSpPr>
            <a:xfrm>
              <a:off x="1859194" y="2686100"/>
              <a:ext cx="517769" cy="506544"/>
              <a:chOff x="6054122" y="437752"/>
              <a:chExt cx="417753" cy="408696"/>
            </a:xfrm>
          </p:grpSpPr>
          <p:sp>
            <p:nvSpPr>
              <p:cNvPr id="185" name="TextBox 132"/>
              <p:cNvSpPr txBox="1">
                <a:spLocks noChangeArrowheads="1"/>
              </p:cNvSpPr>
              <p:nvPr/>
            </p:nvSpPr>
            <p:spPr bwMode="auto">
              <a:xfrm>
                <a:off x="6054122" y="687521"/>
                <a:ext cx="417753" cy="15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80000"/>
                  </a:lnSpc>
                  <a:defRPr/>
                </a:pPr>
                <a:r>
                  <a:rPr lang="en-US" sz="800" dirty="0" smtClean="0">
                    <a:latin typeface="HP Simplified"/>
                    <a:cs typeface="HP Simplified"/>
                  </a:rPr>
                  <a:t>Clickstream </a:t>
                </a:r>
                <a:br>
                  <a:rPr lang="en-US" sz="800" dirty="0" smtClean="0">
                    <a:latin typeface="HP Simplified"/>
                    <a:cs typeface="HP Simplified"/>
                  </a:rPr>
                </a:br>
                <a:r>
                  <a:rPr lang="en-US" sz="800" dirty="0" smtClean="0">
                    <a:latin typeface="HP Simplified"/>
                    <a:cs typeface="HP Simplified"/>
                  </a:rPr>
                  <a:t>Data</a:t>
                </a:r>
                <a:endParaRPr lang="en-US" sz="800" dirty="0">
                  <a:latin typeface="HP Simplified"/>
                  <a:cs typeface="HP Simplified"/>
                </a:endParaRPr>
              </a:p>
            </p:txBody>
          </p:sp>
          <p:pic>
            <p:nvPicPr>
              <p:cNvPr id="186" name="Picture 50" descr="Search_1.png"/>
              <p:cNvPicPr>
                <a:picLocks noChangeAspect="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6123046" y="437752"/>
                <a:ext cx="279906" cy="19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7" name="Group 166"/>
            <p:cNvGrpSpPr/>
            <p:nvPr/>
          </p:nvGrpSpPr>
          <p:grpSpPr>
            <a:xfrm>
              <a:off x="680899" y="3366836"/>
              <a:ext cx="309380" cy="403402"/>
              <a:chOff x="6880974" y="441509"/>
              <a:chExt cx="249618" cy="325478"/>
            </a:xfrm>
          </p:grpSpPr>
          <p:sp>
            <p:nvSpPr>
              <p:cNvPr id="183" name="TextBox 135"/>
              <p:cNvSpPr txBox="1">
                <a:spLocks noChangeArrowheads="1"/>
              </p:cNvSpPr>
              <p:nvPr/>
            </p:nvSpPr>
            <p:spPr bwMode="auto">
              <a:xfrm>
                <a:off x="6880974" y="687523"/>
                <a:ext cx="249618" cy="79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80000"/>
                  </a:lnSpc>
                  <a:defRPr/>
                </a:pPr>
                <a:r>
                  <a:rPr lang="en-US" sz="800" dirty="0">
                    <a:latin typeface="HP Simplified"/>
                    <a:cs typeface="HP Simplified"/>
                  </a:rPr>
                  <a:t>Images</a:t>
                </a:r>
              </a:p>
            </p:txBody>
          </p:sp>
          <p:pic>
            <p:nvPicPr>
              <p:cNvPr id="184" name="Picture 51" descr="Images.png"/>
              <p:cNvPicPr>
                <a:picLocks noChangeAspect="1"/>
              </p:cNvPicPr>
              <p:nvPr/>
            </p:nvPicPr>
            <p:blipFill>
              <a:blip r:embed="rId27"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2040" y="441509"/>
                <a:ext cx="247488" cy="19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8" name="Group 1"/>
            <p:cNvGrpSpPr/>
            <p:nvPr>
              <p:custDataLst>
                <p:tags r:id="rId7"/>
              </p:custDataLst>
            </p:nvPr>
          </p:nvGrpSpPr>
          <p:grpSpPr>
            <a:xfrm>
              <a:off x="2730987" y="1914909"/>
              <a:ext cx="1021862" cy="1044270"/>
              <a:chOff x="4215977" y="1998445"/>
              <a:chExt cx="935934" cy="956458"/>
            </a:xfrm>
          </p:grpSpPr>
          <p:grpSp>
            <p:nvGrpSpPr>
              <p:cNvPr id="174" name="Group 39"/>
              <p:cNvGrpSpPr/>
              <p:nvPr/>
            </p:nvGrpSpPr>
            <p:grpSpPr>
              <a:xfrm>
                <a:off x="4568465" y="2371106"/>
                <a:ext cx="583446" cy="583797"/>
                <a:chOff x="5029995" y="3399255"/>
                <a:chExt cx="1248607" cy="1249361"/>
              </a:xfrm>
              <a:solidFill>
                <a:schemeClr val="bg1"/>
              </a:solidFill>
            </p:grpSpPr>
            <p:sp>
              <p:nvSpPr>
                <p:cNvPr id="181" name="Freeform 24"/>
                <p:cNvSpPr>
                  <a:spLocks/>
                </p:cNvSpPr>
                <p:nvPr/>
              </p:nvSpPr>
              <p:spPr bwMode="auto">
                <a:xfrm>
                  <a:off x="5613440" y="3399255"/>
                  <a:ext cx="665162" cy="1247775"/>
                </a:xfrm>
                <a:custGeom>
                  <a:avLst/>
                  <a:gdLst>
                    <a:gd name="T0" fmla="*/ 300 w 838"/>
                    <a:gd name="T1" fmla="*/ 1432 h 1573"/>
                    <a:gd name="T2" fmla="*/ 688 w 838"/>
                    <a:gd name="T3" fmla="*/ 1254 h 1573"/>
                    <a:gd name="T4" fmla="*/ 838 w 838"/>
                    <a:gd name="T5" fmla="*/ 868 h 1573"/>
                    <a:gd name="T6" fmla="*/ 838 w 838"/>
                    <a:gd name="T7" fmla="*/ 841 h 1573"/>
                    <a:gd name="T8" fmla="*/ 838 w 838"/>
                    <a:gd name="T9" fmla="*/ 819 h 1573"/>
                    <a:gd name="T10" fmla="*/ 838 w 838"/>
                    <a:gd name="T11" fmla="*/ 782 h 1573"/>
                    <a:gd name="T12" fmla="*/ 838 w 838"/>
                    <a:gd name="T13" fmla="*/ 760 h 1573"/>
                    <a:gd name="T14" fmla="*/ 838 w 838"/>
                    <a:gd name="T15" fmla="*/ 716 h 1573"/>
                    <a:gd name="T16" fmla="*/ 591 w 838"/>
                    <a:gd name="T17" fmla="*/ 342 h 1573"/>
                    <a:gd name="T18" fmla="*/ 156 w 838"/>
                    <a:gd name="T19" fmla="*/ 98 h 1573"/>
                    <a:gd name="T20" fmla="*/ 55 w 838"/>
                    <a:gd name="T21" fmla="*/ 218 h 1573"/>
                    <a:gd name="T22" fmla="*/ 83 w 838"/>
                    <a:gd name="T23" fmla="*/ 218 h 1573"/>
                    <a:gd name="T24" fmla="*/ 114 w 838"/>
                    <a:gd name="T25" fmla="*/ 222 h 1573"/>
                    <a:gd name="T26" fmla="*/ 144 w 838"/>
                    <a:gd name="T27" fmla="*/ 226 h 1573"/>
                    <a:gd name="T28" fmla="*/ 180 w 838"/>
                    <a:gd name="T29" fmla="*/ 235 h 1573"/>
                    <a:gd name="T30" fmla="*/ 218 w 838"/>
                    <a:gd name="T31" fmla="*/ 245 h 1573"/>
                    <a:gd name="T32" fmla="*/ 260 w 838"/>
                    <a:gd name="T33" fmla="*/ 258 h 1573"/>
                    <a:gd name="T34" fmla="*/ 300 w 838"/>
                    <a:gd name="T35" fmla="*/ 275 h 1573"/>
                    <a:gd name="T36" fmla="*/ 344 w 838"/>
                    <a:gd name="T37" fmla="*/ 298 h 1573"/>
                    <a:gd name="T38" fmla="*/ 384 w 838"/>
                    <a:gd name="T39" fmla="*/ 325 h 1573"/>
                    <a:gd name="T40" fmla="*/ 422 w 838"/>
                    <a:gd name="T41" fmla="*/ 357 h 1573"/>
                    <a:gd name="T42" fmla="*/ 458 w 838"/>
                    <a:gd name="T43" fmla="*/ 393 h 1573"/>
                    <a:gd name="T44" fmla="*/ 488 w 838"/>
                    <a:gd name="T45" fmla="*/ 421 h 1573"/>
                    <a:gd name="T46" fmla="*/ 513 w 838"/>
                    <a:gd name="T47" fmla="*/ 452 h 1573"/>
                    <a:gd name="T48" fmla="*/ 536 w 838"/>
                    <a:gd name="T49" fmla="*/ 484 h 1573"/>
                    <a:gd name="T50" fmla="*/ 553 w 838"/>
                    <a:gd name="T51" fmla="*/ 516 h 1573"/>
                    <a:gd name="T52" fmla="*/ 570 w 838"/>
                    <a:gd name="T53" fmla="*/ 551 h 1573"/>
                    <a:gd name="T54" fmla="*/ 585 w 838"/>
                    <a:gd name="T55" fmla="*/ 587 h 1573"/>
                    <a:gd name="T56" fmla="*/ 595 w 838"/>
                    <a:gd name="T57" fmla="*/ 619 h 1573"/>
                    <a:gd name="T58" fmla="*/ 604 w 838"/>
                    <a:gd name="T59" fmla="*/ 653 h 1573"/>
                    <a:gd name="T60" fmla="*/ 612 w 838"/>
                    <a:gd name="T61" fmla="*/ 686 h 1573"/>
                    <a:gd name="T62" fmla="*/ 616 w 838"/>
                    <a:gd name="T63" fmla="*/ 716 h 1573"/>
                    <a:gd name="T64" fmla="*/ 620 w 838"/>
                    <a:gd name="T65" fmla="*/ 746 h 1573"/>
                    <a:gd name="T66" fmla="*/ 621 w 838"/>
                    <a:gd name="T67" fmla="*/ 775 h 1573"/>
                    <a:gd name="T68" fmla="*/ 623 w 838"/>
                    <a:gd name="T69" fmla="*/ 800 h 1573"/>
                    <a:gd name="T70" fmla="*/ 620 w 838"/>
                    <a:gd name="T71" fmla="*/ 834 h 1573"/>
                    <a:gd name="T72" fmla="*/ 616 w 838"/>
                    <a:gd name="T73" fmla="*/ 860 h 1573"/>
                    <a:gd name="T74" fmla="*/ 610 w 838"/>
                    <a:gd name="T75" fmla="*/ 889 h 1573"/>
                    <a:gd name="T76" fmla="*/ 602 w 838"/>
                    <a:gd name="T77" fmla="*/ 923 h 1573"/>
                    <a:gd name="T78" fmla="*/ 593 w 838"/>
                    <a:gd name="T79" fmla="*/ 957 h 1573"/>
                    <a:gd name="T80" fmla="*/ 580 w 838"/>
                    <a:gd name="T81" fmla="*/ 995 h 1573"/>
                    <a:gd name="T82" fmla="*/ 563 w 838"/>
                    <a:gd name="T83" fmla="*/ 1031 h 1573"/>
                    <a:gd name="T84" fmla="*/ 545 w 838"/>
                    <a:gd name="T85" fmla="*/ 1071 h 1573"/>
                    <a:gd name="T86" fmla="*/ 521 w 838"/>
                    <a:gd name="T87" fmla="*/ 1107 h 1573"/>
                    <a:gd name="T88" fmla="*/ 494 w 838"/>
                    <a:gd name="T89" fmla="*/ 1144 h 1573"/>
                    <a:gd name="T90" fmla="*/ 462 w 838"/>
                    <a:gd name="T91" fmla="*/ 1178 h 1573"/>
                    <a:gd name="T92" fmla="*/ 441 w 838"/>
                    <a:gd name="T93" fmla="*/ 1199 h 1573"/>
                    <a:gd name="T94" fmla="*/ 405 w 838"/>
                    <a:gd name="T95" fmla="*/ 1227 h 1573"/>
                    <a:gd name="T96" fmla="*/ 376 w 838"/>
                    <a:gd name="T97" fmla="*/ 1250 h 1573"/>
                    <a:gd name="T98" fmla="*/ 346 w 838"/>
                    <a:gd name="T99" fmla="*/ 1269 h 1573"/>
                    <a:gd name="T100" fmla="*/ 312 w 838"/>
                    <a:gd name="T101" fmla="*/ 1288 h 1573"/>
                    <a:gd name="T102" fmla="*/ 272 w 838"/>
                    <a:gd name="T103" fmla="*/ 1307 h 1573"/>
                    <a:gd name="T104" fmla="*/ 228 w 838"/>
                    <a:gd name="T105" fmla="*/ 1324 h 1573"/>
                    <a:gd name="T106" fmla="*/ 177 w 838"/>
                    <a:gd name="T107" fmla="*/ 1335 h 1573"/>
                    <a:gd name="T108" fmla="*/ 121 w 838"/>
                    <a:gd name="T109" fmla="*/ 1347 h 1573"/>
                    <a:gd name="T110" fmla="*/ 62 w 838"/>
                    <a:gd name="T111" fmla="*/ 135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8" h="1573">
                      <a:moveTo>
                        <a:pt x="51" y="1353"/>
                      </a:moveTo>
                      <a:lnTo>
                        <a:pt x="55" y="1573"/>
                      </a:lnTo>
                      <a:lnTo>
                        <a:pt x="125" y="1571"/>
                      </a:lnTo>
                      <a:lnTo>
                        <a:pt x="154" y="1474"/>
                      </a:lnTo>
                      <a:lnTo>
                        <a:pt x="300" y="1432"/>
                      </a:lnTo>
                      <a:lnTo>
                        <a:pt x="397" y="1499"/>
                      </a:lnTo>
                      <a:lnTo>
                        <a:pt x="504" y="1434"/>
                      </a:lnTo>
                      <a:lnTo>
                        <a:pt x="500" y="1322"/>
                      </a:lnTo>
                      <a:lnTo>
                        <a:pt x="580" y="1239"/>
                      </a:lnTo>
                      <a:lnTo>
                        <a:pt x="688" y="1254"/>
                      </a:lnTo>
                      <a:lnTo>
                        <a:pt x="764" y="1134"/>
                      </a:lnTo>
                      <a:lnTo>
                        <a:pt x="699" y="1041"/>
                      </a:lnTo>
                      <a:lnTo>
                        <a:pt x="743" y="889"/>
                      </a:lnTo>
                      <a:lnTo>
                        <a:pt x="838" y="874"/>
                      </a:lnTo>
                      <a:lnTo>
                        <a:pt x="838" y="868"/>
                      </a:lnTo>
                      <a:lnTo>
                        <a:pt x="838" y="862"/>
                      </a:lnTo>
                      <a:lnTo>
                        <a:pt x="838" y="858"/>
                      </a:lnTo>
                      <a:lnTo>
                        <a:pt x="838" y="853"/>
                      </a:lnTo>
                      <a:lnTo>
                        <a:pt x="838" y="847"/>
                      </a:lnTo>
                      <a:lnTo>
                        <a:pt x="838" y="841"/>
                      </a:lnTo>
                      <a:lnTo>
                        <a:pt x="838" y="838"/>
                      </a:lnTo>
                      <a:lnTo>
                        <a:pt x="838" y="834"/>
                      </a:lnTo>
                      <a:lnTo>
                        <a:pt x="838" y="828"/>
                      </a:lnTo>
                      <a:lnTo>
                        <a:pt x="838" y="822"/>
                      </a:lnTo>
                      <a:lnTo>
                        <a:pt x="838" y="819"/>
                      </a:lnTo>
                      <a:lnTo>
                        <a:pt x="838" y="813"/>
                      </a:lnTo>
                      <a:lnTo>
                        <a:pt x="838" y="803"/>
                      </a:lnTo>
                      <a:lnTo>
                        <a:pt x="838" y="794"/>
                      </a:lnTo>
                      <a:lnTo>
                        <a:pt x="838" y="788"/>
                      </a:lnTo>
                      <a:lnTo>
                        <a:pt x="838" y="782"/>
                      </a:lnTo>
                      <a:lnTo>
                        <a:pt x="838" y="779"/>
                      </a:lnTo>
                      <a:lnTo>
                        <a:pt x="838" y="775"/>
                      </a:lnTo>
                      <a:lnTo>
                        <a:pt x="838" y="769"/>
                      </a:lnTo>
                      <a:lnTo>
                        <a:pt x="838" y="763"/>
                      </a:lnTo>
                      <a:lnTo>
                        <a:pt x="838" y="760"/>
                      </a:lnTo>
                      <a:lnTo>
                        <a:pt x="838" y="754"/>
                      </a:lnTo>
                      <a:lnTo>
                        <a:pt x="838" y="744"/>
                      </a:lnTo>
                      <a:lnTo>
                        <a:pt x="838" y="735"/>
                      </a:lnTo>
                      <a:lnTo>
                        <a:pt x="838" y="725"/>
                      </a:lnTo>
                      <a:lnTo>
                        <a:pt x="838" y="716"/>
                      </a:lnTo>
                      <a:lnTo>
                        <a:pt x="741" y="687"/>
                      </a:lnTo>
                      <a:lnTo>
                        <a:pt x="699" y="541"/>
                      </a:lnTo>
                      <a:lnTo>
                        <a:pt x="766" y="444"/>
                      </a:lnTo>
                      <a:lnTo>
                        <a:pt x="703" y="336"/>
                      </a:lnTo>
                      <a:lnTo>
                        <a:pt x="591" y="342"/>
                      </a:lnTo>
                      <a:lnTo>
                        <a:pt x="507" y="262"/>
                      </a:lnTo>
                      <a:lnTo>
                        <a:pt x="521" y="152"/>
                      </a:lnTo>
                      <a:lnTo>
                        <a:pt x="401" y="76"/>
                      </a:lnTo>
                      <a:lnTo>
                        <a:pt x="310" y="142"/>
                      </a:lnTo>
                      <a:lnTo>
                        <a:pt x="156" y="98"/>
                      </a:lnTo>
                      <a:lnTo>
                        <a:pt x="140" y="3"/>
                      </a:lnTo>
                      <a:lnTo>
                        <a:pt x="49" y="0"/>
                      </a:lnTo>
                      <a:lnTo>
                        <a:pt x="0" y="100"/>
                      </a:lnTo>
                      <a:lnTo>
                        <a:pt x="53" y="218"/>
                      </a:lnTo>
                      <a:lnTo>
                        <a:pt x="55" y="218"/>
                      </a:lnTo>
                      <a:lnTo>
                        <a:pt x="59" y="218"/>
                      </a:lnTo>
                      <a:lnTo>
                        <a:pt x="62" y="218"/>
                      </a:lnTo>
                      <a:lnTo>
                        <a:pt x="68" y="218"/>
                      </a:lnTo>
                      <a:lnTo>
                        <a:pt x="76" y="218"/>
                      </a:lnTo>
                      <a:lnTo>
                        <a:pt x="83" y="218"/>
                      </a:lnTo>
                      <a:lnTo>
                        <a:pt x="93" y="220"/>
                      </a:lnTo>
                      <a:lnTo>
                        <a:pt x="99" y="220"/>
                      </a:lnTo>
                      <a:lnTo>
                        <a:pt x="102" y="220"/>
                      </a:lnTo>
                      <a:lnTo>
                        <a:pt x="108" y="220"/>
                      </a:lnTo>
                      <a:lnTo>
                        <a:pt x="114" y="222"/>
                      </a:lnTo>
                      <a:lnTo>
                        <a:pt x="120" y="222"/>
                      </a:lnTo>
                      <a:lnTo>
                        <a:pt x="125" y="224"/>
                      </a:lnTo>
                      <a:lnTo>
                        <a:pt x="133" y="224"/>
                      </a:lnTo>
                      <a:lnTo>
                        <a:pt x="139" y="226"/>
                      </a:lnTo>
                      <a:lnTo>
                        <a:pt x="144" y="226"/>
                      </a:lnTo>
                      <a:lnTo>
                        <a:pt x="152" y="228"/>
                      </a:lnTo>
                      <a:lnTo>
                        <a:pt x="158" y="230"/>
                      </a:lnTo>
                      <a:lnTo>
                        <a:pt x="167" y="231"/>
                      </a:lnTo>
                      <a:lnTo>
                        <a:pt x="173" y="233"/>
                      </a:lnTo>
                      <a:lnTo>
                        <a:pt x="180" y="235"/>
                      </a:lnTo>
                      <a:lnTo>
                        <a:pt x="188" y="237"/>
                      </a:lnTo>
                      <a:lnTo>
                        <a:pt x="196" y="239"/>
                      </a:lnTo>
                      <a:lnTo>
                        <a:pt x="203" y="239"/>
                      </a:lnTo>
                      <a:lnTo>
                        <a:pt x="211" y="241"/>
                      </a:lnTo>
                      <a:lnTo>
                        <a:pt x="218" y="245"/>
                      </a:lnTo>
                      <a:lnTo>
                        <a:pt x="228" y="247"/>
                      </a:lnTo>
                      <a:lnTo>
                        <a:pt x="235" y="249"/>
                      </a:lnTo>
                      <a:lnTo>
                        <a:pt x="243" y="252"/>
                      </a:lnTo>
                      <a:lnTo>
                        <a:pt x="251" y="254"/>
                      </a:lnTo>
                      <a:lnTo>
                        <a:pt x="260" y="258"/>
                      </a:lnTo>
                      <a:lnTo>
                        <a:pt x="268" y="260"/>
                      </a:lnTo>
                      <a:lnTo>
                        <a:pt x="275" y="264"/>
                      </a:lnTo>
                      <a:lnTo>
                        <a:pt x="285" y="268"/>
                      </a:lnTo>
                      <a:lnTo>
                        <a:pt x="293" y="271"/>
                      </a:lnTo>
                      <a:lnTo>
                        <a:pt x="300" y="275"/>
                      </a:lnTo>
                      <a:lnTo>
                        <a:pt x="310" y="279"/>
                      </a:lnTo>
                      <a:lnTo>
                        <a:pt x="317" y="283"/>
                      </a:lnTo>
                      <a:lnTo>
                        <a:pt x="327" y="288"/>
                      </a:lnTo>
                      <a:lnTo>
                        <a:pt x="334" y="292"/>
                      </a:lnTo>
                      <a:lnTo>
                        <a:pt x="344" y="298"/>
                      </a:lnTo>
                      <a:lnTo>
                        <a:pt x="351" y="302"/>
                      </a:lnTo>
                      <a:lnTo>
                        <a:pt x="359" y="307"/>
                      </a:lnTo>
                      <a:lnTo>
                        <a:pt x="367" y="313"/>
                      </a:lnTo>
                      <a:lnTo>
                        <a:pt x="376" y="317"/>
                      </a:lnTo>
                      <a:lnTo>
                        <a:pt x="384" y="325"/>
                      </a:lnTo>
                      <a:lnTo>
                        <a:pt x="391" y="330"/>
                      </a:lnTo>
                      <a:lnTo>
                        <a:pt x="399" y="336"/>
                      </a:lnTo>
                      <a:lnTo>
                        <a:pt x="407" y="342"/>
                      </a:lnTo>
                      <a:lnTo>
                        <a:pt x="414" y="349"/>
                      </a:lnTo>
                      <a:lnTo>
                        <a:pt x="422" y="357"/>
                      </a:lnTo>
                      <a:lnTo>
                        <a:pt x="429" y="363"/>
                      </a:lnTo>
                      <a:lnTo>
                        <a:pt x="437" y="370"/>
                      </a:lnTo>
                      <a:lnTo>
                        <a:pt x="445" y="378"/>
                      </a:lnTo>
                      <a:lnTo>
                        <a:pt x="452" y="387"/>
                      </a:lnTo>
                      <a:lnTo>
                        <a:pt x="458" y="393"/>
                      </a:lnTo>
                      <a:lnTo>
                        <a:pt x="464" y="397"/>
                      </a:lnTo>
                      <a:lnTo>
                        <a:pt x="471" y="402"/>
                      </a:lnTo>
                      <a:lnTo>
                        <a:pt x="477" y="410"/>
                      </a:lnTo>
                      <a:lnTo>
                        <a:pt x="483" y="414"/>
                      </a:lnTo>
                      <a:lnTo>
                        <a:pt x="488" y="421"/>
                      </a:lnTo>
                      <a:lnTo>
                        <a:pt x="494" y="427"/>
                      </a:lnTo>
                      <a:lnTo>
                        <a:pt x="500" y="433"/>
                      </a:lnTo>
                      <a:lnTo>
                        <a:pt x="504" y="439"/>
                      </a:lnTo>
                      <a:lnTo>
                        <a:pt x="507" y="446"/>
                      </a:lnTo>
                      <a:lnTo>
                        <a:pt x="513" y="452"/>
                      </a:lnTo>
                      <a:lnTo>
                        <a:pt x="519" y="458"/>
                      </a:lnTo>
                      <a:lnTo>
                        <a:pt x="523" y="465"/>
                      </a:lnTo>
                      <a:lnTo>
                        <a:pt x="526" y="471"/>
                      </a:lnTo>
                      <a:lnTo>
                        <a:pt x="532" y="477"/>
                      </a:lnTo>
                      <a:lnTo>
                        <a:pt x="536" y="484"/>
                      </a:lnTo>
                      <a:lnTo>
                        <a:pt x="540" y="490"/>
                      </a:lnTo>
                      <a:lnTo>
                        <a:pt x="544" y="497"/>
                      </a:lnTo>
                      <a:lnTo>
                        <a:pt x="547" y="503"/>
                      </a:lnTo>
                      <a:lnTo>
                        <a:pt x="551" y="511"/>
                      </a:lnTo>
                      <a:lnTo>
                        <a:pt x="553" y="516"/>
                      </a:lnTo>
                      <a:lnTo>
                        <a:pt x="557" y="524"/>
                      </a:lnTo>
                      <a:lnTo>
                        <a:pt x="561" y="530"/>
                      </a:lnTo>
                      <a:lnTo>
                        <a:pt x="564" y="537"/>
                      </a:lnTo>
                      <a:lnTo>
                        <a:pt x="568" y="545"/>
                      </a:lnTo>
                      <a:lnTo>
                        <a:pt x="570" y="551"/>
                      </a:lnTo>
                      <a:lnTo>
                        <a:pt x="574" y="558"/>
                      </a:lnTo>
                      <a:lnTo>
                        <a:pt x="576" y="566"/>
                      </a:lnTo>
                      <a:lnTo>
                        <a:pt x="580" y="572"/>
                      </a:lnTo>
                      <a:lnTo>
                        <a:pt x="582" y="579"/>
                      </a:lnTo>
                      <a:lnTo>
                        <a:pt x="585" y="587"/>
                      </a:lnTo>
                      <a:lnTo>
                        <a:pt x="587" y="592"/>
                      </a:lnTo>
                      <a:lnTo>
                        <a:pt x="589" y="600"/>
                      </a:lnTo>
                      <a:lnTo>
                        <a:pt x="591" y="606"/>
                      </a:lnTo>
                      <a:lnTo>
                        <a:pt x="593" y="611"/>
                      </a:lnTo>
                      <a:lnTo>
                        <a:pt x="595" y="619"/>
                      </a:lnTo>
                      <a:lnTo>
                        <a:pt x="597" y="627"/>
                      </a:lnTo>
                      <a:lnTo>
                        <a:pt x="599" y="632"/>
                      </a:lnTo>
                      <a:lnTo>
                        <a:pt x="601" y="640"/>
                      </a:lnTo>
                      <a:lnTo>
                        <a:pt x="602" y="648"/>
                      </a:lnTo>
                      <a:lnTo>
                        <a:pt x="604" y="653"/>
                      </a:lnTo>
                      <a:lnTo>
                        <a:pt x="606" y="659"/>
                      </a:lnTo>
                      <a:lnTo>
                        <a:pt x="606" y="667"/>
                      </a:lnTo>
                      <a:lnTo>
                        <a:pt x="608" y="672"/>
                      </a:lnTo>
                      <a:lnTo>
                        <a:pt x="610" y="680"/>
                      </a:lnTo>
                      <a:lnTo>
                        <a:pt x="612" y="686"/>
                      </a:lnTo>
                      <a:lnTo>
                        <a:pt x="612" y="691"/>
                      </a:lnTo>
                      <a:lnTo>
                        <a:pt x="614" y="699"/>
                      </a:lnTo>
                      <a:lnTo>
                        <a:pt x="614" y="705"/>
                      </a:lnTo>
                      <a:lnTo>
                        <a:pt x="614" y="710"/>
                      </a:lnTo>
                      <a:lnTo>
                        <a:pt x="616" y="716"/>
                      </a:lnTo>
                      <a:lnTo>
                        <a:pt x="616" y="724"/>
                      </a:lnTo>
                      <a:lnTo>
                        <a:pt x="618" y="727"/>
                      </a:lnTo>
                      <a:lnTo>
                        <a:pt x="618" y="735"/>
                      </a:lnTo>
                      <a:lnTo>
                        <a:pt x="620" y="741"/>
                      </a:lnTo>
                      <a:lnTo>
                        <a:pt x="620" y="746"/>
                      </a:lnTo>
                      <a:lnTo>
                        <a:pt x="620" y="752"/>
                      </a:lnTo>
                      <a:lnTo>
                        <a:pt x="621" y="758"/>
                      </a:lnTo>
                      <a:lnTo>
                        <a:pt x="621" y="763"/>
                      </a:lnTo>
                      <a:lnTo>
                        <a:pt x="621" y="769"/>
                      </a:lnTo>
                      <a:lnTo>
                        <a:pt x="621" y="775"/>
                      </a:lnTo>
                      <a:lnTo>
                        <a:pt x="623" y="781"/>
                      </a:lnTo>
                      <a:lnTo>
                        <a:pt x="623" y="786"/>
                      </a:lnTo>
                      <a:lnTo>
                        <a:pt x="625" y="792"/>
                      </a:lnTo>
                      <a:lnTo>
                        <a:pt x="623" y="794"/>
                      </a:lnTo>
                      <a:lnTo>
                        <a:pt x="623" y="800"/>
                      </a:lnTo>
                      <a:lnTo>
                        <a:pt x="623" y="805"/>
                      </a:lnTo>
                      <a:lnTo>
                        <a:pt x="623" y="813"/>
                      </a:lnTo>
                      <a:lnTo>
                        <a:pt x="621" y="820"/>
                      </a:lnTo>
                      <a:lnTo>
                        <a:pt x="620" y="830"/>
                      </a:lnTo>
                      <a:lnTo>
                        <a:pt x="620" y="834"/>
                      </a:lnTo>
                      <a:lnTo>
                        <a:pt x="620" y="839"/>
                      </a:lnTo>
                      <a:lnTo>
                        <a:pt x="618" y="843"/>
                      </a:lnTo>
                      <a:lnTo>
                        <a:pt x="618" y="849"/>
                      </a:lnTo>
                      <a:lnTo>
                        <a:pt x="616" y="855"/>
                      </a:lnTo>
                      <a:lnTo>
                        <a:pt x="616" y="860"/>
                      </a:lnTo>
                      <a:lnTo>
                        <a:pt x="614" y="864"/>
                      </a:lnTo>
                      <a:lnTo>
                        <a:pt x="614" y="872"/>
                      </a:lnTo>
                      <a:lnTo>
                        <a:pt x="612" y="877"/>
                      </a:lnTo>
                      <a:lnTo>
                        <a:pt x="612" y="883"/>
                      </a:lnTo>
                      <a:lnTo>
                        <a:pt x="610" y="889"/>
                      </a:lnTo>
                      <a:lnTo>
                        <a:pt x="610" y="896"/>
                      </a:lnTo>
                      <a:lnTo>
                        <a:pt x="608" y="902"/>
                      </a:lnTo>
                      <a:lnTo>
                        <a:pt x="606" y="910"/>
                      </a:lnTo>
                      <a:lnTo>
                        <a:pt x="604" y="916"/>
                      </a:lnTo>
                      <a:lnTo>
                        <a:pt x="602" y="923"/>
                      </a:lnTo>
                      <a:lnTo>
                        <a:pt x="601" y="929"/>
                      </a:lnTo>
                      <a:lnTo>
                        <a:pt x="599" y="936"/>
                      </a:lnTo>
                      <a:lnTo>
                        <a:pt x="597" y="944"/>
                      </a:lnTo>
                      <a:lnTo>
                        <a:pt x="595" y="952"/>
                      </a:lnTo>
                      <a:lnTo>
                        <a:pt x="593" y="957"/>
                      </a:lnTo>
                      <a:lnTo>
                        <a:pt x="591" y="965"/>
                      </a:lnTo>
                      <a:lnTo>
                        <a:pt x="587" y="973"/>
                      </a:lnTo>
                      <a:lnTo>
                        <a:pt x="585" y="980"/>
                      </a:lnTo>
                      <a:lnTo>
                        <a:pt x="582" y="988"/>
                      </a:lnTo>
                      <a:lnTo>
                        <a:pt x="580" y="995"/>
                      </a:lnTo>
                      <a:lnTo>
                        <a:pt x="576" y="1001"/>
                      </a:lnTo>
                      <a:lnTo>
                        <a:pt x="574" y="1011"/>
                      </a:lnTo>
                      <a:lnTo>
                        <a:pt x="570" y="1018"/>
                      </a:lnTo>
                      <a:lnTo>
                        <a:pt x="566" y="1024"/>
                      </a:lnTo>
                      <a:lnTo>
                        <a:pt x="563" y="1031"/>
                      </a:lnTo>
                      <a:lnTo>
                        <a:pt x="561" y="1039"/>
                      </a:lnTo>
                      <a:lnTo>
                        <a:pt x="557" y="1047"/>
                      </a:lnTo>
                      <a:lnTo>
                        <a:pt x="553" y="1054"/>
                      </a:lnTo>
                      <a:lnTo>
                        <a:pt x="549" y="1062"/>
                      </a:lnTo>
                      <a:lnTo>
                        <a:pt x="545" y="1071"/>
                      </a:lnTo>
                      <a:lnTo>
                        <a:pt x="540" y="1077"/>
                      </a:lnTo>
                      <a:lnTo>
                        <a:pt x="536" y="1085"/>
                      </a:lnTo>
                      <a:lnTo>
                        <a:pt x="530" y="1092"/>
                      </a:lnTo>
                      <a:lnTo>
                        <a:pt x="526" y="1100"/>
                      </a:lnTo>
                      <a:lnTo>
                        <a:pt x="521" y="1107"/>
                      </a:lnTo>
                      <a:lnTo>
                        <a:pt x="515" y="1115"/>
                      </a:lnTo>
                      <a:lnTo>
                        <a:pt x="509" y="1121"/>
                      </a:lnTo>
                      <a:lnTo>
                        <a:pt x="506" y="1130"/>
                      </a:lnTo>
                      <a:lnTo>
                        <a:pt x="500" y="1136"/>
                      </a:lnTo>
                      <a:lnTo>
                        <a:pt x="494" y="1144"/>
                      </a:lnTo>
                      <a:lnTo>
                        <a:pt x="486" y="1151"/>
                      </a:lnTo>
                      <a:lnTo>
                        <a:pt x="481" y="1157"/>
                      </a:lnTo>
                      <a:lnTo>
                        <a:pt x="475" y="1164"/>
                      </a:lnTo>
                      <a:lnTo>
                        <a:pt x="467" y="1172"/>
                      </a:lnTo>
                      <a:lnTo>
                        <a:pt x="462" y="1178"/>
                      </a:lnTo>
                      <a:lnTo>
                        <a:pt x="456" y="1185"/>
                      </a:lnTo>
                      <a:lnTo>
                        <a:pt x="452" y="1185"/>
                      </a:lnTo>
                      <a:lnTo>
                        <a:pt x="448" y="1191"/>
                      </a:lnTo>
                      <a:lnTo>
                        <a:pt x="445" y="1193"/>
                      </a:lnTo>
                      <a:lnTo>
                        <a:pt x="441" y="1199"/>
                      </a:lnTo>
                      <a:lnTo>
                        <a:pt x="435" y="1204"/>
                      </a:lnTo>
                      <a:lnTo>
                        <a:pt x="429" y="1210"/>
                      </a:lnTo>
                      <a:lnTo>
                        <a:pt x="422" y="1214"/>
                      </a:lnTo>
                      <a:lnTo>
                        <a:pt x="414" y="1221"/>
                      </a:lnTo>
                      <a:lnTo>
                        <a:pt x="405" y="1227"/>
                      </a:lnTo>
                      <a:lnTo>
                        <a:pt x="397" y="1235"/>
                      </a:lnTo>
                      <a:lnTo>
                        <a:pt x="391" y="1239"/>
                      </a:lnTo>
                      <a:lnTo>
                        <a:pt x="386" y="1242"/>
                      </a:lnTo>
                      <a:lnTo>
                        <a:pt x="382" y="1246"/>
                      </a:lnTo>
                      <a:lnTo>
                        <a:pt x="376" y="1250"/>
                      </a:lnTo>
                      <a:lnTo>
                        <a:pt x="371" y="1254"/>
                      </a:lnTo>
                      <a:lnTo>
                        <a:pt x="365" y="1258"/>
                      </a:lnTo>
                      <a:lnTo>
                        <a:pt x="359" y="1261"/>
                      </a:lnTo>
                      <a:lnTo>
                        <a:pt x="353" y="1267"/>
                      </a:lnTo>
                      <a:lnTo>
                        <a:pt x="346" y="1269"/>
                      </a:lnTo>
                      <a:lnTo>
                        <a:pt x="340" y="1273"/>
                      </a:lnTo>
                      <a:lnTo>
                        <a:pt x="332" y="1277"/>
                      </a:lnTo>
                      <a:lnTo>
                        <a:pt x="327" y="1280"/>
                      </a:lnTo>
                      <a:lnTo>
                        <a:pt x="319" y="1284"/>
                      </a:lnTo>
                      <a:lnTo>
                        <a:pt x="312" y="1288"/>
                      </a:lnTo>
                      <a:lnTo>
                        <a:pt x="304" y="1292"/>
                      </a:lnTo>
                      <a:lnTo>
                        <a:pt x="296" y="1296"/>
                      </a:lnTo>
                      <a:lnTo>
                        <a:pt x="289" y="1299"/>
                      </a:lnTo>
                      <a:lnTo>
                        <a:pt x="279" y="1303"/>
                      </a:lnTo>
                      <a:lnTo>
                        <a:pt x="272" y="1307"/>
                      </a:lnTo>
                      <a:lnTo>
                        <a:pt x="264" y="1309"/>
                      </a:lnTo>
                      <a:lnTo>
                        <a:pt x="255" y="1313"/>
                      </a:lnTo>
                      <a:lnTo>
                        <a:pt x="245" y="1316"/>
                      </a:lnTo>
                      <a:lnTo>
                        <a:pt x="235" y="1320"/>
                      </a:lnTo>
                      <a:lnTo>
                        <a:pt x="228" y="1324"/>
                      </a:lnTo>
                      <a:lnTo>
                        <a:pt x="216" y="1326"/>
                      </a:lnTo>
                      <a:lnTo>
                        <a:pt x="207" y="1330"/>
                      </a:lnTo>
                      <a:lnTo>
                        <a:pt x="197" y="1332"/>
                      </a:lnTo>
                      <a:lnTo>
                        <a:pt x="188" y="1334"/>
                      </a:lnTo>
                      <a:lnTo>
                        <a:pt x="177" y="1335"/>
                      </a:lnTo>
                      <a:lnTo>
                        <a:pt x="165" y="1339"/>
                      </a:lnTo>
                      <a:lnTo>
                        <a:pt x="156" y="1341"/>
                      </a:lnTo>
                      <a:lnTo>
                        <a:pt x="144" y="1343"/>
                      </a:lnTo>
                      <a:lnTo>
                        <a:pt x="133" y="1345"/>
                      </a:lnTo>
                      <a:lnTo>
                        <a:pt x="121" y="1347"/>
                      </a:lnTo>
                      <a:lnTo>
                        <a:pt x="110" y="1349"/>
                      </a:lnTo>
                      <a:lnTo>
                        <a:pt x="99" y="1349"/>
                      </a:lnTo>
                      <a:lnTo>
                        <a:pt x="85" y="1351"/>
                      </a:lnTo>
                      <a:lnTo>
                        <a:pt x="74" y="1351"/>
                      </a:lnTo>
                      <a:lnTo>
                        <a:pt x="62" y="1353"/>
                      </a:lnTo>
                      <a:lnTo>
                        <a:pt x="51" y="1353"/>
                      </a:lnTo>
                      <a:lnTo>
                        <a:pt x="51" y="1353"/>
                      </a:lnTo>
                      <a:close/>
                    </a:path>
                  </a:pathLst>
                </a:custGeom>
                <a:grpFill/>
                <a:ln w="285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61"/>
                <p:cNvSpPr>
                  <a:spLocks/>
                </p:cNvSpPr>
                <p:nvPr/>
              </p:nvSpPr>
              <p:spPr bwMode="auto">
                <a:xfrm>
                  <a:off x="5029995" y="3399255"/>
                  <a:ext cx="658811" cy="1249361"/>
                </a:xfrm>
                <a:custGeom>
                  <a:avLst/>
                  <a:gdLst>
                    <a:gd name="T0" fmla="*/ 542 w 831"/>
                    <a:gd name="T1" fmla="*/ 140 h 1575"/>
                    <a:gd name="T2" fmla="*/ 152 w 831"/>
                    <a:gd name="T3" fmla="*/ 319 h 1575"/>
                    <a:gd name="T4" fmla="*/ 2 w 831"/>
                    <a:gd name="T5" fmla="*/ 707 h 1575"/>
                    <a:gd name="T6" fmla="*/ 0 w 831"/>
                    <a:gd name="T7" fmla="*/ 752 h 1575"/>
                    <a:gd name="T8" fmla="*/ 0 w 831"/>
                    <a:gd name="T9" fmla="*/ 779 h 1575"/>
                    <a:gd name="T10" fmla="*/ 0 w 831"/>
                    <a:gd name="T11" fmla="*/ 805 h 1575"/>
                    <a:gd name="T12" fmla="*/ 0 w 831"/>
                    <a:gd name="T13" fmla="*/ 832 h 1575"/>
                    <a:gd name="T14" fmla="*/ 4 w 831"/>
                    <a:gd name="T15" fmla="*/ 860 h 1575"/>
                    <a:gd name="T16" fmla="*/ 251 w 831"/>
                    <a:gd name="T17" fmla="*/ 1233 h 1575"/>
                    <a:gd name="T18" fmla="*/ 684 w 831"/>
                    <a:gd name="T19" fmla="*/ 1478 h 1575"/>
                    <a:gd name="T20" fmla="*/ 785 w 831"/>
                    <a:gd name="T21" fmla="*/ 1355 h 1575"/>
                    <a:gd name="T22" fmla="*/ 760 w 831"/>
                    <a:gd name="T23" fmla="*/ 1353 h 1575"/>
                    <a:gd name="T24" fmla="*/ 728 w 831"/>
                    <a:gd name="T25" fmla="*/ 1351 h 1575"/>
                    <a:gd name="T26" fmla="*/ 699 w 831"/>
                    <a:gd name="T27" fmla="*/ 1347 h 1575"/>
                    <a:gd name="T28" fmla="*/ 665 w 831"/>
                    <a:gd name="T29" fmla="*/ 1337 h 1575"/>
                    <a:gd name="T30" fmla="*/ 627 w 831"/>
                    <a:gd name="T31" fmla="*/ 1330 h 1575"/>
                    <a:gd name="T32" fmla="*/ 585 w 831"/>
                    <a:gd name="T33" fmla="*/ 1317 h 1575"/>
                    <a:gd name="T34" fmla="*/ 545 w 831"/>
                    <a:gd name="T35" fmla="*/ 1301 h 1575"/>
                    <a:gd name="T36" fmla="*/ 504 w 831"/>
                    <a:gd name="T37" fmla="*/ 1280 h 1575"/>
                    <a:gd name="T38" fmla="*/ 464 w 831"/>
                    <a:gd name="T39" fmla="*/ 1254 h 1575"/>
                    <a:gd name="T40" fmla="*/ 424 w 831"/>
                    <a:gd name="T41" fmla="*/ 1225 h 1575"/>
                    <a:gd name="T42" fmla="*/ 390 w 831"/>
                    <a:gd name="T43" fmla="*/ 1189 h 1575"/>
                    <a:gd name="T44" fmla="*/ 367 w 831"/>
                    <a:gd name="T45" fmla="*/ 1168 h 1575"/>
                    <a:gd name="T46" fmla="*/ 336 w 831"/>
                    <a:gd name="T47" fmla="*/ 1132 h 1575"/>
                    <a:gd name="T48" fmla="*/ 317 w 831"/>
                    <a:gd name="T49" fmla="*/ 1106 h 1575"/>
                    <a:gd name="T50" fmla="*/ 298 w 831"/>
                    <a:gd name="T51" fmla="*/ 1075 h 1575"/>
                    <a:gd name="T52" fmla="*/ 279 w 831"/>
                    <a:gd name="T53" fmla="*/ 1037 h 1575"/>
                    <a:gd name="T54" fmla="*/ 262 w 831"/>
                    <a:gd name="T55" fmla="*/ 997 h 1575"/>
                    <a:gd name="T56" fmla="*/ 245 w 831"/>
                    <a:gd name="T57" fmla="*/ 952 h 1575"/>
                    <a:gd name="T58" fmla="*/ 232 w 831"/>
                    <a:gd name="T59" fmla="*/ 900 h 1575"/>
                    <a:gd name="T60" fmla="*/ 222 w 831"/>
                    <a:gd name="T61" fmla="*/ 843 h 1575"/>
                    <a:gd name="T62" fmla="*/ 218 w 831"/>
                    <a:gd name="T63" fmla="*/ 784 h 1575"/>
                    <a:gd name="T64" fmla="*/ 218 w 831"/>
                    <a:gd name="T65" fmla="*/ 756 h 1575"/>
                    <a:gd name="T66" fmla="*/ 224 w 831"/>
                    <a:gd name="T67" fmla="*/ 718 h 1575"/>
                    <a:gd name="T68" fmla="*/ 228 w 831"/>
                    <a:gd name="T69" fmla="*/ 688 h 1575"/>
                    <a:gd name="T70" fmla="*/ 236 w 831"/>
                    <a:gd name="T71" fmla="*/ 655 h 1575"/>
                    <a:gd name="T72" fmla="*/ 245 w 831"/>
                    <a:gd name="T73" fmla="*/ 619 h 1575"/>
                    <a:gd name="T74" fmla="*/ 256 w 831"/>
                    <a:gd name="T75" fmla="*/ 581 h 1575"/>
                    <a:gd name="T76" fmla="*/ 274 w 831"/>
                    <a:gd name="T77" fmla="*/ 541 h 1575"/>
                    <a:gd name="T78" fmla="*/ 294 w 831"/>
                    <a:gd name="T79" fmla="*/ 503 h 1575"/>
                    <a:gd name="T80" fmla="*/ 317 w 831"/>
                    <a:gd name="T81" fmla="*/ 463 h 1575"/>
                    <a:gd name="T82" fmla="*/ 344 w 831"/>
                    <a:gd name="T83" fmla="*/ 427 h 1575"/>
                    <a:gd name="T84" fmla="*/ 378 w 831"/>
                    <a:gd name="T85" fmla="*/ 393 h 1575"/>
                    <a:gd name="T86" fmla="*/ 401 w 831"/>
                    <a:gd name="T87" fmla="*/ 372 h 1575"/>
                    <a:gd name="T88" fmla="*/ 433 w 831"/>
                    <a:gd name="T89" fmla="*/ 342 h 1575"/>
                    <a:gd name="T90" fmla="*/ 464 w 831"/>
                    <a:gd name="T91" fmla="*/ 319 h 1575"/>
                    <a:gd name="T92" fmla="*/ 492 w 831"/>
                    <a:gd name="T93" fmla="*/ 300 h 1575"/>
                    <a:gd name="T94" fmla="*/ 528 w 831"/>
                    <a:gd name="T95" fmla="*/ 281 h 1575"/>
                    <a:gd name="T96" fmla="*/ 568 w 831"/>
                    <a:gd name="T97" fmla="*/ 262 h 1575"/>
                    <a:gd name="T98" fmla="*/ 614 w 831"/>
                    <a:gd name="T99" fmla="*/ 249 h 1575"/>
                    <a:gd name="T100" fmla="*/ 663 w 831"/>
                    <a:gd name="T101" fmla="*/ 233 h 1575"/>
                    <a:gd name="T102" fmla="*/ 719 w 831"/>
                    <a:gd name="T103" fmla="*/ 224 h 1575"/>
                    <a:gd name="T104" fmla="*/ 779 w 831"/>
                    <a:gd name="T105" fmla="*/ 220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1" h="1575">
                      <a:moveTo>
                        <a:pt x="795" y="220"/>
                      </a:moveTo>
                      <a:lnTo>
                        <a:pt x="789" y="0"/>
                      </a:lnTo>
                      <a:lnTo>
                        <a:pt x="719" y="2"/>
                      </a:lnTo>
                      <a:lnTo>
                        <a:pt x="690" y="100"/>
                      </a:lnTo>
                      <a:lnTo>
                        <a:pt x="542" y="140"/>
                      </a:lnTo>
                      <a:lnTo>
                        <a:pt x="447" y="76"/>
                      </a:lnTo>
                      <a:lnTo>
                        <a:pt x="338" y="136"/>
                      </a:lnTo>
                      <a:lnTo>
                        <a:pt x="344" y="251"/>
                      </a:lnTo>
                      <a:lnTo>
                        <a:pt x="264" y="336"/>
                      </a:lnTo>
                      <a:lnTo>
                        <a:pt x="152" y="319"/>
                      </a:lnTo>
                      <a:lnTo>
                        <a:pt x="78" y="439"/>
                      </a:lnTo>
                      <a:lnTo>
                        <a:pt x="144" y="532"/>
                      </a:lnTo>
                      <a:lnTo>
                        <a:pt x="101" y="672"/>
                      </a:lnTo>
                      <a:lnTo>
                        <a:pt x="4" y="699"/>
                      </a:lnTo>
                      <a:lnTo>
                        <a:pt x="2" y="707"/>
                      </a:lnTo>
                      <a:lnTo>
                        <a:pt x="2" y="714"/>
                      </a:lnTo>
                      <a:lnTo>
                        <a:pt x="0" y="724"/>
                      </a:lnTo>
                      <a:lnTo>
                        <a:pt x="0" y="733"/>
                      </a:lnTo>
                      <a:lnTo>
                        <a:pt x="0" y="743"/>
                      </a:lnTo>
                      <a:lnTo>
                        <a:pt x="0" y="752"/>
                      </a:lnTo>
                      <a:lnTo>
                        <a:pt x="0" y="758"/>
                      </a:lnTo>
                      <a:lnTo>
                        <a:pt x="0" y="764"/>
                      </a:lnTo>
                      <a:lnTo>
                        <a:pt x="0" y="767"/>
                      </a:lnTo>
                      <a:lnTo>
                        <a:pt x="0" y="773"/>
                      </a:lnTo>
                      <a:lnTo>
                        <a:pt x="0" y="779"/>
                      </a:lnTo>
                      <a:lnTo>
                        <a:pt x="0" y="784"/>
                      </a:lnTo>
                      <a:lnTo>
                        <a:pt x="0" y="788"/>
                      </a:lnTo>
                      <a:lnTo>
                        <a:pt x="0" y="794"/>
                      </a:lnTo>
                      <a:lnTo>
                        <a:pt x="0" y="800"/>
                      </a:lnTo>
                      <a:lnTo>
                        <a:pt x="0" y="805"/>
                      </a:lnTo>
                      <a:lnTo>
                        <a:pt x="0" y="811"/>
                      </a:lnTo>
                      <a:lnTo>
                        <a:pt x="0" y="817"/>
                      </a:lnTo>
                      <a:lnTo>
                        <a:pt x="0" y="822"/>
                      </a:lnTo>
                      <a:lnTo>
                        <a:pt x="0" y="826"/>
                      </a:lnTo>
                      <a:lnTo>
                        <a:pt x="0" y="832"/>
                      </a:lnTo>
                      <a:lnTo>
                        <a:pt x="2" y="838"/>
                      </a:lnTo>
                      <a:lnTo>
                        <a:pt x="2" y="843"/>
                      </a:lnTo>
                      <a:lnTo>
                        <a:pt x="2" y="849"/>
                      </a:lnTo>
                      <a:lnTo>
                        <a:pt x="4" y="855"/>
                      </a:lnTo>
                      <a:lnTo>
                        <a:pt x="4" y="860"/>
                      </a:lnTo>
                      <a:lnTo>
                        <a:pt x="101" y="887"/>
                      </a:lnTo>
                      <a:lnTo>
                        <a:pt x="140" y="1035"/>
                      </a:lnTo>
                      <a:lnTo>
                        <a:pt x="76" y="1128"/>
                      </a:lnTo>
                      <a:lnTo>
                        <a:pt x="137" y="1239"/>
                      </a:lnTo>
                      <a:lnTo>
                        <a:pt x="251" y="1233"/>
                      </a:lnTo>
                      <a:lnTo>
                        <a:pt x="336" y="1311"/>
                      </a:lnTo>
                      <a:lnTo>
                        <a:pt x="319" y="1425"/>
                      </a:lnTo>
                      <a:lnTo>
                        <a:pt x="441" y="1499"/>
                      </a:lnTo>
                      <a:lnTo>
                        <a:pt x="530" y="1434"/>
                      </a:lnTo>
                      <a:lnTo>
                        <a:pt x="684" y="1478"/>
                      </a:lnTo>
                      <a:lnTo>
                        <a:pt x="701" y="1569"/>
                      </a:lnTo>
                      <a:lnTo>
                        <a:pt x="789" y="1575"/>
                      </a:lnTo>
                      <a:lnTo>
                        <a:pt x="831" y="1484"/>
                      </a:lnTo>
                      <a:lnTo>
                        <a:pt x="787" y="1355"/>
                      </a:lnTo>
                      <a:lnTo>
                        <a:pt x="785" y="1355"/>
                      </a:lnTo>
                      <a:lnTo>
                        <a:pt x="783" y="1355"/>
                      </a:lnTo>
                      <a:lnTo>
                        <a:pt x="779" y="1355"/>
                      </a:lnTo>
                      <a:lnTo>
                        <a:pt x="776" y="1355"/>
                      </a:lnTo>
                      <a:lnTo>
                        <a:pt x="768" y="1353"/>
                      </a:lnTo>
                      <a:lnTo>
                        <a:pt x="760" y="1353"/>
                      </a:lnTo>
                      <a:lnTo>
                        <a:pt x="753" y="1353"/>
                      </a:lnTo>
                      <a:lnTo>
                        <a:pt x="745" y="1353"/>
                      </a:lnTo>
                      <a:lnTo>
                        <a:pt x="739" y="1351"/>
                      </a:lnTo>
                      <a:lnTo>
                        <a:pt x="734" y="1351"/>
                      </a:lnTo>
                      <a:lnTo>
                        <a:pt x="728" y="1351"/>
                      </a:lnTo>
                      <a:lnTo>
                        <a:pt x="722" y="1349"/>
                      </a:lnTo>
                      <a:lnTo>
                        <a:pt x="717" y="1349"/>
                      </a:lnTo>
                      <a:lnTo>
                        <a:pt x="711" y="1347"/>
                      </a:lnTo>
                      <a:lnTo>
                        <a:pt x="705" y="1347"/>
                      </a:lnTo>
                      <a:lnTo>
                        <a:pt x="699" y="1347"/>
                      </a:lnTo>
                      <a:lnTo>
                        <a:pt x="692" y="1345"/>
                      </a:lnTo>
                      <a:lnTo>
                        <a:pt x="686" y="1343"/>
                      </a:lnTo>
                      <a:lnTo>
                        <a:pt x="679" y="1341"/>
                      </a:lnTo>
                      <a:lnTo>
                        <a:pt x="673" y="1339"/>
                      </a:lnTo>
                      <a:lnTo>
                        <a:pt x="665" y="1337"/>
                      </a:lnTo>
                      <a:lnTo>
                        <a:pt x="658" y="1337"/>
                      </a:lnTo>
                      <a:lnTo>
                        <a:pt x="650" y="1336"/>
                      </a:lnTo>
                      <a:lnTo>
                        <a:pt x="642" y="1334"/>
                      </a:lnTo>
                      <a:lnTo>
                        <a:pt x="635" y="1332"/>
                      </a:lnTo>
                      <a:lnTo>
                        <a:pt x="627" y="1330"/>
                      </a:lnTo>
                      <a:lnTo>
                        <a:pt x="620" y="1328"/>
                      </a:lnTo>
                      <a:lnTo>
                        <a:pt x="610" y="1326"/>
                      </a:lnTo>
                      <a:lnTo>
                        <a:pt x="603" y="1322"/>
                      </a:lnTo>
                      <a:lnTo>
                        <a:pt x="595" y="1320"/>
                      </a:lnTo>
                      <a:lnTo>
                        <a:pt x="585" y="1317"/>
                      </a:lnTo>
                      <a:lnTo>
                        <a:pt x="580" y="1315"/>
                      </a:lnTo>
                      <a:lnTo>
                        <a:pt x="570" y="1311"/>
                      </a:lnTo>
                      <a:lnTo>
                        <a:pt x="563" y="1307"/>
                      </a:lnTo>
                      <a:lnTo>
                        <a:pt x="553" y="1303"/>
                      </a:lnTo>
                      <a:lnTo>
                        <a:pt x="545" y="1301"/>
                      </a:lnTo>
                      <a:lnTo>
                        <a:pt x="538" y="1296"/>
                      </a:lnTo>
                      <a:lnTo>
                        <a:pt x="530" y="1292"/>
                      </a:lnTo>
                      <a:lnTo>
                        <a:pt x="521" y="1290"/>
                      </a:lnTo>
                      <a:lnTo>
                        <a:pt x="513" y="1286"/>
                      </a:lnTo>
                      <a:lnTo>
                        <a:pt x="504" y="1280"/>
                      </a:lnTo>
                      <a:lnTo>
                        <a:pt x="496" y="1275"/>
                      </a:lnTo>
                      <a:lnTo>
                        <a:pt x="488" y="1271"/>
                      </a:lnTo>
                      <a:lnTo>
                        <a:pt x="479" y="1265"/>
                      </a:lnTo>
                      <a:lnTo>
                        <a:pt x="471" y="1260"/>
                      </a:lnTo>
                      <a:lnTo>
                        <a:pt x="464" y="1254"/>
                      </a:lnTo>
                      <a:lnTo>
                        <a:pt x="454" y="1250"/>
                      </a:lnTo>
                      <a:lnTo>
                        <a:pt x="448" y="1244"/>
                      </a:lnTo>
                      <a:lnTo>
                        <a:pt x="439" y="1237"/>
                      </a:lnTo>
                      <a:lnTo>
                        <a:pt x="431" y="1231"/>
                      </a:lnTo>
                      <a:lnTo>
                        <a:pt x="424" y="1225"/>
                      </a:lnTo>
                      <a:lnTo>
                        <a:pt x="416" y="1218"/>
                      </a:lnTo>
                      <a:lnTo>
                        <a:pt x="409" y="1212"/>
                      </a:lnTo>
                      <a:lnTo>
                        <a:pt x="403" y="1204"/>
                      </a:lnTo>
                      <a:lnTo>
                        <a:pt x="395" y="1197"/>
                      </a:lnTo>
                      <a:lnTo>
                        <a:pt x="390" y="1189"/>
                      </a:lnTo>
                      <a:lnTo>
                        <a:pt x="386" y="1187"/>
                      </a:lnTo>
                      <a:lnTo>
                        <a:pt x="380" y="1182"/>
                      </a:lnTo>
                      <a:lnTo>
                        <a:pt x="376" y="1178"/>
                      </a:lnTo>
                      <a:lnTo>
                        <a:pt x="372" y="1174"/>
                      </a:lnTo>
                      <a:lnTo>
                        <a:pt x="367" y="1168"/>
                      </a:lnTo>
                      <a:lnTo>
                        <a:pt x="363" y="1165"/>
                      </a:lnTo>
                      <a:lnTo>
                        <a:pt x="355" y="1157"/>
                      </a:lnTo>
                      <a:lnTo>
                        <a:pt x="350" y="1149"/>
                      </a:lnTo>
                      <a:lnTo>
                        <a:pt x="342" y="1140"/>
                      </a:lnTo>
                      <a:lnTo>
                        <a:pt x="336" y="1132"/>
                      </a:lnTo>
                      <a:lnTo>
                        <a:pt x="333" y="1127"/>
                      </a:lnTo>
                      <a:lnTo>
                        <a:pt x="329" y="1121"/>
                      </a:lnTo>
                      <a:lnTo>
                        <a:pt x="325" y="1117"/>
                      </a:lnTo>
                      <a:lnTo>
                        <a:pt x="321" y="1111"/>
                      </a:lnTo>
                      <a:lnTo>
                        <a:pt x="317" y="1106"/>
                      </a:lnTo>
                      <a:lnTo>
                        <a:pt x="313" y="1100"/>
                      </a:lnTo>
                      <a:lnTo>
                        <a:pt x="310" y="1094"/>
                      </a:lnTo>
                      <a:lnTo>
                        <a:pt x="306" y="1089"/>
                      </a:lnTo>
                      <a:lnTo>
                        <a:pt x="302" y="1081"/>
                      </a:lnTo>
                      <a:lnTo>
                        <a:pt x="298" y="1075"/>
                      </a:lnTo>
                      <a:lnTo>
                        <a:pt x="294" y="1068"/>
                      </a:lnTo>
                      <a:lnTo>
                        <a:pt x="291" y="1060"/>
                      </a:lnTo>
                      <a:lnTo>
                        <a:pt x="285" y="1054"/>
                      </a:lnTo>
                      <a:lnTo>
                        <a:pt x="283" y="1047"/>
                      </a:lnTo>
                      <a:lnTo>
                        <a:pt x="279" y="1037"/>
                      </a:lnTo>
                      <a:lnTo>
                        <a:pt x="275" y="1032"/>
                      </a:lnTo>
                      <a:lnTo>
                        <a:pt x="272" y="1022"/>
                      </a:lnTo>
                      <a:lnTo>
                        <a:pt x="268" y="1014"/>
                      </a:lnTo>
                      <a:lnTo>
                        <a:pt x="264" y="1005"/>
                      </a:lnTo>
                      <a:lnTo>
                        <a:pt x="262" y="997"/>
                      </a:lnTo>
                      <a:lnTo>
                        <a:pt x="258" y="988"/>
                      </a:lnTo>
                      <a:lnTo>
                        <a:pt x="255" y="980"/>
                      </a:lnTo>
                      <a:lnTo>
                        <a:pt x="251" y="971"/>
                      </a:lnTo>
                      <a:lnTo>
                        <a:pt x="249" y="961"/>
                      </a:lnTo>
                      <a:lnTo>
                        <a:pt x="245" y="952"/>
                      </a:lnTo>
                      <a:lnTo>
                        <a:pt x="243" y="942"/>
                      </a:lnTo>
                      <a:lnTo>
                        <a:pt x="239" y="933"/>
                      </a:lnTo>
                      <a:lnTo>
                        <a:pt x="237" y="921"/>
                      </a:lnTo>
                      <a:lnTo>
                        <a:pt x="234" y="912"/>
                      </a:lnTo>
                      <a:lnTo>
                        <a:pt x="232" y="900"/>
                      </a:lnTo>
                      <a:lnTo>
                        <a:pt x="230" y="889"/>
                      </a:lnTo>
                      <a:lnTo>
                        <a:pt x="228" y="879"/>
                      </a:lnTo>
                      <a:lnTo>
                        <a:pt x="226" y="868"/>
                      </a:lnTo>
                      <a:lnTo>
                        <a:pt x="224" y="857"/>
                      </a:lnTo>
                      <a:lnTo>
                        <a:pt x="222" y="843"/>
                      </a:lnTo>
                      <a:lnTo>
                        <a:pt x="222" y="834"/>
                      </a:lnTo>
                      <a:lnTo>
                        <a:pt x="220" y="821"/>
                      </a:lnTo>
                      <a:lnTo>
                        <a:pt x="218" y="809"/>
                      </a:lnTo>
                      <a:lnTo>
                        <a:pt x="218" y="796"/>
                      </a:lnTo>
                      <a:lnTo>
                        <a:pt x="218" y="784"/>
                      </a:lnTo>
                      <a:lnTo>
                        <a:pt x="218" y="781"/>
                      </a:lnTo>
                      <a:lnTo>
                        <a:pt x="218" y="777"/>
                      </a:lnTo>
                      <a:lnTo>
                        <a:pt x="218" y="769"/>
                      </a:lnTo>
                      <a:lnTo>
                        <a:pt x="218" y="765"/>
                      </a:lnTo>
                      <a:lnTo>
                        <a:pt x="218" y="756"/>
                      </a:lnTo>
                      <a:lnTo>
                        <a:pt x="220" y="748"/>
                      </a:lnTo>
                      <a:lnTo>
                        <a:pt x="220" y="739"/>
                      </a:lnTo>
                      <a:lnTo>
                        <a:pt x="222" y="729"/>
                      </a:lnTo>
                      <a:lnTo>
                        <a:pt x="222" y="724"/>
                      </a:lnTo>
                      <a:lnTo>
                        <a:pt x="224" y="718"/>
                      </a:lnTo>
                      <a:lnTo>
                        <a:pt x="224" y="712"/>
                      </a:lnTo>
                      <a:lnTo>
                        <a:pt x="226" y="707"/>
                      </a:lnTo>
                      <a:lnTo>
                        <a:pt x="226" y="701"/>
                      </a:lnTo>
                      <a:lnTo>
                        <a:pt x="228" y="693"/>
                      </a:lnTo>
                      <a:lnTo>
                        <a:pt x="228" y="688"/>
                      </a:lnTo>
                      <a:lnTo>
                        <a:pt x="230" y="682"/>
                      </a:lnTo>
                      <a:lnTo>
                        <a:pt x="230" y="674"/>
                      </a:lnTo>
                      <a:lnTo>
                        <a:pt x="232" y="669"/>
                      </a:lnTo>
                      <a:lnTo>
                        <a:pt x="234" y="661"/>
                      </a:lnTo>
                      <a:lnTo>
                        <a:pt x="236" y="655"/>
                      </a:lnTo>
                      <a:lnTo>
                        <a:pt x="237" y="648"/>
                      </a:lnTo>
                      <a:lnTo>
                        <a:pt x="239" y="640"/>
                      </a:lnTo>
                      <a:lnTo>
                        <a:pt x="241" y="632"/>
                      </a:lnTo>
                      <a:lnTo>
                        <a:pt x="243" y="627"/>
                      </a:lnTo>
                      <a:lnTo>
                        <a:pt x="245" y="619"/>
                      </a:lnTo>
                      <a:lnTo>
                        <a:pt x="247" y="612"/>
                      </a:lnTo>
                      <a:lnTo>
                        <a:pt x="249" y="604"/>
                      </a:lnTo>
                      <a:lnTo>
                        <a:pt x="251" y="596"/>
                      </a:lnTo>
                      <a:lnTo>
                        <a:pt x="255" y="589"/>
                      </a:lnTo>
                      <a:lnTo>
                        <a:pt x="256" y="581"/>
                      </a:lnTo>
                      <a:lnTo>
                        <a:pt x="260" y="574"/>
                      </a:lnTo>
                      <a:lnTo>
                        <a:pt x="264" y="566"/>
                      </a:lnTo>
                      <a:lnTo>
                        <a:pt x="266" y="558"/>
                      </a:lnTo>
                      <a:lnTo>
                        <a:pt x="270" y="551"/>
                      </a:lnTo>
                      <a:lnTo>
                        <a:pt x="274" y="541"/>
                      </a:lnTo>
                      <a:lnTo>
                        <a:pt x="277" y="534"/>
                      </a:lnTo>
                      <a:lnTo>
                        <a:pt x="281" y="526"/>
                      </a:lnTo>
                      <a:lnTo>
                        <a:pt x="285" y="518"/>
                      </a:lnTo>
                      <a:lnTo>
                        <a:pt x="289" y="511"/>
                      </a:lnTo>
                      <a:lnTo>
                        <a:pt x="294" y="503"/>
                      </a:lnTo>
                      <a:lnTo>
                        <a:pt x="298" y="496"/>
                      </a:lnTo>
                      <a:lnTo>
                        <a:pt x="302" y="488"/>
                      </a:lnTo>
                      <a:lnTo>
                        <a:pt x="306" y="479"/>
                      </a:lnTo>
                      <a:lnTo>
                        <a:pt x="312" y="473"/>
                      </a:lnTo>
                      <a:lnTo>
                        <a:pt x="317" y="463"/>
                      </a:lnTo>
                      <a:lnTo>
                        <a:pt x="321" y="456"/>
                      </a:lnTo>
                      <a:lnTo>
                        <a:pt x="327" y="450"/>
                      </a:lnTo>
                      <a:lnTo>
                        <a:pt x="334" y="442"/>
                      </a:lnTo>
                      <a:lnTo>
                        <a:pt x="340" y="435"/>
                      </a:lnTo>
                      <a:lnTo>
                        <a:pt x="344" y="427"/>
                      </a:lnTo>
                      <a:lnTo>
                        <a:pt x="352" y="420"/>
                      </a:lnTo>
                      <a:lnTo>
                        <a:pt x="359" y="414"/>
                      </a:lnTo>
                      <a:lnTo>
                        <a:pt x="365" y="406"/>
                      </a:lnTo>
                      <a:lnTo>
                        <a:pt x="372" y="399"/>
                      </a:lnTo>
                      <a:lnTo>
                        <a:pt x="378" y="393"/>
                      </a:lnTo>
                      <a:lnTo>
                        <a:pt x="388" y="387"/>
                      </a:lnTo>
                      <a:lnTo>
                        <a:pt x="388" y="384"/>
                      </a:lnTo>
                      <a:lnTo>
                        <a:pt x="393" y="380"/>
                      </a:lnTo>
                      <a:lnTo>
                        <a:pt x="395" y="376"/>
                      </a:lnTo>
                      <a:lnTo>
                        <a:pt x="401" y="372"/>
                      </a:lnTo>
                      <a:lnTo>
                        <a:pt x="405" y="366"/>
                      </a:lnTo>
                      <a:lnTo>
                        <a:pt x="412" y="361"/>
                      </a:lnTo>
                      <a:lnTo>
                        <a:pt x="416" y="355"/>
                      </a:lnTo>
                      <a:lnTo>
                        <a:pt x="426" y="347"/>
                      </a:lnTo>
                      <a:lnTo>
                        <a:pt x="433" y="342"/>
                      </a:lnTo>
                      <a:lnTo>
                        <a:pt x="443" y="336"/>
                      </a:lnTo>
                      <a:lnTo>
                        <a:pt x="447" y="330"/>
                      </a:lnTo>
                      <a:lnTo>
                        <a:pt x="452" y="327"/>
                      </a:lnTo>
                      <a:lnTo>
                        <a:pt x="456" y="323"/>
                      </a:lnTo>
                      <a:lnTo>
                        <a:pt x="464" y="319"/>
                      </a:lnTo>
                      <a:lnTo>
                        <a:pt x="469" y="315"/>
                      </a:lnTo>
                      <a:lnTo>
                        <a:pt x="473" y="313"/>
                      </a:lnTo>
                      <a:lnTo>
                        <a:pt x="481" y="308"/>
                      </a:lnTo>
                      <a:lnTo>
                        <a:pt x="488" y="306"/>
                      </a:lnTo>
                      <a:lnTo>
                        <a:pt x="492" y="300"/>
                      </a:lnTo>
                      <a:lnTo>
                        <a:pt x="500" y="298"/>
                      </a:lnTo>
                      <a:lnTo>
                        <a:pt x="506" y="292"/>
                      </a:lnTo>
                      <a:lnTo>
                        <a:pt x="513" y="289"/>
                      </a:lnTo>
                      <a:lnTo>
                        <a:pt x="521" y="285"/>
                      </a:lnTo>
                      <a:lnTo>
                        <a:pt x="528" y="281"/>
                      </a:lnTo>
                      <a:lnTo>
                        <a:pt x="536" y="277"/>
                      </a:lnTo>
                      <a:lnTo>
                        <a:pt x="544" y="275"/>
                      </a:lnTo>
                      <a:lnTo>
                        <a:pt x="551" y="270"/>
                      </a:lnTo>
                      <a:lnTo>
                        <a:pt x="559" y="266"/>
                      </a:lnTo>
                      <a:lnTo>
                        <a:pt x="568" y="262"/>
                      </a:lnTo>
                      <a:lnTo>
                        <a:pt x="576" y="260"/>
                      </a:lnTo>
                      <a:lnTo>
                        <a:pt x="585" y="256"/>
                      </a:lnTo>
                      <a:lnTo>
                        <a:pt x="595" y="254"/>
                      </a:lnTo>
                      <a:lnTo>
                        <a:pt x="604" y="251"/>
                      </a:lnTo>
                      <a:lnTo>
                        <a:pt x="614" y="249"/>
                      </a:lnTo>
                      <a:lnTo>
                        <a:pt x="623" y="245"/>
                      </a:lnTo>
                      <a:lnTo>
                        <a:pt x="633" y="241"/>
                      </a:lnTo>
                      <a:lnTo>
                        <a:pt x="642" y="239"/>
                      </a:lnTo>
                      <a:lnTo>
                        <a:pt x="654" y="237"/>
                      </a:lnTo>
                      <a:lnTo>
                        <a:pt x="663" y="233"/>
                      </a:lnTo>
                      <a:lnTo>
                        <a:pt x="675" y="232"/>
                      </a:lnTo>
                      <a:lnTo>
                        <a:pt x="684" y="230"/>
                      </a:lnTo>
                      <a:lnTo>
                        <a:pt x="698" y="228"/>
                      </a:lnTo>
                      <a:lnTo>
                        <a:pt x="707" y="226"/>
                      </a:lnTo>
                      <a:lnTo>
                        <a:pt x="719" y="224"/>
                      </a:lnTo>
                      <a:lnTo>
                        <a:pt x="730" y="222"/>
                      </a:lnTo>
                      <a:lnTo>
                        <a:pt x="743" y="222"/>
                      </a:lnTo>
                      <a:lnTo>
                        <a:pt x="755" y="220"/>
                      </a:lnTo>
                      <a:lnTo>
                        <a:pt x="768" y="220"/>
                      </a:lnTo>
                      <a:lnTo>
                        <a:pt x="779" y="220"/>
                      </a:lnTo>
                      <a:lnTo>
                        <a:pt x="795" y="220"/>
                      </a:lnTo>
                      <a:lnTo>
                        <a:pt x="795" y="220"/>
                      </a:lnTo>
                      <a:close/>
                    </a:path>
                  </a:pathLst>
                </a:custGeom>
                <a:grpFill/>
                <a:ln w="285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175" name="Group 42"/>
              <p:cNvGrpSpPr/>
              <p:nvPr/>
            </p:nvGrpSpPr>
            <p:grpSpPr>
              <a:xfrm>
                <a:off x="4215977" y="2116735"/>
                <a:ext cx="432844" cy="433106"/>
                <a:chOff x="5029995" y="3399255"/>
                <a:chExt cx="1248607" cy="1249361"/>
              </a:xfrm>
              <a:solidFill>
                <a:schemeClr val="bg1"/>
              </a:solidFill>
            </p:grpSpPr>
            <p:sp>
              <p:nvSpPr>
                <p:cNvPr id="179" name="Freeform 24"/>
                <p:cNvSpPr>
                  <a:spLocks/>
                </p:cNvSpPr>
                <p:nvPr/>
              </p:nvSpPr>
              <p:spPr bwMode="auto">
                <a:xfrm>
                  <a:off x="5613440" y="3399255"/>
                  <a:ext cx="665162" cy="1247775"/>
                </a:xfrm>
                <a:custGeom>
                  <a:avLst/>
                  <a:gdLst>
                    <a:gd name="T0" fmla="*/ 300 w 838"/>
                    <a:gd name="T1" fmla="*/ 1432 h 1573"/>
                    <a:gd name="T2" fmla="*/ 688 w 838"/>
                    <a:gd name="T3" fmla="*/ 1254 h 1573"/>
                    <a:gd name="T4" fmla="*/ 838 w 838"/>
                    <a:gd name="T5" fmla="*/ 868 h 1573"/>
                    <a:gd name="T6" fmla="*/ 838 w 838"/>
                    <a:gd name="T7" fmla="*/ 841 h 1573"/>
                    <a:gd name="T8" fmla="*/ 838 w 838"/>
                    <a:gd name="T9" fmla="*/ 819 h 1573"/>
                    <a:gd name="T10" fmla="*/ 838 w 838"/>
                    <a:gd name="T11" fmla="*/ 782 h 1573"/>
                    <a:gd name="T12" fmla="*/ 838 w 838"/>
                    <a:gd name="T13" fmla="*/ 760 h 1573"/>
                    <a:gd name="T14" fmla="*/ 838 w 838"/>
                    <a:gd name="T15" fmla="*/ 716 h 1573"/>
                    <a:gd name="T16" fmla="*/ 591 w 838"/>
                    <a:gd name="T17" fmla="*/ 342 h 1573"/>
                    <a:gd name="T18" fmla="*/ 156 w 838"/>
                    <a:gd name="T19" fmla="*/ 98 h 1573"/>
                    <a:gd name="T20" fmla="*/ 55 w 838"/>
                    <a:gd name="T21" fmla="*/ 218 h 1573"/>
                    <a:gd name="T22" fmla="*/ 83 w 838"/>
                    <a:gd name="T23" fmla="*/ 218 h 1573"/>
                    <a:gd name="T24" fmla="*/ 114 w 838"/>
                    <a:gd name="T25" fmla="*/ 222 h 1573"/>
                    <a:gd name="T26" fmla="*/ 144 w 838"/>
                    <a:gd name="T27" fmla="*/ 226 h 1573"/>
                    <a:gd name="T28" fmla="*/ 180 w 838"/>
                    <a:gd name="T29" fmla="*/ 235 h 1573"/>
                    <a:gd name="T30" fmla="*/ 218 w 838"/>
                    <a:gd name="T31" fmla="*/ 245 h 1573"/>
                    <a:gd name="T32" fmla="*/ 260 w 838"/>
                    <a:gd name="T33" fmla="*/ 258 h 1573"/>
                    <a:gd name="T34" fmla="*/ 300 w 838"/>
                    <a:gd name="T35" fmla="*/ 275 h 1573"/>
                    <a:gd name="T36" fmla="*/ 344 w 838"/>
                    <a:gd name="T37" fmla="*/ 298 h 1573"/>
                    <a:gd name="T38" fmla="*/ 384 w 838"/>
                    <a:gd name="T39" fmla="*/ 325 h 1573"/>
                    <a:gd name="T40" fmla="*/ 422 w 838"/>
                    <a:gd name="T41" fmla="*/ 357 h 1573"/>
                    <a:gd name="T42" fmla="*/ 458 w 838"/>
                    <a:gd name="T43" fmla="*/ 393 h 1573"/>
                    <a:gd name="T44" fmla="*/ 488 w 838"/>
                    <a:gd name="T45" fmla="*/ 421 h 1573"/>
                    <a:gd name="T46" fmla="*/ 513 w 838"/>
                    <a:gd name="T47" fmla="*/ 452 h 1573"/>
                    <a:gd name="T48" fmla="*/ 536 w 838"/>
                    <a:gd name="T49" fmla="*/ 484 h 1573"/>
                    <a:gd name="T50" fmla="*/ 553 w 838"/>
                    <a:gd name="T51" fmla="*/ 516 h 1573"/>
                    <a:gd name="T52" fmla="*/ 570 w 838"/>
                    <a:gd name="T53" fmla="*/ 551 h 1573"/>
                    <a:gd name="T54" fmla="*/ 585 w 838"/>
                    <a:gd name="T55" fmla="*/ 587 h 1573"/>
                    <a:gd name="T56" fmla="*/ 595 w 838"/>
                    <a:gd name="T57" fmla="*/ 619 h 1573"/>
                    <a:gd name="T58" fmla="*/ 604 w 838"/>
                    <a:gd name="T59" fmla="*/ 653 h 1573"/>
                    <a:gd name="T60" fmla="*/ 612 w 838"/>
                    <a:gd name="T61" fmla="*/ 686 h 1573"/>
                    <a:gd name="T62" fmla="*/ 616 w 838"/>
                    <a:gd name="T63" fmla="*/ 716 h 1573"/>
                    <a:gd name="T64" fmla="*/ 620 w 838"/>
                    <a:gd name="T65" fmla="*/ 746 h 1573"/>
                    <a:gd name="T66" fmla="*/ 621 w 838"/>
                    <a:gd name="T67" fmla="*/ 775 h 1573"/>
                    <a:gd name="T68" fmla="*/ 623 w 838"/>
                    <a:gd name="T69" fmla="*/ 800 h 1573"/>
                    <a:gd name="T70" fmla="*/ 620 w 838"/>
                    <a:gd name="T71" fmla="*/ 834 h 1573"/>
                    <a:gd name="T72" fmla="*/ 616 w 838"/>
                    <a:gd name="T73" fmla="*/ 860 h 1573"/>
                    <a:gd name="T74" fmla="*/ 610 w 838"/>
                    <a:gd name="T75" fmla="*/ 889 h 1573"/>
                    <a:gd name="T76" fmla="*/ 602 w 838"/>
                    <a:gd name="T77" fmla="*/ 923 h 1573"/>
                    <a:gd name="T78" fmla="*/ 593 w 838"/>
                    <a:gd name="T79" fmla="*/ 957 h 1573"/>
                    <a:gd name="T80" fmla="*/ 580 w 838"/>
                    <a:gd name="T81" fmla="*/ 995 h 1573"/>
                    <a:gd name="T82" fmla="*/ 563 w 838"/>
                    <a:gd name="T83" fmla="*/ 1031 h 1573"/>
                    <a:gd name="T84" fmla="*/ 545 w 838"/>
                    <a:gd name="T85" fmla="*/ 1071 h 1573"/>
                    <a:gd name="T86" fmla="*/ 521 w 838"/>
                    <a:gd name="T87" fmla="*/ 1107 h 1573"/>
                    <a:gd name="T88" fmla="*/ 494 w 838"/>
                    <a:gd name="T89" fmla="*/ 1144 h 1573"/>
                    <a:gd name="T90" fmla="*/ 462 w 838"/>
                    <a:gd name="T91" fmla="*/ 1178 h 1573"/>
                    <a:gd name="T92" fmla="*/ 441 w 838"/>
                    <a:gd name="T93" fmla="*/ 1199 h 1573"/>
                    <a:gd name="T94" fmla="*/ 405 w 838"/>
                    <a:gd name="T95" fmla="*/ 1227 h 1573"/>
                    <a:gd name="T96" fmla="*/ 376 w 838"/>
                    <a:gd name="T97" fmla="*/ 1250 h 1573"/>
                    <a:gd name="T98" fmla="*/ 346 w 838"/>
                    <a:gd name="T99" fmla="*/ 1269 h 1573"/>
                    <a:gd name="T100" fmla="*/ 312 w 838"/>
                    <a:gd name="T101" fmla="*/ 1288 h 1573"/>
                    <a:gd name="T102" fmla="*/ 272 w 838"/>
                    <a:gd name="T103" fmla="*/ 1307 h 1573"/>
                    <a:gd name="T104" fmla="*/ 228 w 838"/>
                    <a:gd name="T105" fmla="*/ 1324 h 1573"/>
                    <a:gd name="T106" fmla="*/ 177 w 838"/>
                    <a:gd name="T107" fmla="*/ 1335 h 1573"/>
                    <a:gd name="T108" fmla="*/ 121 w 838"/>
                    <a:gd name="T109" fmla="*/ 1347 h 1573"/>
                    <a:gd name="T110" fmla="*/ 62 w 838"/>
                    <a:gd name="T111" fmla="*/ 135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8" h="1573">
                      <a:moveTo>
                        <a:pt x="51" y="1353"/>
                      </a:moveTo>
                      <a:lnTo>
                        <a:pt x="55" y="1573"/>
                      </a:lnTo>
                      <a:lnTo>
                        <a:pt x="125" y="1571"/>
                      </a:lnTo>
                      <a:lnTo>
                        <a:pt x="154" y="1474"/>
                      </a:lnTo>
                      <a:lnTo>
                        <a:pt x="300" y="1432"/>
                      </a:lnTo>
                      <a:lnTo>
                        <a:pt x="397" y="1499"/>
                      </a:lnTo>
                      <a:lnTo>
                        <a:pt x="504" y="1434"/>
                      </a:lnTo>
                      <a:lnTo>
                        <a:pt x="500" y="1322"/>
                      </a:lnTo>
                      <a:lnTo>
                        <a:pt x="580" y="1239"/>
                      </a:lnTo>
                      <a:lnTo>
                        <a:pt x="688" y="1254"/>
                      </a:lnTo>
                      <a:lnTo>
                        <a:pt x="764" y="1134"/>
                      </a:lnTo>
                      <a:lnTo>
                        <a:pt x="699" y="1041"/>
                      </a:lnTo>
                      <a:lnTo>
                        <a:pt x="743" y="889"/>
                      </a:lnTo>
                      <a:lnTo>
                        <a:pt x="838" y="874"/>
                      </a:lnTo>
                      <a:lnTo>
                        <a:pt x="838" y="868"/>
                      </a:lnTo>
                      <a:lnTo>
                        <a:pt x="838" y="862"/>
                      </a:lnTo>
                      <a:lnTo>
                        <a:pt x="838" y="858"/>
                      </a:lnTo>
                      <a:lnTo>
                        <a:pt x="838" y="853"/>
                      </a:lnTo>
                      <a:lnTo>
                        <a:pt x="838" y="847"/>
                      </a:lnTo>
                      <a:lnTo>
                        <a:pt x="838" y="841"/>
                      </a:lnTo>
                      <a:lnTo>
                        <a:pt x="838" y="838"/>
                      </a:lnTo>
                      <a:lnTo>
                        <a:pt x="838" y="834"/>
                      </a:lnTo>
                      <a:lnTo>
                        <a:pt x="838" y="828"/>
                      </a:lnTo>
                      <a:lnTo>
                        <a:pt x="838" y="822"/>
                      </a:lnTo>
                      <a:lnTo>
                        <a:pt x="838" y="819"/>
                      </a:lnTo>
                      <a:lnTo>
                        <a:pt x="838" y="813"/>
                      </a:lnTo>
                      <a:lnTo>
                        <a:pt x="838" y="803"/>
                      </a:lnTo>
                      <a:lnTo>
                        <a:pt x="838" y="794"/>
                      </a:lnTo>
                      <a:lnTo>
                        <a:pt x="838" y="788"/>
                      </a:lnTo>
                      <a:lnTo>
                        <a:pt x="838" y="782"/>
                      </a:lnTo>
                      <a:lnTo>
                        <a:pt x="838" y="779"/>
                      </a:lnTo>
                      <a:lnTo>
                        <a:pt x="838" y="775"/>
                      </a:lnTo>
                      <a:lnTo>
                        <a:pt x="838" y="769"/>
                      </a:lnTo>
                      <a:lnTo>
                        <a:pt x="838" y="763"/>
                      </a:lnTo>
                      <a:lnTo>
                        <a:pt x="838" y="760"/>
                      </a:lnTo>
                      <a:lnTo>
                        <a:pt x="838" y="754"/>
                      </a:lnTo>
                      <a:lnTo>
                        <a:pt x="838" y="744"/>
                      </a:lnTo>
                      <a:lnTo>
                        <a:pt x="838" y="735"/>
                      </a:lnTo>
                      <a:lnTo>
                        <a:pt x="838" y="725"/>
                      </a:lnTo>
                      <a:lnTo>
                        <a:pt x="838" y="716"/>
                      </a:lnTo>
                      <a:lnTo>
                        <a:pt x="741" y="687"/>
                      </a:lnTo>
                      <a:lnTo>
                        <a:pt x="699" y="541"/>
                      </a:lnTo>
                      <a:lnTo>
                        <a:pt x="766" y="444"/>
                      </a:lnTo>
                      <a:lnTo>
                        <a:pt x="703" y="336"/>
                      </a:lnTo>
                      <a:lnTo>
                        <a:pt x="591" y="342"/>
                      </a:lnTo>
                      <a:lnTo>
                        <a:pt x="507" y="262"/>
                      </a:lnTo>
                      <a:lnTo>
                        <a:pt x="521" y="152"/>
                      </a:lnTo>
                      <a:lnTo>
                        <a:pt x="401" y="76"/>
                      </a:lnTo>
                      <a:lnTo>
                        <a:pt x="310" y="142"/>
                      </a:lnTo>
                      <a:lnTo>
                        <a:pt x="156" y="98"/>
                      </a:lnTo>
                      <a:lnTo>
                        <a:pt x="140" y="3"/>
                      </a:lnTo>
                      <a:lnTo>
                        <a:pt x="49" y="0"/>
                      </a:lnTo>
                      <a:lnTo>
                        <a:pt x="0" y="100"/>
                      </a:lnTo>
                      <a:lnTo>
                        <a:pt x="53" y="218"/>
                      </a:lnTo>
                      <a:lnTo>
                        <a:pt x="55" y="218"/>
                      </a:lnTo>
                      <a:lnTo>
                        <a:pt x="59" y="218"/>
                      </a:lnTo>
                      <a:lnTo>
                        <a:pt x="62" y="218"/>
                      </a:lnTo>
                      <a:lnTo>
                        <a:pt x="68" y="218"/>
                      </a:lnTo>
                      <a:lnTo>
                        <a:pt x="76" y="218"/>
                      </a:lnTo>
                      <a:lnTo>
                        <a:pt x="83" y="218"/>
                      </a:lnTo>
                      <a:lnTo>
                        <a:pt x="93" y="220"/>
                      </a:lnTo>
                      <a:lnTo>
                        <a:pt x="99" y="220"/>
                      </a:lnTo>
                      <a:lnTo>
                        <a:pt x="102" y="220"/>
                      </a:lnTo>
                      <a:lnTo>
                        <a:pt x="108" y="220"/>
                      </a:lnTo>
                      <a:lnTo>
                        <a:pt x="114" y="222"/>
                      </a:lnTo>
                      <a:lnTo>
                        <a:pt x="120" y="222"/>
                      </a:lnTo>
                      <a:lnTo>
                        <a:pt x="125" y="224"/>
                      </a:lnTo>
                      <a:lnTo>
                        <a:pt x="133" y="224"/>
                      </a:lnTo>
                      <a:lnTo>
                        <a:pt x="139" y="226"/>
                      </a:lnTo>
                      <a:lnTo>
                        <a:pt x="144" y="226"/>
                      </a:lnTo>
                      <a:lnTo>
                        <a:pt x="152" y="228"/>
                      </a:lnTo>
                      <a:lnTo>
                        <a:pt x="158" y="230"/>
                      </a:lnTo>
                      <a:lnTo>
                        <a:pt x="167" y="231"/>
                      </a:lnTo>
                      <a:lnTo>
                        <a:pt x="173" y="233"/>
                      </a:lnTo>
                      <a:lnTo>
                        <a:pt x="180" y="235"/>
                      </a:lnTo>
                      <a:lnTo>
                        <a:pt x="188" y="237"/>
                      </a:lnTo>
                      <a:lnTo>
                        <a:pt x="196" y="239"/>
                      </a:lnTo>
                      <a:lnTo>
                        <a:pt x="203" y="239"/>
                      </a:lnTo>
                      <a:lnTo>
                        <a:pt x="211" y="241"/>
                      </a:lnTo>
                      <a:lnTo>
                        <a:pt x="218" y="245"/>
                      </a:lnTo>
                      <a:lnTo>
                        <a:pt x="228" y="247"/>
                      </a:lnTo>
                      <a:lnTo>
                        <a:pt x="235" y="249"/>
                      </a:lnTo>
                      <a:lnTo>
                        <a:pt x="243" y="252"/>
                      </a:lnTo>
                      <a:lnTo>
                        <a:pt x="251" y="254"/>
                      </a:lnTo>
                      <a:lnTo>
                        <a:pt x="260" y="258"/>
                      </a:lnTo>
                      <a:lnTo>
                        <a:pt x="268" y="260"/>
                      </a:lnTo>
                      <a:lnTo>
                        <a:pt x="275" y="264"/>
                      </a:lnTo>
                      <a:lnTo>
                        <a:pt x="285" y="268"/>
                      </a:lnTo>
                      <a:lnTo>
                        <a:pt x="293" y="271"/>
                      </a:lnTo>
                      <a:lnTo>
                        <a:pt x="300" y="275"/>
                      </a:lnTo>
                      <a:lnTo>
                        <a:pt x="310" y="279"/>
                      </a:lnTo>
                      <a:lnTo>
                        <a:pt x="317" y="283"/>
                      </a:lnTo>
                      <a:lnTo>
                        <a:pt x="327" y="288"/>
                      </a:lnTo>
                      <a:lnTo>
                        <a:pt x="334" y="292"/>
                      </a:lnTo>
                      <a:lnTo>
                        <a:pt x="344" y="298"/>
                      </a:lnTo>
                      <a:lnTo>
                        <a:pt x="351" y="302"/>
                      </a:lnTo>
                      <a:lnTo>
                        <a:pt x="359" y="307"/>
                      </a:lnTo>
                      <a:lnTo>
                        <a:pt x="367" y="313"/>
                      </a:lnTo>
                      <a:lnTo>
                        <a:pt x="376" y="317"/>
                      </a:lnTo>
                      <a:lnTo>
                        <a:pt x="384" y="325"/>
                      </a:lnTo>
                      <a:lnTo>
                        <a:pt x="391" y="330"/>
                      </a:lnTo>
                      <a:lnTo>
                        <a:pt x="399" y="336"/>
                      </a:lnTo>
                      <a:lnTo>
                        <a:pt x="407" y="342"/>
                      </a:lnTo>
                      <a:lnTo>
                        <a:pt x="414" y="349"/>
                      </a:lnTo>
                      <a:lnTo>
                        <a:pt x="422" y="357"/>
                      </a:lnTo>
                      <a:lnTo>
                        <a:pt x="429" y="363"/>
                      </a:lnTo>
                      <a:lnTo>
                        <a:pt x="437" y="370"/>
                      </a:lnTo>
                      <a:lnTo>
                        <a:pt x="445" y="378"/>
                      </a:lnTo>
                      <a:lnTo>
                        <a:pt x="452" y="387"/>
                      </a:lnTo>
                      <a:lnTo>
                        <a:pt x="458" y="393"/>
                      </a:lnTo>
                      <a:lnTo>
                        <a:pt x="464" y="397"/>
                      </a:lnTo>
                      <a:lnTo>
                        <a:pt x="471" y="402"/>
                      </a:lnTo>
                      <a:lnTo>
                        <a:pt x="477" y="410"/>
                      </a:lnTo>
                      <a:lnTo>
                        <a:pt x="483" y="414"/>
                      </a:lnTo>
                      <a:lnTo>
                        <a:pt x="488" y="421"/>
                      </a:lnTo>
                      <a:lnTo>
                        <a:pt x="494" y="427"/>
                      </a:lnTo>
                      <a:lnTo>
                        <a:pt x="500" y="433"/>
                      </a:lnTo>
                      <a:lnTo>
                        <a:pt x="504" y="439"/>
                      </a:lnTo>
                      <a:lnTo>
                        <a:pt x="507" y="446"/>
                      </a:lnTo>
                      <a:lnTo>
                        <a:pt x="513" y="452"/>
                      </a:lnTo>
                      <a:lnTo>
                        <a:pt x="519" y="458"/>
                      </a:lnTo>
                      <a:lnTo>
                        <a:pt x="523" y="465"/>
                      </a:lnTo>
                      <a:lnTo>
                        <a:pt x="526" y="471"/>
                      </a:lnTo>
                      <a:lnTo>
                        <a:pt x="532" y="477"/>
                      </a:lnTo>
                      <a:lnTo>
                        <a:pt x="536" y="484"/>
                      </a:lnTo>
                      <a:lnTo>
                        <a:pt x="540" y="490"/>
                      </a:lnTo>
                      <a:lnTo>
                        <a:pt x="544" y="497"/>
                      </a:lnTo>
                      <a:lnTo>
                        <a:pt x="547" y="503"/>
                      </a:lnTo>
                      <a:lnTo>
                        <a:pt x="551" y="511"/>
                      </a:lnTo>
                      <a:lnTo>
                        <a:pt x="553" y="516"/>
                      </a:lnTo>
                      <a:lnTo>
                        <a:pt x="557" y="524"/>
                      </a:lnTo>
                      <a:lnTo>
                        <a:pt x="561" y="530"/>
                      </a:lnTo>
                      <a:lnTo>
                        <a:pt x="564" y="537"/>
                      </a:lnTo>
                      <a:lnTo>
                        <a:pt x="568" y="545"/>
                      </a:lnTo>
                      <a:lnTo>
                        <a:pt x="570" y="551"/>
                      </a:lnTo>
                      <a:lnTo>
                        <a:pt x="574" y="558"/>
                      </a:lnTo>
                      <a:lnTo>
                        <a:pt x="576" y="566"/>
                      </a:lnTo>
                      <a:lnTo>
                        <a:pt x="580" y="572"/>
                      </a:lnTo>
                      <a:lnTo>
                        <a:pt x="582" y="579"/>
                      </a:lnTo>
                      <a:lnTo>
                        <a:pt x="585" y="587"/>
                      </a:lnTo>
                      <a:lnTo>
                        <a:pt x="587" y="592"/>
                      </a:lnTo>
                      <a:lnTo>
                        <a:pt x="589" y="600"/>
                      </a:lnTo>
                      <a:lnTo>
                        <a:pt x="591" y="606"/>
                      </a:lnTo>
                      <a:lnTo>
                        <a:pt x="593" y="611"/>
                      </a:lnTo>
                      <a:lnTo>
                        <a:pt x="595" y="619"/>
                      </a:lnTo>
                      <a:lnTo>
                        <a:pt x="597" y="627"/>
                      </a:lnTo>
                      <a:lnTo>
                        <a:pt x="599" y="632"/>
                      </a:lnTo>
                      <a:lnTo>
                        <a:pt x="601" y="640"/>
                      </a:lnTo>
                      <a:lnTo>
                        <a:pt x="602" y="648"/>
                      </a:lnTo>
                      <a:lnTo>
                        <a:pt x="604" y="653"/>
                      </a:lnTo>
                      <a:lnTo>
                        <a:pt x="606" y="659"/>
                      </a:lnTo>
                      <a:lnTo>
                        <a:pt x="606" y="667"/>
                      </a:lnTo>
                      <a:lnTo>
                        <a:pt x="608" y="672"/>
                      </a:lnTo>
                      <a:lnTo>
                        <a:pt x="610" y="680"/>
                      </a:lnTo>
                      <a:lnTo>
                        <a:pt x="612" y="686"/>
                      </a:lnTo>
                      <a:lnTo>
                        <a:pt x="612" y="691"/>
                      </a:lnTo>
                      <a:lnTo>
                        <a:pt x="614" y="699"/>
                      </a:lnTo>
                      <a:lnTo>
                        <a:pt x="614" y="705"/>
                      </a:lnTo>
                      <a:lnTo>
                        <a:pt x="614" y="710"/>
                      </a:lnTo>
                      <a:lnTo>
                        <a:pt x="616" y="716"/>
                      </a:lnTo>
                      <a:lnTo>
                        <a:pt x="616" y="724"/>
                      </a:lnTo>
                      <a:lnTo>
                        <a:pt x="618" y="727"/>
                      </a:lnTo>
                      <a:lnTo>
                        <a:pt x="618" y="735"/>
                      </a:lnTo>
                      <a:lnTo>
                        <a:pt x="620" y="741"/>
                      </a:lnTo>
                      <a:lnTo>
                        <a:pt x="620" y="746"/>
                      </a:lnTo>
                      <a:lnTo>
                        <a:pt x="620" y="752"/>
                      </a:lnTo>
                      <a:lnTo>
                        <a:pt x="621" y="758"/>
                      </a:lnTo>
                      <a:lnTo>
                        <a:pt x="621" y="763"/>
                      </a:lnTo>
                      <a:lnTo>
                        <a:pt x="621" y="769"/>
                      </a:lnTo>
                      <a:lnTo>
                        <a:pt x="621" y="775"/>
                      </a:lnTo>
                      <a:lnTo>
                        <a:pt x="623" y="781"/>
                      </a:lnTo>
                      <a:lnTo>
                        <a:pt x="623" y="786"/>
                      </a:lnTo>
                      <a:lnTo>
                        <a:pt x="625" y="792"/>
                      </a:lnTo>
                      <a:lnTo>
                        <a:pt x="623" y="794"/>
                      </a:lnTo>
                      <a:lnTo>
                        <a:pt x="623" y="800"/>
                      </a:lnTo>
                      <a:lnTo>
                        <a:pt x="623" y="805"/>
                      </a:lnTo>
                      <a:lnTo>
                        <a:pt x="623" y="813"/>
                      </a:lnTo>
                      <a:lnTo>
                        <a:pt x="621" y="820"/>
                      </a:lnTo>
                      <a:lnTo>
                        <a:pt x="620" y="830"/>
                      </a:lnTo>
                      <a:lnTo>
                        <a:pt x="620" y="834"/>
                      </a:lnTo>
                      <a:lnTo>
                        <a:pt x="620" y="839"/>
                      </a:lnTo>
                      <a:lnTo>
                        <a:pt x="618" y="843"/>
                      </a:lnTo>
                      <a:lnTo>
                        <a:pt x="618" y="849"/>
                      </a:lnTo>
                      <a:lnTo>
                        <a:pt x="616" y="855"/>
                      </a:lnTo>
                      <a:lnTo>
                        <a:pt x="616" y="860"/>
                      </a:lnTo>
                      <a:lnTo>
                        <a:pt x="614" y="864"/>
                      </a:lnTo>
                      <a:lnTo>
                        <a:pt x="614" y="872"/>
                      </a:lnTo>
                      <a:lnTo>
                        <a:pt x="612" y="877"/>
                      </a:lnTo>
                      <a:lnTo>
                        <a:pt x="612" y="883"/>
                      </a:lnTo>
                      <a:lnTo>
                        <a:pt x="610" y="889"/>
                      </a:lnTo>
                      <a:lnTo>
                        <a:pt x="610" y="896"/>
                      </a:lnTo>
                      <a:lnTo>
                        <a:pt x="608" y="902"/>
                      </a:lnTo>
                      <a:lnTo>
                        <a:pt x="606" y="910"/>
                      </a:lnTo>
                      <a:lnTo>
                        <a:pt x="604" y="916"/>
                      </a:lnTo>
                      <a:lnTo>
                        <a:pt x="602" y="923"/>
                      </a:lnTo>
                      <a:lnTo>
                        <a:pt x="601" y="929"/>
                      </a:lnTo>
                      <a:lnTo>
                        <a:pt x="599" y="936"/>
                      </a:lnTo>
                      <a:lnTo>
                        <a:pt x="597" y="944"/>
                      </a:lnTo>
                      <a:lnTo>
                        <a:pt x="595" y="952"/>
                      </a:lnTo>
                      <a:lnTo>
                        <a:pt x="593" y="957"/>
                      </a:lnTo>
                      <a:lnTo>
                        <a:pt x="591" y="965"/>
                      </a:lnTo>
                      <a:lnTo>
                        <a:pt x="587" y="973"/>
                      </a:lnTo>
                      <a:lnTo>
                        <a:pt x="585" y="980"/>
                      </a:lnTo>
                      <a:lnTo>
                        <a:pt x="582" y="988"/>
                      </a:lnTo>
                      <a:lnTo>
                        <a:pt x="580" y="995"/>
                      </a:lnTo>
                      <a:lnTo>
                        <a:pt x="576" y="1001"/>
                      </a:lnTo>
                      <a:lnTo>
                        <a:pt x="574" y="1011"/>
                      </a:lnTo>
                      <a:lnTo>
                        <a:pt x="570" y="1018"/>
                      </a:lnTo>
                      <a:lnTo>
                        <a:pt x="566" y="1024"/>
                      </a:lnTo>
                      <a:lnTo>
                        <a:pt x="563" y="1031"/>
                      </a:lnTo>
                      <a:lnTo>
                        <a:pt x="561" y="1039"/>
                      </a:lnTo>
                      <a:lnTo>
                        <a:pt x="557" y="1047"/>
                      </a:lnTo>
                      <a:lnTo>
                        <a:pt x="553" y="1054"/>
                      </a:lnTo>
                      <a:lnTo>
                        <a:pt x="549" y="1062"/>
                      </a:lnTo>
                      <a:lnTo>
                        <a:pt x="545" y="1071"/>
                      </a:lnTo>
                      <a:lnTo>
                        <a:pt x="540" y="1077"/>
                      </a:lnTo>
                      <a:lnTo>
                        <a:pt x="536" y="1085"/>
                      </a:lnTo>
                      <a:lnTo>
                        <a:pt x="530" y="1092"/>
                      </a:lnTo>
                      <a:lnTo>
                        <a:pt x="526" y="1100"/>
                      </a:lnTo>
                      <a:lnTo>
                        <a:pt x="521" y="1107"/>
                      </a:lnTo>
                      <a:lnTo>
                        <a:pt x="515" y="1115"/>
                      </a:lnTo>
                      <a:lnTo>
                        <a:pt x="509" y="1121"/>
                      </a:lnTo>
                      <a:lnTo>
                        <a:pt x="506" y="1130"/>
                      </a:lnTo>
                      <a:lnTo>
                        <a:pt x="500" y="1136"/>
                      </a:lnTo>
                      <a:lnTo>
                        <a:pt x="494" y="1144"/>
                      </a:lnTo>
                      <a:lnTo>
                        <a:pt x="486" y="1151"/>
                      </a:lnTo>
                      <a:lnTo>
                        <a:pt x="481" y="1157"/>
                      </a:lnTo>
                      <a:lnTo>
                        <a:pt x="475" y="1164"/>
                      </a:lnTo>
                      <a:lnTo>
                        <a:pt x="467" y="1172"/>
                      </a:lnTo>
                      <a:lnTo>
                        <a:pt x="462" y="1178"/>
                      </a:lnTo>
                      <a:lnTo>
                        <a:pt x="456" y="1185"/>
                      </a:lnTo>
                      <a:lnTo>
                        <a:pt x="452" y="1185"/>
                      </a:lnTo>
                      <a:lnTo>
                        <a:pt x="448" y="1191"/>
                      </a:lnTo>
                      <a:lnTo>
                        <a:pt x="445" y="1193"/>
                      </a:lnTo>
                      <a:lnTo>
                        <a:pt x="441" y="1199"/>
                      </a:lnTo>
                      <a:lnTo>
                        <a:pt x="435" y="1204"/>
                      </a:lnTo>
                      <a:lnTo>
                        <a:pt x="429" y="1210"/>
                      </a:lnTo>
                      <a:lnTo>
                        <a:pt x="422" y="1214"/>
                      </a:lnTo>
                      <a:lnTo>
                        <a:pt x="414" y="1221"/>
                      </a:lnTo>
                      <a:lnTo>
                        <a:pt x="405" y="1227"/>
                      </a:lnTo>
                      <a:lnTo>
                        <a:pt x="397" y="1235"/>
                      </a:lnTo>
                      <a:lnTo>
                        <a:pt x="391" y="1239"/>
                      </a:lnTo>
                      <a:lnTo>
                        <a:pt x="386" y="1242"/>
                      </a:lnTo>
                      <a:lnTo>
                        <a:pt x="382" y="1246"/>
                      </a:lnTo>
                      <a:lnTo>
                        <a:pt x="376" y="1250"/>
                      </a:lnTo>
                      <a:lnTo>
                        <a:pt x="371" y="1254"/>
                      </a:lnTo>
                      <a:lnTo>
                        <a:pt x="365" y="1258"/>
                      </a:lnTo>
                      <a:lnTo>
                        <a:pt x="359" y="1261"/>
                      </a:lnTo>
                      <a:lnTo>
                        <a:pt x="353" y="1267"/>
                      </a:lnTo>
                      <a:lnTo>
                        <a:pt x="346" y="1269"/>
                      </a:lnTo>
                      <a:lnTo>
                        <a:pt x="340" y="1273"/>
                      </a:lnTo>
                      <a:lnTo>
                        <a:pt x="332" y="1277"/>
                      </a:lnTo>
                      <a:lnTo>
                        <a:pt x="327" y="1280"/>
                      </a:lnTo>
                      <a:lnTo>
                        <a:pt x="319" y="1284"/>
                      </a:lnTo>
                      <a:lnTo>
                        <a:pt x="312" y="1288"/>
                      </a:lnTo>
                      <a:lnTo>
                        <a:pt x="304" y="1292"/>
                      </a:lnTo>
                      <a:lnTo>
                        <a:pt x="296" y="1296"/>
                      </a:lnTo>
                      <a:lnTo>
                        <a:pt x="289" y="1299"/>
                      </a:lnTo>
                      <a:lnTo>
                        <a:pt x="279" y="1303"/>
                      </a:lnTo>
                      <a:lnTo>
                        <a:pt x="272" y="1307"/>
                      </a:lnTo>
                      <a:lnTo>
                        <a:pt x="264" y="1309"/>
                      </a:lnTo>
                      <a:lnTo>
                        <a:pt x="255" y="1313"/>
                      </a:lnTo>
                      <a:lnTo>
                        <a:pt x="245" y="1316"/>
                      </a:lnTo>
                      <a:lnTo>
                        <a:pt x="235" y="1320"/>
                      </a:lnTo>
                      <a:lnTo>
                        <a:pt x="228" y="1324"/>
                      </a:lnTo>
                      <a:lnTo>
                        <a:pt x="216" y="1326"/>
                      </a:lnTo>
                      <a:lnTo>
                        <a:pt x="207" y="1330"/>
                      </a:lnTo>
                      <a:lnTo>
                        <a:pt x="197" y="1332"/>
                      </a:lnTo>
                      <a:lnTo>
                        <a:pt x="188" y="1334"/>
                      </a:lnTo>
                      <a:lnTo>
                        <a:pt x="177" y="1335"/>
                      </a:lnTo>
                      <a:lnTo>
                        <a:pt x="165" y="1339"/>
                      </a:lnTo>
                      <a:lnTo>
                        <a:pt x="156" y="1341"/>
                      </a:lnTo>
                      <a:lnTo>
                        <a:pt x="144" y="1343"/>
                      </a:lnTo>
                      <a:lnTo>
                        <a:pt x="133" y="1345"/>
                      </a:lnTo>
                      <a:lnTo>
                        <a:pt x="121" y="1347"/>
                      </a:lnTo>
                      <a:lnTo>
                        <a:pt x="110" y="1349"/>
                      </a:lnTo>
                      <a:lnTo>
                        <a:pt x="99" y="1349"/>
                      </a:lnTo>
                      <a:lnTo>
                        <a:pt x="85" y="1351"/>
                      </a:lnTo>
                      <a:lnTo>
                        <a:pt x="74" y="1351"/>
                      </a:lnTo>
                      <a:lnTo>
                        <a:pt x="62" y="1353"/>
                      </a:lnTo>
                      <a:lnTo>
                        <a:pt x="51" y="1353"/>
                      </a:lnTo>
                      <a:lnTo>
                        <a:pt x="51" y="1353"/>
                      </a:lnTo>
                      <a:close/>
                    </a:path>
                  </a:pathLst>
                </a:custGeom>
                <a:grpFill/>
                <a:ln w="285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61"/>
                <p:cNvSpPr>
                  <a:spLocks/>
                </p:cNvSpPr>
                <p:nvPr/>
              </p:nvSpPr>
              <p:spPr bwMode="auto">
                <a:xfrm>
                  <a:off x="5029995" y="3399255"/>
                  <a:ext cx="658813" cy="1249361"/>
                </a:xfrm>
                <a:custGeom>
                  <a:avLst/>
                  <a:gdLst>
                    <a:gd name="T0" fmla="*/ 542 w 831"/>
                    <a:gd name="T1" fmla="*/ 140 h 1575"/>
                    <a:gd name="T2" fmla="*/ 152 w 831"/>
                    <a:gd name="T3" fmla="*/ 319 h 1575"/>
                    <a:gd name="T4" fmla="*/ 2 w 831"/>
                    <a:gd name="T5" fmla="*/ 707 h 1575"/>
                    <a:gd name="T6" fmla="*/ 0 w 831"/>
                    <a:gd name="T7" fmla="*/ 752 h 1575"/>
                    <a:gd name="T8" fmla="*/ 0 w 831"/>
                    <a:gd name="T9" fmla="*/ 779 h 1575"/>
                    <a:gd name="T10" fmla="*/ 0 w 831"/>
                    <a:gd name="T11" fmla="*/ 805 h 1575"/>
                    <a:gd name="T12" fmla="*/ 0 w 831"/>
                    <a:gd name="T13" fmla="*/ 832 h 1575"/>
                    <a:gd name="T14" fmla="*/ 4 w 831"/>
                    <a:gd name="T15" fmla="*/ 860 h 1575"/>
                    <a:gd name="T16" fmla="*/ 251 w 831"/>
                    <a:gd name="T17" fmla="*/ 1233 h 1575"/>
                    <a:gd name="T18" fmla="*/ 684 w 831"/>
                    <a:gd name="T19" fmla="*/ 1478 h 1575"/>
                    <a:gd name="T20" fmla="*/ 785 w 831"/>
                    <a:gd name="T21" fmla="*/ 1355 h 1575"/>
                    <a:gd name="T22" fmla="*/ 760 w 831"/>
                    <a:gd name="T23" fmla="*/ 1353 h 1575"/>
                    <a:gd name="T24" fmla="*/ 728 w 831"/>
                    <a:gd name="T25" fmla="*/ 1351 h 1575"/>
                    <a:gd name="T26" fmla="*/ 699 w 831"/>
                    <a:gd name="T27" fmla="*/ 1347 h 1575"/>
                    <a:gd name="T28" fmla="*/ 665 w 831"/>
                    <a:gd name="T29" fmla="*/ 1337 h 1575"/>
                    <a:gd name="T30" fmla="*/ 627 w 831"/>
                    <a:gd name="T31" fmla="*/ 1330 h 1575"/>
                    <a:gd name="T32" fmla="*/ 585 w 831"/>
                    <a:gd name="T33" fmla="*/ 1317 h 1575"/>
                    <a:gd name="T34" fmla="*/ 545 w 831"/>
                    <a:gd name="T35" fmla="*/ 1301 h 1575"/>
                    <a:gd name="T36" fmla="*/ 504 w 831"/>
                    <a:gd name="T37" fmla="*/ 1280 h 1575"/>
                    <a:gd name="T38" fmla="*/ 464 w 831"/>
                    <a:gd name="T39" fmla="*/ 1254 h 1575"/>
                    <a:gd name="T40" fmla="*/ 424 w 831"/>
                    <a:gd name="T41" fmla="*/ 1225 h 1575"/>
                    <a:gd name="T42" fmla="*/ 390 w 831"/>
                    <a:gd name="T43" fmla="*/ 1189 h 1575"/>
                    <a:gd name="T44" fmla="*/ 367 w 831"/>
                    <a:gd name="T45" fmla="*/ 1168 h 1575"/>
                    <a:gd name="T46" fmla="*/ 336 w 831"/>
                    <a:gd name="T47" fmla="*/ 1132 h 1575"/>
                    <a:gd name="T48" fmla="*/ 317 w 831"/>
                    <a:gd name="T49" fmla="*/ 1106 h 1575"/>
                    <a:gd name="T50" fmla="*/ 298 w 831"/>
                    <a:gd name="T51" fmla="*/ 1075 h 1575"/>
                    <a:gd name="T52" fmla="*/ 279 w 831"/>
                    <a:gd name="T53" fmla="*/ 1037 h 1575"/>
                    <a:gd name="T54" fmla="*/ 262 w 831"/>
                    <a:gd name="T55" fmla="*/ 997 h 1575"/>
                    <a:gd name="T56" fmla="*/ 245 w 831"/>
                    <a:gd name="T57" fmla="*/ 952 h 1575"/>
                    <a:gd name="T58" fmla="*/ 232 w 831"/>
                    <a:gd name="T59" fmla="*/ 900 h 1575"/>
                    <a:gd name="T60" fmla="*/ 222 w 831"/>
                    <a:gd name="T61" fmla="*/ 843 h 1575"/>
                    <a:gd name="T62" fmla="*/ 218 w 831"/>
                    <a:gd name="T63" fmla="*/ 784 h 1575"/>
                    <a:gd name="T64" fmla="*/ 218 w 831"/>
                    <a:gd name="T65" fmla="*/ 756 h 1575"/>
                    <a:gd name="T66" fmla="*/ 224 w 831"/>
                    <a:gd name="T67" fmla="*/ 718 h 1575"/>
                    <a:gd name="T68" fmla="*/ 228 w 831"/>
                    <a:gd name="T69" fmla="*/ 688 h 1575"/>
                    <a:gd name="T70" fmla="*/ 236 w 831"/>
                    <a:gd name="T71" fmla="*/ 655 h 1575"/>
                    <a:gd name="T72" fmla="*/ 245 w 831"/>
                    <a:gd name="T73" fmla="*/ 619 h 1575"/>
                    <a:gd name="T74" fmla="*/ 256 w 831"/>
                    <a:gd name="T75" fmla="*/ 581 h 1575"/>
                    <a:gd name="T76" fmla="*/ 274 w 831"/>
                    <a:gd name="T77" fmla="*/ 541 h 1575"/>
                    <a:gd name="T78" fmla="*/ 294 w 831"/>
                    <a:gd name="T79" fmla="*/ 503 h 1575"/>
                    <a:gd name="T80" fmla="*/ 317 w 831"/>
                    <a:gd name="T81" fmla="*/ 463 h 1575"/>
                    <a:gd name="T82" fmla="*/ 344 w 831"/>
                    <a:gd name="T83" fmla="*/ 427 h 1575"/>
                    <a:gd name="T84" fmla="*/ 378 w 831"/>
                    <a:gd name="T85" fmla="*/ 393 h 1575"/>
                    <a:gd name="T86" fmla="*/ 401 w 831"/>
                    <a:gd name="T87" fmla="*/ 372 h 1575"/>
                    <a:gd name="T88" fmla="*/ 433 w 831"/>
                    <a:gd name="T89" fmla="*/ 342 h 1575"/>
                    <a:gd name="T90" fmla="*/ 464 w 831"/>
                    <a:gd name="T91" fmla="*/ 319 h 1575"/>
                    <a:gd name="T92" fmla="*/ 492 w 831"/>
                    <a:gd name="T93" fmla="*/ 300 h 1575"/>
                    <a:gd name="T94" fmla="*/ 528 w 831"/>
                    <a:gd name="T95" fmla="*/ 281 h 1575"/>
                    <a:gd name="T96" fmla="*/ 568 w 831"/>
                    <a:gd name="T97" fmla="*/ 262 h 1575"/>
                    <a:gd name="T98" fmla="*/ 614 w 831"/>
                    <a:gd name="T99" fmla="*/ 249 h 1575"/>
                    <a:gd name="T100" fmla="*/ 663 w 831"/>
                    <a:gd name="T101" fmla="*/ 233 h 1575"/>
                    <a:gd name="T102" fmla="*/ 719 w 831"/>
                    <a:gd name="T103" fmla="*/ 224 h 1575"/>
                    <a:gd name="T104" fmla="*/ 779 w 831"/>
                    <a:gd name="T105" fmla="*/ 220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1" h="1575">
                      <a:moveTo>
                        <a:pt x="795" y="220"/>
                      </a:moveTo>
                      <a:lnTo>
                        <a:pt x="789" y="0"/>
                      </a:lnTo>
                      <a:lnTo>
                        <a:pt x="719" y="2"/>
                      </a:lnTo>
                      <a:lnTo>
                        <a:pt x="690" y="100"/>
                      </a:lnTo>
                      <a:lnTo>
                        <a:pt x="542" y="140"/>
                      </a:lnTo>
                      <a:lnTo>
                        <a:pt x="447" y="76"/>
                      </a:lnTo>
                      <a:lnTo>
                        <a:pt x="338" y="136"/>
                      </a:lnTo>
                      <a:lnTo>
                        <a:pt x="344" y="251"/>
                      </a:lnTo>
                      <a:lnTo>
                        <a:pt x="264" y="336"/>
                      </a:lnTo>
                      <a:lnTo>
                        <a:pt x="152" y="319"/>
                      </a:lnTo>
                      <a:lnTo>
                        <a:pt x="78" y="439"/>
                      </a:lnTo>
                      <a:lnTo>
                        <a:pt x="144" y="532"/>
                      </a:lnTo>
                      <a:lnTo>
                        <a:pt x="101" y="672"/>
                      </a:lnTo>
                      <a:lnTo>
                        <a:pt x="4" y="699"/>
                      </a:lnTo>
                      <a:lnTo>
                        <a:pt x="2" y="707"/>
                      </a:lnTo>
                      <a:lnTo>
                        <a:pt x="2" y="714"/>
                      </a:lnTo>
                      <a:lnTo>
                        <a:pt x="0" y="724"/>
                      </a:lnTo>
                      <a:lnTo>
                        <a:pt x="0" y="733"/>
                      </a:lnTo>
                      <a:lnTo>
                        <a:pt x="0" y="743"/>
                      </a:lnTo>
                      <a:lnTo>
                        <a:pt x="0" y="752"/>
                      </a:lnTo>
                      <a:lnTo>
                        <a:pt x="0" y="758"/>
                      </a:lnTo>
                      <a:lnTo>
                        <a:pt x="0" y="764"/>
                      </a:lnTo>
                      <a:lnTo>
                        <a:pt x="0" y="767"/>
                      </a:lnTo>
                      <a:lnTo>
                        <a:pt x="0" y="773"/>
                      </a:lnTo>
                      <a:lnTo>
                        <a:pt x="0" y="779"/>
                      </a:lnTo>
                      <a:lnTo>
                        <a:pt x="0" y="784"/>
                      </a:lnTo>
                      <a:lnTo>
                        <a:pt x="0" y="788"/>
                      </a:lnTo>
                      <a:lnTo>
                        <a:pt x="0" y="794"/>
                      </a:lnTo>
                      <a:lnTo>
                        <a:pt x="0" y="800"/>
                      </a:lnTo>
                      <a:lnTo>
                        <a:pt x="0" y="805"/>
                      </a:lnTo>
                      <a:lnTo>
                        <a:pt x="0" y="811"/>
                      </a:lnTo>
                      <a:lnTo>
                        <a:pt x="0" y="817"/>
                      </a:lnTo>
                      <a:lnTo>
                        <a:pt x="0" y="822"/>
                      </a:lnTo>
                      <a:lnTo>
                        <a:pt x="0" y="826"/>
                      </a:lnTo>
                      <a:lnTo>
                        <a:pt x="0" y="832"/>
                      </a:lnTo>
                      <a:lnTo>
                        <a:pt x="2" y="838"/>
                      </a:lnTo>
                      <a:lnTo>
                        <a:pt x="2" y="843"/>
                      </a:lnTo>
                      <a:lnTo>
                        <a:pt x="2" y="849"/>
                      </a:lnTo>
                      <a:lnTo>
                        <a:pt x="4" y="855"/>
                      </a:lnTo>
                      <a:lnTo>
                        <a:pt x="4" y="860"/>
                      </a:lnTo>
                      <a:lnTo>
                        <a:pt x="101" y="887"/>
                      </a:lnTo>
                      <a:lnTo>
                        <a:pt x="140" y="1035"/>
                      </a:lnTo>
                      <a:lnTo>
                        <a:pt x="76" y="1128"/>
                      </a:lnTo>
                      <a:lnTo>
                        <a:pt x="137" y="1239"/>
                      </a:lnTo>
                      <a:lnTo>
                        <a:pt x="251" y="1233"/>
                      </a:lnTo>
                      <a:lnTo>
                        <a:pt x="336" y="1311"/>
                      </a:lnTo>
                      <a:lnTo>
                        <a:pt x="319" y="1425"/>
                      </a:lnTo>
                      <a:lnTo>
                        <a:pt x="441" y="1499"/>
                      </a:lnTo>
                      <a:lnTo>
                        <a:pt x="530" y="1434"/>
                      </a:lnTo>
                      <a:lnTo>
                        <a:pt x="684" y="1478"/>
                      </a:lnTo>
                      <a:lnTo>
                        <a:pt x="701" y="1569"/>
                      </a:lnTo>
                      <a:lnTo>
                        <a:pt x="789" y="1575"/>
                      </a:lnTo>
                      <a:lnTo>
                        <a:pt x="831" y="1484"/>
                      </a:lnTo>
                      <a:lnTo>
                        <a:pt x="787" y="1355"/>
                      </a:lnTo>
                      <a:lnTo>
                        <a:pt x="785" y="1355"/>
                      </a:lnTo>
                      <a:lnTo>
                        <a:pt x="783" y="1355"/>
                      </a:lnTo>
                      <a:lnTo>
                        <a:pt x="779" y="1355"/>
                      </a:lnTo>
                      <a:lnTo>
                        <a:pt x="776" y="1355"/>
                      </a:lnTo>
                      <a:lnTo>
                        <a:pt x="768" y="1353"/>
                      </a:lnTo>
                      <a:lnTo>
                        <a:pt x="760" y="1353"/>
                      </a:lnTo>
                      <a:lnTo>
                        <a:pt x="753" y="1353"/>
                      </a:lnTo>
                      <a:lnTo>
                        <a:pt x="745" y="1353"/>
                      </a:lnTo>
                      <a:lnTo>
                        <a:pt x="739" y="1351"/>
                      </a:lnTo>
                      <a:lnTo>
                        <a:pt x="734" y="1351"/>
                      </a:lnTo>
                      <a:lnTo>
                        <a:pt x="728" y="1351"/>
                      </a:lnTo>
                      <a:lnTo>
                        <a:pt x="722" y="1349"/>
                      </a:lnTo>
                      <a:lnTo>
                        <a:pt x="717" y="1349"/>
                      </a:lnTo>
                      <a:lnTo>
                        <a:pt x="711" y="1347"/>
                      </a:lnTo>
                      <a:lnTo>
                        <a:pt x="705" y="1347"/>
                      </a:lnTo>
                      <a:lnTo>
                        <a:pt x="699" y="1347"/>
                      </a:lnTo>
                      <a:lnTo>
                        <a:pt x="692" y="1345"/>
                      </a:lnTo>
                      <a:lnTo>
                        <a:pt x="686" y="1343"/>
                      </a:lnTo>
                      <a:lnTo>
                        <a:pt x="679" y="1341"/>
                      </a:lnTo>
                      <a:lnTo>
                        <a:pt x="673" y="1339"/>
                      </a:lnTo>
                      <a:lnTo>
                        <a:pt x="665" y="1337"/>
                      </a:lnTo>
                      <a:lnTo>
                        <a:pt x="658" y="1337"/>
                      </a:lnTo>
                      <a:lnTo>
                        <a:pt x="650" y="1336"/>
                      </a:lnTo>
                      <a:lnTo>
                        <a:pt x="642" y="1334"/>
                      </a:lnTo>
                      <a:lnTo>
                        <a:pt x="635" y="1332"/>
                      </a:lnTo>
                      <a:lnTo>
                        <a:pt x="627" y="1330"/>
                      </a:lnTo>
                      <a:lnTo>
                        <a:pt x="620" y="1328"/>
                      </a:lnTo>
                      <a:lnTo>
                        <a:pt x="610" y="1326"/>
                      </a:lnTo>
                      <a:lnTo>
                        <a:pt x="603" y="1322"/>
                      </a:lnTo>
                      <a:lnTo>
                        <a:pt x="595" y="1320"/>
                      </a:lnTo>
                      <a:lnTo>
                        <a:pt x="585" y="1317"/>
                      </a:lnTo>
                      <a:lnTo>
                        <a:pt x="580" y="1315"/>
                      </a:lnTo>
                      <a:lnTo>
                        <a:pt x="570" y="1311"/>
                      </a:lnTo>
                      <a:lnTo>
                        <a:pt x="563" y="1307"/>
                      </a:lnTo>
                      <a:lnTo>
                        <a:pt x="553" y="1303"/>
                      </a:lnTo>
                      <a:lnTo>
                        <a:pt x="545" y="1301"/>
                      </a:lnTo>
                      <a:lnTo>
                        <a:pt x="538" y="1296"/>
                      </a:lnTo>
                      <a:lnTo>
                        <a:pt x="530" y="1292"/>
                      </a:lnTo>
                      <a:lnTo>
                        <a:pt x="521" y="1290"/>
                      </a:lnTo>
                      <a:lnTo>
                        <a:pt x="513" y="1286"/>
                      </a:lnTo>
                      <a:lnTo>
                        <a:pt x="504" y="1280"/>
                      </a:lnTo>
                      <a:lnTo>
                        <a:pt x="496" y="1275"/>
                      </a:lnTo>
                      <a:lnTo>
                        <a:pt x="488" y="1271"/>
                      </a:lnTo>
                      <a:lnTo>
                        <a:pt x="479" y="1265"/>
                      </a:lnTo>
                      <a:lnTo>
                        <a:pt x="471" y="1260"/>
                      </a:lnTo>
                      <a:lnTo>
                        <a:pt x="464" y="1254"/>
                      </a:lnTo>
                      <a:lnTo>
                        <a:pt x="454" y="1250"/>
                      </a:lnTo>
                      <a:lnTo>
                        <a:pt x="448" y="1244"/>
                      </a:lnTo>
                      <a:lnTo>
                        <a:pt x="439" y="1237"/>
                      </a:lnTo>
                      <a:lnTo>
                        <a:pt x="431" y="1231"/>
                      </a:lnTo>
                      <a:lnTo>
                        <a:pt x="424" y="1225"/>
                      </a:lnTo>
                      <a:lnTo>
                        <a:pt x="416" y="1218"/>
                      </a:lnTo>
                      <a:lnTo>
                        <a:pt x="409" y="1212"/>
                      </a:lnTo>
                      <a:lnTo>
                        <a:pt x="403" y="1204"/>
                      </a:lnTo>
                      <a:lnTo>
                        <a:pt x="395" y="1197"/>
                      </a:lnTo>
                      <a:lnTo>
                        <a:pt x="390" y="1189"/>
                      </a:lnTo>
                      <a:lnTo>
                        <a:pt x="386" y="1187"/>
                      </a:lnTo>
                      <a:lnTo>
                        <a:pt x="380" y="1182"/>
                      </a:lnTo>
                      <a:lnTo>
                        <a:pt x="376" y="1178"/>
                      </a:lnTo>
                      <a:lnTo>
                        <a:pt x="372" y="1174"/>
                      </a:lnTo>
                      <a:lnTo>
                        <a:pt x="367" y="1168"/>
                      </a:lnTo>
                      <a:lnTo>
                        <a:pt x="363" y="1165"/>
                      </a:lnTo>
                      <a:lnTo>
                        <a:pt x="355" y="1157"/>
                      </a:lnTo>
                      <a:lnTo>
                        <a:pt x="350" y="1149"/>
                      </a:lnTo>
                      <a:lnTo>
                        <a:pt x="342" y="1140"/>
                      </a:lnTo>
                      <a:lnTo>
                        <a:pt x="336" y="1132"/>
                      </a:lnTo>
                      <a:lnTo>
                        <a:pt x="333" y="1127"/>
                      </a:lnTo>
                      <a:lnTo>
                        <a:pt x="329" y="1121"/>
                      </a:lnTo>
                      <a:lnTo>
                        <a:pt x="325" y="1117"/>
                      </a:lnTo>
                      <a:lnTo>
                        <a:pt x="321" y="1111"/>
                      </a:lnTo>
                      <a:lnTo>
                        <a:pt x="317" y="1106"/>
                      </a:lnTo>
                      <a:lnTo>
                        <a:pt x="313" y="1100"/>
                      </a:lnTo>
                      <a:lnTo>
                        <a:pt x="310" y="1094"/>
                      </a:lnTo>
                      <a:lnTo>
                        <a:pt x="306" y="1089"/>
                      </a:lnTo>
                      <a:lnTo>
                        <a:pt x="302" y="1081"/>
                      </a:lnTo>
                      <a:lnTo>
                        <a:pt x="298" y="1075"/>
                      </a:lnTo>
                      <a:lnTo>
                        <a:pt x="294" y="1068"/>
                      </a:lnTo>
                      <a:lnTo>
                        <a:pt x="291" y="1060"/>
                      </a:lnTo>
                      <a:lnTo>
                        <a:pt x="285" y="1054"/>
                      </a:lnTo>
                      <a:lnTo>
                        <a:pt x="283" y="1047"/>
                      </a:lnTo>
                      <a:lnTo>
                        <a:pt x="279" y="1037"/>
                      </a:lnTo>
                      <a:lnTo>
                        <a:pt x="275" y="1032"/>
                      </a:lnTo>
                      <a:lnTo>
                        <a:pt x="272" y="1022"/>
                      </a:lnTo>
                      <a:lnTo>
                        <a:pt x="268" y="1014"/>
                      </a:lnTo>
                      <a:lnTo>
                        <a:pt x="264" y="1005"/>
                      </a:lnTo>
                      <a:lnTo>
                        <a:pt x="262" y="997"/>
                      </a:lnTo>
                      <a:lnTo>
                        <a:pt x="258" y="988"/>
                      </a:lnTo>
                      <a:lnTo>
                        <a:pt x="255" y="980"/>
                      </a:lnTo>
                      <a:lnTo>
                        <a:pt x="251" y="971"/>
                      </a:lnTo>
                      <a:lnTo>
                        <a:pt x="249" y="961"/>
                      </a:lnTo>
                      <a:lnTo>
                        <a:pt x="245" y="952"/>
                      </a:lnTo>
                      <a:lnTo>
                        <a:pt x="243" y="942"/>
                      </a:lnTo>
                      <a:lnTo>
                        <a:pt x="239" y="933"/>
                      </a:lnTo>
                      <a:lnTo>
                        <a:pt x="237" y="921"/>
                      </a:lnTo>
                      <a:lnTo>
                        <a:pt x="234" y="912"/>
                      </a:lnTo>
                      <a:lnTo>
                        <a:pt x="232" y="900"/>
                      </a:lnTo>
                      <a:lnTo>
                        <a:pt x="230" y="889"/>
                      </a:lnTo>
                      <a:lnTo>
                        <a:pt x="228" y="879"/>
                      </a:lnTo>
                      <a:lnTo>
                        <a:pt x="226" y="868"/>
                      </a:lnTo>
                      <a:lnTo>
                        <a:pt x="224" y="857"/>
                      </a:lnTo>
                      <a:lnTo>
                        <a:pt x="222" y="843"/>
                      </a:lnTo>
                      <a:lnTo>
                        <a:pt x="222" y="834"/>
                      </a:lnTo>
                      <a:lnTo>
                        <a:pt x="220" y="821"/>
                      </a:lnTo>
                      <a:lnTo>
                        <a:pt x="218" y="809"/>
                      </a:lnTo>
                      <a:lnTo>
                        <a:pt x="218" y="796"/>
                      </a:lnTo>
                      <a:lnTo>
                        <a:pt x="218" y="784"/>
                      </a:lnTo>
                      <a:lnTo>
                        <a:pt x="218" y="781"/>
                      </a:lnTo>
                      <a:lnTo>
                        <a:pt x="218" y="777"/>
                      </a:lnTo>
                      <a:lnTo>
                        <a:pt x="218" y="769"/>
                      </a:lnTo>
                      <a:lnTo>
                        <a:pt x="218" y="765"/>
                      </a:lnTo>
                      <a:lnTo>
                        <a:pt x="218" y="756"/>
                      </a:lnTo>
                      <a:lnTo>
                        <a:pt x="220" y="748"/>
                      </a:lnTo>
                      <a:lnTo>
                        <a:pt x="220" y="739"/>
                      </a:lnTo>
                      <a:lnTo>
                        <a:pt x="222" y="729"/>
                      </a:lnTo>
                      <a:lnTo>
                        <a:pt x="222" y="724"/>
                      </a:lnTo>
                      <a:lnTo>
                        <a:pt x="224" y="718"/>
                      </a:lnTo>
                      <a:lnTo>
                        <a:pt x="224" y="712"/>
                      </a:lnTo>
                      <a:lnTo>
                        <a:pt x="226" y="707"/>
                      </a:lnTo>
                      <a:lnTo>
                        <a:pt x="226" y="701"/>
                      </a:lnTo>
                      <a:lnTo>
                        <a:pt x="228" y="693"/>
                      </a:lnTo>
                      <a:lnTo>
                        <a:pt x="228" y="688"/>
                      </a:lnTo>
                      <a:lnTo>
                        <a:pt x="230" y="682"/>
                      </a:lnTo>
                      <a:lnTo>
                        <a:pt x="230" y="674"/>
                      </a:lnTo>
                      <a:lnTo>
                        <a:pt x="232" y="669"/>
                      </a:lnTo>
                      <a:lnTo>
                        <a:pt x="234" y="661"/>
                      </a:lnTo>
                      <a:lnTo>
                        <a:pt x="236" y="655"/>
                      </a:lnTo>
                      <a:lnTo>
                        <a:pt x="237" y="648"/>
                      </a:lnTo>
                      <a:lnTo>
                        <a:pt x="239" y="640"/>
                      </a:lnTo>
                      <a:lnTo>
                        <a:pt x="241" y="632"/>
                      </a:lnTo>
                      <a:lnTo>
                        <a:pt x="243" y="627"/>
                      </a:lnTo>
                      <a:lnTo>
                        <a:pt x="245" y="619"/>
                      </a:lnTo>
                      <a:lnTo>
                        <a:pt x="247" y="612"/>
                      </a:lnTo>
                      <a:lnTo>
                        <a:pt x="249" y="604"/>
                      </a:lnTo>
                      <a:lnTo>
                        <a:pt x="251" y="596"/>
                      </a:lnTo>
                      <a:lnTo>
                        <a:pt x="255" y="589"/>
                      </a:lnTo>
                      <a:lnTo>
                        <a:pt x="256" y="581"/>
                      </a:lnTo>
                      <a:lnTo>
                        <a:pt x="260" y="574"/>
                      </a:lnTo>
                      <a:lnTo>
                        <a:pt x="264" y="566"/>
                      </a:lnTo>
                      <a:lnTo>
                        <a:pt x="266" y="558"/>
                      </a:lnTo>
                      <a:lnTo>
                        <a:pt x="270" y="551"/>
                      </a:lnTo>
                      <a:lnTo>
                        <a:pt x="274" y="541"/>
                      </a:lnTo>
                      <a:lnTo>
                        <a:pt x="277" y="534"/>
                      </a:lnTo>
                      <a:lnTo>
                        <a:pt x="281" y="526"/>
                      </a:lnTo>
                      <a:lnTo>
                        <a:pt x="285" y="518"/>
                      </a:lnTo>
                      <a:lnTo>
                        <a:pt x="289" y="511"/>
                      </a:lnTo>
                      <a:lnTo>
                        <a:pt x="294" y="503"/>
                      </a:lnTo>
                      <a:lnTo>
                        <a:pt x="298" y="496"/>
                      </a:lnTo>
                      <a:lnTo>
                        <a:pt x="302" y="488"/>
                      </a:lnTo>
                      <a:lnTo>
                        <a:pt x="306" y="479"/>
                      </a:lnTo>
                      <a:lnTo>
                        <a:pt x="312" y="473"/>
                      </a:lnTo>
                      <a:lnTo>
                        <a:pt x="317" y="463"/>
                      </a:lnTo>
                      <a:lnTo>
                        <a:pt x="321" y="456"/>
                      </a:lnTo>
                      <a:lnTo>
                        <a:pt x="327" y="450"/>
                      </a:lnTo>
                      <a:lnTo>
                        <a:pt x="334" y="442"/>
                      </a:lnTo>
                      <a:lnTo>
                        <a:pt x="340" y="435"/>
                      </a:lnTo>
                      <a:lnTo>
                        <a:pt x="344" y="427"/>
                      </a:lnTo>
                      <a:lnTo>
                        <a:pt x="352" y="420"/>
                      </a:lnTo>
                      <a:lnTo>
                        <a:pt x="359" y="414"/>
                      </a:lnTo>
                      <a:lnTo>
                        <a:pt x="365" y="406"/>
                      </a:lnTo>
                      <a:lnTo>
                        <a:pt x="372" y="399"/>
                      </a:lnTo>
                      <a:lnTo>
                        <a:pt x="378" y="393"/>
                      </a:lnTo>
                      <a:lnTo>
                        <a:pt x="388" y="387"/>
                      </a:lnTo>
                      <a:lnTo>
                        <a:pt x="388" y="384"/>
                      </a:lnTo>
                      <a:lnTo>
                        <a:pt x="393" y="380"/>
                      </a:lnTo>
                      <a:lnTo>
                        <a:pt x="395" y="376"/>
                      </a:lnTo>
                      <a:lnTo>
                        <a:pt x="401" y="372"/>
                      </a:lnTo>
                      <a:lnTo>
                        <a:pt x="405" y="366"/>
                      </a:lnTo>
                      <a:lnTo>
                        <a:pt x="412" y="361"/>
                      </a:lnTo>
                      <a:lnTo>
                        <a:pt x="416" y="355"/>
                      </a:lnTo>
                      <a:lnTo>
                        <a:pt x="426" y="347"/>
                      </a:lnTo>
                      <a:lnTo>
                        <a:pt x="433" y="342"/>
                      </a:lnTo>
                      <a:lnTo>
                        <a:pt x="443" y="336"/>
                      </a:lnTo>
                      <a:lnTo>
                        <a:pt x="447" y="330"/>
                      </a:lnTo>
                      <a:lnTo>
                        <a:pt x="452" y="327"/>
                      </a:lnTo>
                      <a:lnTo>
                        <a:pt x="456" y="323"/>
                      </a:lnTo>
                      <a:lnTo>
                        <a:pt x="464" y="319"/>
                      </a:lnTo>
                      <a:lnTo>
                        <a:pt x="469" y="315"/>
                      </a:lnTo>
                      <a:lnTo>
                        <a:pt x="473" y="313"/>
                      </a:lnTo>
                      <a:lnTo>
                        <a:pt x="481" y="308"/>
                      </a:lnTo>
                      <a:lnTo>
                        <a:pt x="488" y="306"/>
                      </a:lnTo>
                      <a:lnTo>
                        <a:pt x="492" y="300"/>
                      </a:lnTo>
                      <a:lnTo>
                        <a:pt x="500" y="298"/>
                      </a:lnTo>
                      <a:lnTo>
                        <a:pt x="506" y="292"/>
                      </a:lnTo>
                      <a:lnTo>
                        <a:pt x="513" y="289"/>
                      </a:lnTo>
                      <a:lnTo>
                        <a:pt x="521" y="285"/>
                      </a:lnTo>
                      <a:lnTo>
                        <a:pt x="528" y="281"/>
                      </a:lnTo>
                      <a:lnTo>
                        <a:pt x="536" y="277"/>
                      </a:lnTo>
                      <a:lnTo>
                        <a:pt x="544" y="275"/>
                      </a:lnTo>
                      <a:lnTo>
                        <a:pt x="551" y="270"/>
                      </a:lnTo>
                      <a:lnTo>
                        <a:pt x="559" y="266"/>
                      </a:lnTo>
                      <a:lnTo>
                        <a:pt x="568" y="262"/>
                      </a:lnTo>
                      <a:lnTo>
                        <a:pt x="576" y="260"/>
                      </a:lnTo>
                      <a:lnTo>
                        <a:pt x="585" y="256"/>
                      </a:lnTo>
                      <a:lnTo>
                        <a:pt x="595" y="254"/>
                      </a:lnTo>
                      <a:lnTo>
                        <a:pt x="604" y="251"/>
                      </a:lnTo>
                      <a:lnTo>
                        <a:pt x="614" y="249"/>
                      </a:lnTo>
                      <a:lnTo>
                        <a:pt x="623" y="245"/>
                      </a:lnTo>
                      <a:lnTo>
                        <a:pt x="633" y="241"/>
                      </a:lnTo>
                      <a:lnTo>
                        <a:pt x="642" y="239"/>
                      </a:lnTo>
                      <a:lnTo>
                        <a:pt x="654" y="237"/>
                      </a:lnTo>
                      <a:lnTo>
                        <a:pt x="663" y="233"/>
                      </a:lnTo>
                      <a:lnTo>
                        <a:pt x="675" y="232"/>
                      </a:lnTo>
                      <a:lnTo>
                        <a:pt x="684" y="230"/>
                      </a:lnTo>
                      <a:lnTo>
                        <a:pt x="698" y="228"/>
                      </a:lnTo>
                      <a:lnTo>
                        <a:pt x="707" y="226"/>
                      </a:lnTo>
                      <a:lnTo>
                        <a:pt x="719" y="224"/>
                      </a:lnTo>
                      <a:lnTo>
                        <a:pt x="730" y="222"/>
                      </a:lnTo>
                      <a:lnTo>
                        <a:pt x="743" y="222"/>
                      </a:lnTo>
                      <a:lnTo>
                        <a:pt x="755" y="220"/>
                      </a:lnTo>
                      <a:lnTo>
                        <a:pt x="768" y="220"/>
                      </a:lnTo>
                      <a:lnTo>
                        <a:pt x="779" y="220"/>
                      </a:lnTo>
                      <a:lnTo>
                        <a:pt x="795" y="220"/>
                      </a:lnTo>
                      <a:lnTo>
                        <a:pt x="795" y="220"/>
                      </a:lnTo>
                      <a:close/>
                    </a:path>
                  </a:pathLst>
                </a:custGeom>
                <a:grpFill/>
                <a:ln w="285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176" name="Group 45"/>
              <p:cNvGrpSpPr/>
              <p:nvPr/>
            </p:nvGrpSpPr>
            <p:grpSpPr>
              <a:xfrm>
                <a:off x="4643600" y="1998445"/>
                <a:ext cx="344280" cy="344488"/>
                <a:chOff x="5029995" y="3399255"/>
                <a:chExt cx="1248607" cy="1249363"/>
              </a:xfrm>
              <a:solidFill>
                <a:schemeClr val="bg1"/>
              </a:solidFill>
            </p:grpSpPr>
            <p:sp>
              <p:nvSpPr>
                <p:cNvPr id="177" name="Freeform 24"/>
                <p:cNvSpPr>
                  <a:spLocks/>
                </p:cNvSpPr>
                <p:nvPr/>
              </p:nvSpPr>
              <p:spPr bwMode="auto">
                <a:xfrm>
                  <a:off x="5613440" y="3399255"/>
                  <a:ext cx="665162" cy="1247775"/>
                </a:xfrm>
                <a:custGeom>
                  <a:avLst/>
                  <a:gdLst>
                    <a:gd name="T0" fmla="*/ 300 w 838"/>
                    <a:gd name="T1" fmla="*/ 1432 h 1573"/>
                    <a:gd name="T2" fmla="*/ 688 w 838"/>
                    <a:gd name="T3" fmla="*/ 1254 h 1573"/>
                    <a:gd name="T4" fmla="*/ 838 w 838"/>
                    <a:gd name="T5" fmla="*/ 868 h 1573"/>
                    <a:gd name="T6" fmla="*/ 838 w 838"/>
                    <a:gd name="T7" fmla="*/ 841 h 1573"/>
                    <a:gd name="T8" fmla="*/ 838 w 838"/>
                    <a:gd name="T9" fmla="*/ 819 h 1573"/>
                    <a:gd name="T10" fmla="*/ 838 w 838"/>
                    <a:gd name="T11" fmla="*/ 782 h 1573"/>
                    <a:gd name="T12" fmla="*/ 838 w 838"/>
                    <a:gd name="T13" fmla="*/ 760 h 1573"/>
                    <a:gd name="T14" fmla="*/ 838 w 838"/>
                    <a:gd name="T15" fmla="*/ 716 h 1573"/>
                    <a:gd name="T16" fmla="*/ 591 w 838"/>
                    <a:gd name="T17" fmla="*/ 342 h 1573"/>
                    <a:gd name="T18" fmla="*/ 156 w 838"/>
                    <a:gd name="T19" fmla="*/ 98 h 1573"/>
                    <a:gd name="T20" fmla="*/ 55 w 838"/>
                    <a:gd name="T21" fmla="*/ 218 h 1573"/>
                    <a:gd name="T22" fmla="*/ 83 w 838"/>
                    <a:gd name="T23" fmla="*/ 218 h 1573"/>
                    <a:gd name="T24" fmla="*/ 114 w 838"/>
                    <a:gd name="T25" fmla="*/ 222 h 1573"/>
                    <a:gd name="T26" fmla="*/ 144 w 838"/>
                    <a:gd name="T27" fmla="*/ 226 h 1573"/>
                    <a:gd name="T28" fmla="*/ 180 w 838"/>
                    <a:gd name="T29" fmla="*/ 235 h 1573"/>
                    <a:gd name="T30" fmla="*/ 218 w 838"/>
                    <a:gd name="T31" fmla="*/ 245 h 1573"/>
                    <a:gd name="T32" fmla="*/ 260 w 838"/>
                    <a:gd name="T33" fmla="*/ 258 h 1573"/>
                    <a:gd name="T34" fmla="*/ 300 w 838"/>
                    <a:gd name="T35" fmla="*/ 275 h 1573"/>
                    <a:gd name="T36" fmla="*/ 344 w 838"/>
                    <a:gd name="T37" fmla="*/ 298 h 1573"/>
                    <a:gd name="T38" fmla="*/ 384 w 838"/>
                    <a:gd name="T39" fmla="*/ 325 h 1573"/>
                    <a:gd name="T40" fmla="*/ 422 w 838"/>
                    <a:gd name="T41" fmla="*/ 357 h 1573"/>
                    <a:gd name="T42" fmla="*/ 458 w 838"/>
                    <a:gd name="T43" fmla="*/ 393 h 1573"/>
                    <a:gd name="T44" fmla="*/ 488 w 838"/>
                    <a:gd name="T45" fmla="*/ 421 h 1573"/>
                    <a:gd name="T46" fmla="*/ 513 w 838"/>
                    <a:gd name="T47" fmla="*/ 452 h 1573"/>
                    <a:gd name="T48" fmla="*/ 536 w 838"/>
                    <a:gd name="T49" fmla="*/ 484 h 1573"/>
                    <a:gd name="T50" fmla="*/ 553 w 838"/>
                    <a:gd name="T51" fmla="*/ 516 h 1573"/>
                    <a:gd name="T52" fmla="*/ 570 w 838"/>
                    <a:gd name="T53" fmla="*/ 551 h 1573"/>
                    <a:gd name="T54" fmla="*/ 585 w 838"/>
                    <a:gd name="T55" fmla="*/ 587 h 1573"/>
                    <a:gd name="T56" fmla="*/ 595 w 838"/>
                    <a:gd name="T57" fmla="*/ 619 h 1573"/>
                    <a:gd name="T58" fmla="*/ 604 w 838"/>
                    <a:gd name="T59" fmla="*/ 653 h 1573"/>
                    <a:gd name="T60" fmla="*/ 612 w 838"/>
                    <a:gd name="T61" fmla="*/ 686 h 1573"/>
                    <a:gd name="T62" fmla="*/ 616 w 838"/>
                    <a:gd name="T63" fmla="*/ 716 h 1573"/>
                    <a:gd name="T64" fmla="*/ 620 w 838"/>
                    <a:gd name="T65" fmla="*/ 746 h 1573"/>
                    <a:gd name="T66" fmla="*/ 621 w 838"/>
                    <a:gd name="T67" fmla="*/ 775 h 1573"/>
                    <a:gd name="T68" fmla="*/ 623 w 838"/>
                    <a:gd name="T69" fmla="*/ 800 h 1573"/>
                    <a:gd name="T70" fmla="*/ 620 w 838"/>
                    <a:gd name="T71" fmla="*/ 834 h 1573"/>
                    <a:gd name="T72" fmla="*/ 616 w 838"/>
                    <a:gd name="T73" fmla="*/ 860 h 1573"/>
                    <a:gd name="T74" fmla="*/ 610 w 838"/>
                    <a:gd name="T75" fmla="*/ 889 h 1573"/>
                    <a:gd name="T76" fmla="*/ 602 w 838"/>
                    <a:gd name="T77" fmla="*/ 923 h 1573"/>
                    <a:gd name="T78" fmla="*/ 593 w 838"/>
                    <a:gd name="T79" fmla="*/ 957 h 1573"/>
                    <a:gd name="T80" fmla="*/ 580 w 838"/>
                    <a:gd name="T81" fmla="*/ 995 h 1573"/>
                    <a:gd name="T82" fmla="*/ 563 w 838"/>
                    <a:gd name="T83" fmla="*/ 1031 h 1573"/>
                    <a:gd name="T84" fmla="*/ 545 w 838"/>
                    <a:gd name="T85" fmla="*/ 1071 h 1573"/>
                    <a:gd name="T86" fmla="*/ 521 w 838"/>
                    <a:gd name="T87" fmla="*/ 1107 h 1573"/>
                    <a:gd name="T88" fmla="*/ 494 w 838"/>
                    <a:gd name="T89" fmla="*/ 1144 h 1573"/>
                    <a:gd name="T90" fmla="*/ 462 w 838"/>
                    <a:gd name="T91" fmla="*/ 1178 h 1573"/>
                    <a:gd name="T92" fmla="*/ 441 w 838"/>
                    <a:gd name="T93" fmla="*/ 1199 h 1573"/>
                    <a:gd name="T94" fmla="*/ 405 w 838"/>
                    <a:gd name="T95" fmla="*/ 1227 h 1573"/>
                    <a:gd name="T96" fmla="*/ 376 w 838"/>
                    <a:gd name="T97" fmla="*/ 1250 h 1573"/>
                    <a:gd name="T98" fmla="*/ 346 w 838"/>
                    <a:gd name="T99" fmla="*/ 1269 h 1573"/>
                    <a:gd name="T100" fmla="*/ 312 w 838"/>
                    <a:gd name="T101" fmla="*/ 1288 h 1573"/>
                    <a:gd name="T102" fmla="*/ 272 w 838"/>
                    <a:gd name="T103" fmla="*/ 1307 h 1573"/>
                    <a:gd name="T104" fmla="*/ 228 w 838"/>
                    <a:gd name="T105" fmla="*/ 1324 h 1573"/>
                    <a:gd name="T106" fmla="*/ 177 w 838"/>
                    <a:gd name="T107" fmla="*/ 1335 h 1573"/>
                    <a:gd name="T108" fmla="*/ 121 w 838"/>
                    <a:gd name="T109" fmla="*/ 1347 h 1573"/>
                    <a:gd name="T110" fmla="*/ 62 w 838"/>
                    <a:gd name="T111" fmla="*/ 135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8" h="1573">
                      <a:moveTo>
                        <a:pt x="51" y="1353"/>
                      </a:moveTo>
                      <a:lnTo>
                        <a:pt x="55" y="1573"/>
                      </a:lnTo>
                      <a:lnTo>
                        <a:pt x="125" y="1571"/>
                      </a:lnTo>
                      <a:lnTo>
                        <a:pt x="154" y="1474"/>
                      </a:lnTo>
                      <a:lnTo>
                        <a:pt x="300" y="1432"/>
                      </a:lnTo>
                      <a:lnTo>
                        <a:pt x="397" y="1499"/>
                      </a:lnTo>
                      <a:lnTo>
                        <a:pt x="504" y="1434"/>
                      </a:lnTo>
                      <a:lnTo>
                        <a:pt x="500" y="1322"/>
                      </a:lnTo>
                      <a:lnTo>
                        <a:pt x="580" y="1239"/>
                      </a:lnTo>
                      <a:lnTo>
                        <a:pt x="688" y="1254"/>
                      </a:lnTo>
                      <a:lnTo>
                        <a:pt x="764" y="1134"/>
                      </a:lnTo>
                      <a:lnTo>
                        <a:pt x="699" y="1041"/>
                      </a:lnTo>
                      <a:lnTo>
                        <a:pt x="743" y="889"/>
                      </a:lnTo>
                      <a:lnTo>
                        <a:pt x="838" y="874"/>
                      </a:lnTo>
                      <a:lnTo>
                        <a:pt x="838" y="868"/>
                      </a:lnTo>
                      <a:lnTo>
                        <a:pt x="838" y="862"/>
                      </a:lnTo>
                      <a:lnTo>
                        <a:pt x="838" y="858"/>
                      </a:lnTo>
                      <a:lnTo>
                        <a:pt x="838" y="853"/>
                      </a:lnTo>
                      <a:lnTo>
                        <a:pt x="838" y="847"/>
                      </a:lnTo>
                      <a:lnTo>
                        <a:pt x="838" y="841"/>
                      </a:lnTo>
                      <a:lnTo>
                        <a:pt x="838" y="838"/>
                      </a:lnTo>
                      <a:lnTo>
                        <a:pt x="838" y="834"/>
                      </a:lnTo>
                      <a:lnTo>
                        <a:pt x="838" y="828"/>
                      </a:lnTo>
                      <a:lnTo>
                        <a:pt x="838" y="822"/>
                      </a:lnTo>
                      <a:lnTo>
                        <a:pt x="838" y="819"/>
                      </a:lnTo>
                      <a:lnTo>
                        <a:pt x="838" y="813"/>
                      </a:lnTo>
                      <a:lnTo>
                        <a:pt x="838" y="803"/>
                      </a:lnTo>
                      <a:lnTo>
                        <a:pt x="838" y="794"/>
                      </a:lnTo>
                      <a:lnTo>
                        <a:pt x="838" y="788"/>
                      </a:lnTo>
                      <a:lnTo>
                        <a:pt x="838" y="782"/>
                      </a:lnTo>
                      <a:lnTo>
                        <a:pt x="838" y="779"/>
                      </a:lnTo>
                      <a:lnTo>
                        <a:pt x="838" y="775"/>
                      </a:lnTo>
                      <a:lnTo>
                        <a:pt x="838" y="769"/>
                      </a:lnTo>
                      <a:lnTo>
                        <a:pt x="838" y="763"/>
                      </a:lnTo>
                      <a:lnTo>
                        <a:pt x="838" y="760"/>
                      </a:lnTo>
                      <a:lnTo>
                        <a:pt x="838" y="754"/>
                      </a:lnTo>
                      <a:lnTo>
                        <a:pt x="838" y="744"/>
                      </a:lnTo>
                      <a:lnTo>
                        <a:pt x="838" y="735"/>
                      </a:lnTo>
                      <a:lnTo>
                        <a:pt x="838" y="725"/>
                      </a:lnTo>
                      <a:lnTo>
                        <a:pt x="838" y="716"/>
                      </a:lnTo>
                      <a:lnTo>
                        <a:pt x="741" y="687"/>
                      </a:lnTo>
                      <a:lnTo>
                        <a:pt x="699" y="541"/>
                      </a:lnTo>
                      <a:lnTo>
                        <a:pt x="766" y="444"/>
                      </a:lnTo>
                      <a:lnTo>
                        <a:pt x="703" y="336"/>
                      </a:lnTo>
                      <a:lnTo>
                        <a:pt x="591" y="342"/>
                      </a:lnTo>
                      <a:lnTo>
                        <a:pt x="507" y="262"/>
                      </a:lnTo>
                      <a:lnTo>
                        <a:pt x="521" y="152"/>
                      </a:lnTo>
                      <a:lnTo>
                        <a:pt x="401" y="76"/>
                      </a:lnTo>
                      <a:lnTo>
                        <a:pt x="310" y="142"/>
                      </a:lnTo>
                      <a:lnTo>
                        <a:pt x="156" y="98"/>
                      </a:lnTo>
                      <a:lnTo>
                        <a:pt x="140" y="3"/>
                      </a:lnTo>
                      <a:lnTo>
                        <a:pt x="49" y="0"/>
                      </a:lnTo>
                      <a:lnTo>
                        <a:pt x="0" y="100"/>
                      </a:lnTo>
                      <a:lnTo>
                        <a:pt x="53" y="218"/>
                      </a:lnTo>
                      <a:lnTo>
                        <a:pt x="55" y="218"/>
                      </a:lnTo>
                      <a:lnTo>
                        <a:pt x="59" y="218"/>
                      </a:lnTo>
                      <a:lnTo>
                        <a:pt x="62" y="218"/>
                      </a:lnTo>
                      <a:lnTo>
                        <a:pt x="68" y="218"/>
                      </a:lnTo>
                      <a:lnTo>
                        <a:pt x="76" y="218"/>
                      </a:lnTo>
                      <a:lnTo>
                        <a:pt x="83" y="218"/>
                      </a:lnTo>
                      <a:lnTo>
                        <a:pt x="93" y="220"/>
                      </a:lnTo>
                      <a:lnTo>
                        <a:pt x="99" y="220"/>
                      </a:lnTo>
                      <a:lnTo>
                        <a:pt x="102" y="220"/>
                      </a:lnTo>
                      <a:lnTo>
                        <a:pt x="108" y="220"/>
                      </a:lnTo>
                      <a:lnTo>
                        <a:pt x="114" y="222"/>
                      </a:lnTo>
                      <a:lnTo>
                        <a:pt x="120" y="222"/>
                      </a:lnTo>
                      <a:lnTo>
                        <a:pt x="125" y="224"/>
                      </a:lnTo>
                      <a:lnTo>
                        <a:pt x="133" y="224"/>
                      </a:lnTo>
                      <a:lnTo>
                        <a:pt x="139" y="226"/>
                      </a:lnTo>
                      <a:lnTo>
                        <a:pt x="144" y="226"/>
                      </a:lnTo>
                      <a:lnTo>
                        <a:pt x="152" y="228"/>
                      </a:lnTo>
                      <a:lnTo>
                        <a:pt x="158" y="230"/>
                      </a:lnTo>
                      <a:lnTo>
                        <a:pt x="167" y="231"/>
                      </a:lnTo>
                      <a:lnTo>
                        <a:pt x="173" y="233"/>
                      </a:lnTo>
                      <a:lnTo>
                        <a:pt x="180" y="235"/>
                      </a:lnTo>
                      <a:lnTo>
                        <a:pt x="188" y="237"/>
                      </a:lnTo>
                      <a:lnTo>
                        <a:pt x="196" y="239"/>
                      </a:lnTo>
                      <a:lnTo>
                        <a:pt x="203" y="239"/>
                      </a:lnTo>
                      <a:lnTo>
                        <a:pt x="211" y="241"/>
                      </a:lnTo>
                      <a:lnTo>
                        <a:pt x="218" y="245"/>
                      </a:lnTo>
                      <a:lnTo>
                        <a:pt x="228" y="247"/>
                      </a:lnTo>
                      <a:lnTo>
                        <a:pt x="235" y="249"/>
                      </a:lnTo>
                      <a:lnTo>
                        <a:pt x="243" y="252"/>
                      </a:lnTo>
                      <a:lnTo>
                        <a:pt x="251" y="254"/>
                      </a:lnTo>
                      <a:lnTo>
                        <a:pt x="260" y="258"/>
                      </a:lnTo>
                      <a:lnTo>
                        <a:pt x="268" y="260"/>
                      </a:lnTo>
                      <a:lnTo>
                        <a:pt x="275" y="264"/>
                      </a:lnTo>
                      <a:lnTo>
                        <a:pt x="285" y="268"/>
                      </a:lnTo>
                      <a:lnTo>
                        <a:pt x="293" y="271"/>
                      </a:lnTo>
                      <a:lnTo>
                        <a:pt x="300" y="275"/>
                      </a:lnTo>
                      <a:lnTo>
                        <a:pt x="310" y="279"/>
                      </a:lnTo>
                      <a:lnTo>
                        <a:pt x="317" y="283"/>
                      </a:lnTo>
                      <a:lnTo>
                        <a:pt x="327" y="288"/>
                      </a:lnTo>
                      <a:lnTo>
                        <a:pt x="334" y="292"/>
                      </a:lnTo>
                      <a:lnTo>
                        <a:pt x="344" y="298"/>
                      </a:lnTo>
                      <a:lnTo>
                        <a:pt x="351" y="302"/>
                      </a:lnTo>
                      <a:lnTo>
                        <a:pt x="359" y="307"/>
                      </a:lnTo>
                      <a:lnTo>
                        <a:pt x="367" y="313"/>
                      </a:lnTo>
                      <a:lnTo>
                        <a:pt x="376" y="317"/>
                      </a:lnTo>
                      <a:lnTo>
                        <a:pt x="384" y="325"/>
                      </a:lnTo>
                      <a:lnTo>
                        <a:pt x="391" y="330"/>
                      </a:lnTo>
                      <a:lnTo>
                        <a:pt x="399" y="336"/>
                      </a:lnTo>
                      <a:lnTo>
                        <a:pt x="407" y="342"/>
                      </a:lnTo>
                      <a:lnTo>
                        <a:pt x="414" y="349"/>
                      </a:lnTo>
                      <a:lnTo>
                        <a:pt x="422" y="357"/>
                      </a:lnTo>
                      <a:lnTo>
                        <a:pt x="429" y="363"/>
                      </a:lnTo>
                      <a:lnTo>
                        <a:pt x="437" y="370"/>
                      </a:lnTo>
                      <a:lnTo>
                        <a:pt x="445" y="378"/>
                      </a:lnTo>
                      <a:lnTo>
                        <a:pt x="452" y="387"/>
                      </a:lnTo>
                      <a:lnTo>
                        <a:pt x="458" y="393"/>
                      </a:lnTo>
                      <a:lnTo>
                        <a:pt x="464" y="397"/>
                      </a:lnTo>
                      <a:lnTo>
                        <a:pt x="471" y="402"/>
                      </a:lnTo>
                      <a:lnTo>
                        <a:pt x="477" y="410"/>
                      </a:lnTo>
                      <a:lnTo>
                        <a:pt x="483" y="414"/>
                      </a:lnTo>
                      <a:lnTo>
                        <a:pt x="488" y="421"/>
                      </a:lnTo>
                      <a:lnTo>
                        <a:pt x="494" y="427"/>
                      </a:lnTo>
                      <a:lnTo>
                        <a:pt x="500" y="433"/>
                      </a:lnTo>
                      <a:lnTo>
                        <a:pt x="504" y="439"/>
                      </a:lnTo>
                      <a:lnTo>
                        <a:pt x="507" y="446"/>
                      </a:lnTo>
                      <a:lnTo>
                        <a:pt x="513" y="452"/>
                      </a:lnTo>
                      <a:lnTo>
                        <a:pt x="519" y="458"/>
                      </a:lnTo>
                      <a:lnTo>
                        <a:pt x="523" y="465"/>
                      </a:lnTo>
                      <a:lnTo>
                        <a:pt x="526" y="471"/>
                      </a:lnTo>
                      <a:lnTo>
                        <a:pt x="532" y="477"/>
                      </a:lnTo>
                      <a:lnTo>
                        <a:pt x="536" y="484"/>
                      </a:lnTo>
                      <a:lnTo>
                        <a:pt x="540" y="490"/>
                      </a:lnTo>
                      <a:lnTo>
                        <a:pt x="544" y="497"/>
                      </a:lnTo>
                      <a:lnTo>
                        <a:pt x="547" y="503"/>
                      </a:lnTo>
                      <a:lnTo>
                        <a:pt x="551" y="511"/>
                      </a:lnTo>
                      <a:lnTo>
                        <a:pt x="553" y="516"/>
                      </a:lnTo>
                      <a:lnTo>
                        <a:pt x="557" y="524"/>
                      </a:lnTo>
                      <a:lnTo>
                        <a:pt x="561" y="530"/>
                      </a:lnTo>
                      <a:lnTo>
                        <a:pt x="564" y="537"/>
                      </a:lnTo>
                      <a:lnTo>
                        <a:pt x="568" y="545"/>
                      </a:lnTo>
                      <a:lnTo>
                        <a:pt x="570" y="551"/>
                      </a:lnTo>
                      <a:lnTo>
                        <a:pt x="574" y="558"/>
                      </a:lnTo>
                      <a:lnTo>
                        <a:pt x="576" y="566"/>
                      </a:lnTo>
                      <a:lnTo>
                        <a:pt x="580" y="572"/>
                      </a:lnTo>
                      <a:lnTo>
                        <a:pt x="582" y="579"/>
                      </a:lnTo>
                      <a:lnTo>
                        <a:pt x="585" y="587"/>
                      </a:lnTo>
                      <a:lnTo>
                        <a:pt x="587" y="592"/>
                      </a:lnTo>
                      <a:lnTo>
                        <a:pt x="589" y="600"/>
                      </a:lnTo>
                      <a:lnTo>
                        <a:pt x="591" y="606"/>
                      </a:lnTo>
                      <a:lnTo>
                        <a:pt x="593" y="611"/>
                      </a:lnTo>
                      <a:lnTo>
                        <a:pt x="595" y="619"/>
                      </a:lnTo>
                      <a:lnTo>
                        <a:pt x="597" y="627"/>
                      </a:lnTo>
                      <a:lnTo>
                        <a:pt x="599" y="632"/>
                      </a:lnTo>
                      <a:lnTo>
                        <a:pt x="601" y="640"/>
                      </a:lnTo>
                      <a:lnTo>
                        <a:pt x="602" y="648"/>
                      </a:lnTo>
                      <a:lnTo>
                        <a:pt x="604" y="653"/>
                      </a:lnTo>
                      <a:lnTo>
                        <a:pt x="606" y="659"/>
                      </a:lnTo>
                      <a:lnTo>
                        <a:pt x="606" y="667"/>
                      </a:lnTo>
                      <a:lnTo>
                        <a:pt x="608" y="672"/>
                      </a:lnTo>
                      <a:lnTo>
                        <a:pt x="610" y="680"/>
                      </a:lnTo>
                      <a:lnTo>
                        <a:pt x="612" y="686"/>
                      </a:lnTo>
                      <a:lnTo>
                        <a:pt x="612" y="691"/>
                      </a:lnTo>
                      <a:lnTo>
                        <a:pt x="614" y="699"/>
                      </a:lnTo>
                      <a:lnTo>
                        <a:pt x="614" y="705"/>
                      </a:lnTo>
                      <a:lnTo>
                        <a:pt x="614" y="710"/>
                      </a:lnTo>
                      <a:lnTo>
                        <a:pt x="616" y="716"/>
                      </a:lnTo>
                      <a:lnTo>
                        <a:pt x="616" y="724"/>
                      </a:lnTo>
                      <a:lnTo>
                        <a:pt x="618" y="727"/>
                      </a:lnTo>
                      <a:lnTo>
                        <a:pt x="618" y="735"/>
                      </a:lnTo>
                      <a:lnTo>
                        <a:pt x="620" y="741"/>
                      </a:lnTo>
                      <a:lnTo>
                        <a:pt x="620" y="746"/>
                      </a:lnTo>
                      <a:lnTo>
                        <a:pt x="620" y="752"/>
                      </a:lnTo>
                      <a:lnTo>
                        <a:pt x="621" y="758"/>
                      </a:lnTo>
                      <a:lnTo>
                        <a:pt x="621" y="763"/>
                      </a:lnTo>
                      <a:lnTo>
                        <a:pt x="621" y="769"/>
                      </a:lnTo>
                      <a:lnTo>
                        <a:pt x="621" y="775"/>
                      </a:lnTo>
                      <a:lnTo>
                        <a:pt x="623" y="781"/>
                      </a:lnTo>
                      <a:lnTo>
                        <a:pt x="623" y="786"/>
                      </a:lnTo>
                      <a:lnTo>
                        <a:pt x="625" y="792"/>
                      </a:lnTo>
                      <a:lnTo>
                        <a:pt x="623" y="794"/>
                      </a:lnTo>
                      <a:lnTo>
                        <a:pt x="623" y="800"/>
                      </a:lnTo>
                      <a:lnTo>
                        <a:pt x="623" y="805"/>
                      </a:lnTo>
                      <a:lnTo>
                        <a:pt x="623" y="813"/>
                      </a:lnTo>
                      <a:lnTo>
                        <a:pt x="621" y="820"/>
                      </a:lnTo>
                      <a:lnTo>
                        <a:pt x="620" y="830"/>
                      </a:lnTo>
                      <a:lnTo>
                        <a:pt x="620" y="834"/>
                      </a:lnTo>
                      <a:lnTo>
                        <a:pt x="620" y="839"/>
                      </a:lnTo>
                      <a:lnTo>
                        <a:pt x="618" y="843"/>
                      </a:lnTo>
                      <a:lnTo>
                        <a:pt x="618" y="849"/>
                      </a:lnTo>
                      <a:lnTo>
                        <a:pt x="616" y="855"/>
                      </a:lnTo>
                      <a:lnTo>
                        <a:pt x="616" y="860"/>
                      </a:lnTo>
                      <a:lnTo>
                        <a:pt x="614" y="864"/>
                      </a:lnTo>
                      <a:lnTo>
                        <a:pt x="614" y="872"/>
                      </a:lnTo>
                      <a:lnTo>
                        <a:pt x="612" y="877"/>
                      </a:lnTo>
                      <a:lnTo>
                        <a:pt x="612" y="883"/>
                      </a:lnTo>
                      <a:lnTo>
                        <a:pt x="610" y="889"/>
                      </a:lnTo>
                      <a:lnTo>
                        <a:pt x="610" y="896"/>
                      </a:lnTo>
                      <a:lnTo>
                        <a:pt x="608" y="902"/>
                      </a:lnTo>
                      <a:lnTo>
                        <a:pt x="606" y="910"/>
                      </a:lnTo>
                      <a:lnTo>
                        <a:pt x="604" y="916"/>
                      </a:lnTo>
                      <a:lnTo>
                        <a:pt x="602" y="923"/>
                      </a:lnTo>
                      <a:lnTo>
                        <a:pt x="601" y="929"/>
                      </a:lnTo>
                      <a:lnTo>
                        <a:pt x="599" y="936"/>
                      </a:lnTo>
                      <a:lnTo>
                        <a:pt x="597" y="944"/>
                      </a:lnTo>
                      <a:lnTo>
                        <a:pt x="595" y="952"/>
                      </a:lnTo>
                      <a:lnTo>
                        <a:pt x="593" y="957"/>
                      </a:lnTo>
                      <a:lnTo>
                        <a:pt x="591" y="965"/>
                      </a:lnTo>
                      <a:lnTo>
                        <a:pt x="587" y="973"/>
                      </a:lnTo>
                      <a:lnTo>
                        <a:pt x="585" y="980"/>
                      </a:lnTo>
                      <a:lnTo>
                        <a:pt x="582" y="988"/>
                      </a:lnTo>
                      <a:lnTo>
                        <a:pt x="580" y="995"/>
                      </a:lnTo>
                      <a:lnTo>
                        <a:pt x="576" y="1001"/>
                      </a:lnTo>
                      <a:lnTo>
                        <a:pt x="574" y="1011"/>
                      </a:lnTo>
                      <a:lnTo>
                        <a:pt x="570" y="1018"/>
                      </a:lnTo>
                      <a:lnTo>
                        <a:pt x="566" y="1024"/>
                      </a:lnTo>
                      <a:lnTo>
                        <a:pt x="563" y="1031"/>
                      </a:lnTo>
                      <a:lnTo>
                        <a:pt x="561" y="1039"/>
                      </a:lnTo>
                      <a:lnTo>
                        <a:pt x="557" y="1047"/>
                      </a:lnTo>
                      <a:lnTo>
                        <a:pt x="553" y="1054"/>
                      </a:lnTo>
                      <a:lnTo>
                        <a:pt x="549" y="1062"/>
                      </a:lnTo>
                      <a:lnTo>
                        <a:pt x="545" y="1071"/>
                      </a:lnTo>
                      <a:lnTo>
                        <a:pt x="540" y="1077"/>
                      </a:lnTo>
                      <a:lnTo>
                        <a:pt x="536" y="1085"/>
                      </a:lnTo>
                      <a:lnTo>
                        <a:pt x="530" y="1092"/>
                      </a:lnTo>
                      <a:lnTo>
                        <a:pt x="526" y="1100"/>
                      </a:lnTo>
                      <a:lnTo>
                        <a:pt x="521" y="1107"/>
                      </a:lnTo>
                      <a:lnTo>
                        <a:pt x="515" y="1115"/>
                      </a:lnTo>
                      <a:lnTo>
                        <a:pt x="509" y="1121"/>
                      </a:lnTo>
                      <a:lnTo>
                        <a:pt x="506" y="1130"/>
                      </a:lnTo>
                      <a:lnTo>
                        <a:pt x="500" y="1136"/>
                      </a:lnTo>
                      <a:lnTo>
                        <a:pt x="494" y="1144"/>
                      </a:lnTo>
                      <a:lnTo>
                        <a:pt x="486" y="1151"/>
                      </a:lnTo>
                      <a:lnTo>
                        <a:pt x="481" y="1157"/>
                      </a:lnTo>
                      <a:lnTo>
                        <a:pt x="475" y="1164"/>
                      </a:lnTo>
                      <a:lnTo>
                        <a:pt x="467" y="1172"/>
                      </a:lnTo>
                      <a:lnTo>
                        <a:pt x="462" y="1178"/>
                      </a:lnTo>
                      <a:lnTo>
                        <a:pt x="456" y="1185"/>
                      </a:lnTo>
                      <a:lnTo>
                        <a:pt x="452" y="1185"/>
                      </a:lnTo>
                      <a:lnTo>
                        <a:pt x="448" y="1191"/>
                      </a:lnTo>
                      <a:lnTo>
                        <a:pt x="445" y="1193"/>
                      </a:lnTo>
                      <a:lnTo>
                        <a:pt x="441" y="1199"/>
                      </a:lnTo>
                      <a:lnTo>
                        <a:pt x="435" y="1204"/>
                      </a:lnTo>
                      <a:lnTo>
                        <a:pt x="429" y="1210"/>
                      </a:lnTo>
                      <a:lnTo>
                        <a:pt x="422" y="1214"/>
                      </a:lnTo>
                      <a:lnTo>
                        <a:pt x="414" y="1221"/>
                      </a:lnTo>
                      <a:lnTo>
                        <a:pt x="405" y="1227"/>
                      </a:lnTo>
                      <a:lnTo>
                        <a:pt x="397" y="1235"/>
                      </a:lnTo>
                      <a:lnTo>
                        <a:pt x="391" y="1239"/>
                      </a:lnTo>
                      <a:lnTo>
                        <a:pt x="386" y="1242"/>
                      </a:lnTo>
                      <a:lnTo>
                        <a:pt x="382" y="1246"/>
                      </a:lnTo>
                      <a:lnTo>
                        <a:pt x="376" y="1250"/>
                      </a:lnTo>
                      <a:lnTo>
                        <a:pt x="371" y="1254"/>
                      </a:lnTo>
                      <a:lnTo>
                        <a:pt x="365" y="1258"/>
                      </a:lnTo>
                      <a:lnTo>
                        <a:pt x="359" y="1261"/>
                      </a:lnTo>
                      <a:lnTo>
                        <a:pt x="353" y="1267"/>
                      </a:lnTo>
                      <a:lnTo>
                        <a:pt x="346" y="1269"/>
                      </a:lnTo>
                      <a:lnTo>
                        <a:pt x="340" y="1273"/>
                      </a:lnTo>
                      <a:lnTo>
                        <a:pt x="332" y="1277"/>
                      </a:lnTo>
                      <a:lnTo>
                        <a:pt x="327" y="1280"/>
                      </a:lnTo>
                      <a:lnTo>
                        <a:pt x="319" y="1284"/>
                      </a:lnTo>
                      <a:lnTo>
                        <a:pt x="312" y="1288"/>
                      </a:lnTo>
                      <a:lnTo>
                        <a:pt x="304" y="1292"/>
                      </a:lnTo>
                      <a:lnTo>
                        <a:pt x="296" y="1296"/>
                      </a:lnTo>
                      <a:lnTo>
                        <a:pt x="289" y="1299"/>
                      </a:lnTo>
                      <a:lnTo>
                        <a:pt x="279" y="1303"/>
                      </a:lnTo>
                      <a:lnTo>
                        <a:pt x="272" y="1307"/>
                      </a:lnTo>
                      <a:lnTo>
                        <a:pt x="264" y="1309"/>
                      </a:lnTo>
                      <a:lnTo>
                        <a:pt x="255" y="1313"/>
                      </a:lnTo>
                      <a:lnTo>
                        <a:pt x="245" y="1316"/>
                      </a:lnTo>
                      <a:lnTo>
                        <a:pt x="235" y="1320"/>
                      </a:lnTo>
                      <a:lnTo>
                        <a:pt x="228" y="1324"/>
                      </a:lnTo>
                      <a:lnTo>
                        <a:pt x="216" y="1326"/>
                      </a:lnTo>
                      <a:lnTo>
                        <a:pt x="207" y="1330"/>
                      </a:lnTo>
                      <a:lnTo>
                        <a:pt x="197" y="1332"/>
                      </a:lnTo>
                      <a:lnTo>
                        <a:pt x="188" y="1334"/>
                      </a:lnTo>
                      <a:lnTo>
                        <a:pt x="177" y="1335"/>
                      </a:lnTo>
                      <a:lnTo>
                        <a:pt x="165" y="1339"/>
                      </a:lnTo>
                      <a:lnTo>
                        <a:pt x="156" y="1341"/>
                      </a:lnTo>
                      <a:lnTo>
                        <a:pt x="144" y="1343"/>
                      </a:lnTo>
                      <a:lnTo>
                        <a:pt x="133" y="1345"/>
                      </a:lnTo>
                      <a:lnTo>
                        <a:pt x="121" y="1347"/>
                      </a:lnTo>
                      <a:lnTo>
                        <a:pt x="110" y="1349"/>
                      </a:lnTo>
                      <a:lnTo>
                        <a:pt x="99" y="1349"/>
                      </a:lnTo>
                      <a:lnTo>
                        <a:pt x="85" y="1351"/>
                      </a:lnTo>
                      <a:lnTo>
                        <a:pt x="74" y="1351"/>
                      </a:lnTo>
                      <a:lnTo>
                        <a:pt x="62" y="1353"/>
                      </a:lnTo>
                      <a:lnTo>
                        <a:pt x="51" y="1353"/>
                      </a:lnTo>
                      <a:lnTo>
                        <a:pt x="51" y="1353"/>
                      </a:lnTo>
                      <a:close/>
                    </a:path>
                  </a:pathLst>
                </a:custGeom>
                <a:grpFill/>
                <a:ln w="285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61"/>
                <p:cNvSpPr>
                  <a:spLocks/>
                </p:cNvSpPr>
                <p:nvPr/>
              </p:nvSpPr>
              <p:spPr bwMode="auto">
                <a:xfrm>
                  <a:off x="5029995" y="3399255"/>
                  <a:ext cx="658812" cy="1249363"/>
                </a:xfrm>
                <a:custGeom>
                  <a:avLst/>
                  <a:gdLst>
                    <a:gd name="T0" fmla="*/ 542 w 831"/>
                    <a:gd name="T1" fmla="*/ 140 h 1575"/>
                    <a:gd name="T2" fmla="*/ 152 w 831"/>
                    <a:gd name="T3" fmla="*/ 319 h 1575"/>
                    <a:gd name="T4" fmla="*/ 2 w 831"/>
                    <a:gd name="T5" fmla="*/ 707 h 1575"/>
                    <a:gd name="T6" fmla="*/ 0 w 831"/>
                    <a:gd name="T7" fmla="*/ 752 h 1575"/>
                    <a:gd name="T8" fmla="*/ 0 w 831"/>
                    <a:gd name="T9" fmla="*/ 779 h 1575"/>
                    <a:gd name="T10" fmla="*/ 0 w 831"/>
                    <a:gd name="T11" fmla="*/ 805 h 1575"/>
                    <a:gd name="T12" fmla="*/ 0 w 831"/>
                    <a:gd name="T13" fmla="*/ 832 h 1575"/>
                    <a:gd name="T14" fmla="*/ 4 w 831"/>
                    <a:gd name="T15" fmla="*/ 860 h 1575"/>
                    <a:gd name="T16" fmla="*/ 251 w 831"/>
                    <a:gd name="T17" fmla="*/ 1233 h 1575"/>
                    <a:gd name="T18" fmla="*/ 684 w 831"/>
                    <a:gd name="T19" fmla="*/ 1478 h 1575"/>
                    <a:gd name="T20" fmla="*/ 785 w 831"/>
                    <a:gd name="T21" fmla="*/ 1355 h 1575"/>
                    <a:gd name="T22" fmla="*/ 760 w 831"/>
                    <a:gd name="T23" fmla="*/ 1353 h 1575"/>
                    <a:gd name="T24" fmla="*/ 728 w 831"/>
                    <a:gd name="T25" fmla="*/ 1351 h 1575"/>
                    <a:gd name="T26" fmla="*/ 699 w 831"/>
                    <a:gd name="T27" fmla="*/ 1347 h 1575"/>
                    <a:gd name="T28" fmla="*/ 665 w 831"/>
                    <a:gd name="T29" fmla="*/ 1337 h 1575"/>
                    <a:gd name="T30" fmla="*/ 627 w 831"/>
                    <a:gd name="T31" fmla="*/ 1330 h 1575"/>
                    <a:gd name="T32" fmla="*/ 585 w 831"/>
                    <a:gd name="T33" fmla="*/ 1317 h 1575"/>
                    <a:gd name="T34" fmla="*/ 545 w 831"/>
                    <a:gd name="T35" fmla="*/ 1301 h 1575"/>
                    <a:gd name="T36" fmla="*/ 504 w 831"/>
                    <a:gd name="T37" fmla="*/ 1280 h 1575"/>
                    <a:gd name="T38" fmla="*/ 464 w 831"/>
                    <a:gd name="T39" fmla="*/ 1254 h 1575"/>
                    <a:gd name="T40" fmla="*/ 424 w 831"/>
                    <a:gd name="T41" fmla="*/ 1225 h 1575"/>
                    <a:gd name="T42" fmla="*/ 390 w 831"/>
                    <a:gd name="T43" fmla="*/ 1189 h 1575"/>
                    <a:gd name="T44" fmla="*/ 367 w 831"/>
                    <a:gd name="T45" fmla="*/ 1168 h 1575"/>
                    <a:gd name="T46" fmla="*/ 336 w 831"/>
                    <a:gd name="T47" fmla="*/ 1132 h 1575"/>
                    <a:gd name="T48" fmla="*/ 317 w 831"/>
                    <a:gd name="T49" fmla="*/ 1106 h 1575"/>
                    <a:gd name="T50" fmla="*/ 298 w 831"/>
                    <a:gd name="T51" fmla="*/ 1075 h 1575"/>
                    <a:gd name="T52" fmla="*/ 279 w 831"/>
                    <a:gd name="T53" fmla="*/ 1037 h 1575"/>
                    <a:gd name="T54" fmla="*/ 262 w 831"/>
                    <a:gd name="T55" fmla="*/ 997 h 1575"/>
                    <a:gd name="T56" fmla="*/ 245 w 831"/>
                    <a:gd name="T57" fmla="*/ 952 h 1575"/>
                    <a:gd name="T58" fmla="*/ 232 w 831"/>
                    <a:gd name="T59" fmla="*/ 900 h 1575"/>
                    <a:gd name="T60" fmla="*/ 222 w 831"/>
                    <a:gd name="T61" fmla="*/ 843 h 1575"/>
                    <a:gd name="T62" fmla="*/ 218 w 831"/>
                    <a:gd name="T63" fmla="*/ 784 h 1575"/>
                    <a:gd name="T64" fmla="*/ 218 w 831"/>
                    <a:gd name="T65" fmla="*/ 756 h 1575"/>
                    <a:gd name="T66" fmla="*/ 224 w 831"/>
                    <a:gd name="T67" fmla="*/ 718 h 1575"/>
                    <a:gd name="T68" fmla="*/ 228 w 831"/>
                    <a:gd name="T69" fmla="*/ 688 h 1575"/>
                    <a:gd name="T70" fmla="*/ 236 w 831"/>
                    <a:gd name="T71" fmla="*/ 655 h 1575"/>
                    <a:gd name="T72" fmla="*/ 245 w 831"/>
                    <a:gd name="T73" fmla="*/ 619 h 1575"/>
                    <a:gd name="T74" fmla="*/ 256 w 831"/>
                    <a:gd name="T75" fmla="*/ 581 h 1575"/>
                    <a:gd name="T76" fmla="*/ 274 w 831"/>
                    <a:gd name="T77" fmla="*/ 541 h 1575"/>
                    <a:gd name="T78" fmla="*/ 294 w 831"/>
                    <a:gd name="T79" fmla="*/ 503 h 1575"/>
                    <a:gd name="T80" fmla="*/ 317 w 831"/>
                    <a:gd name="T81" fmla="*/ 463 h 1575"/>
                    <a:gd name="T82" fmla="*/ 344 w 831"/>
                    <a:gd name="T83" fmla="*/ 427 h 1575"/>
                    <a:gd name="T84" fmla="*/ 378 w 831"/>
                    <a:gd name="T85" fmla="*/ 393 h 1575"/>
                    <a:gd name="T86" fmla="*/ 401 w 831"/>
                    <a:gd name="T87" fmla="*/ 372 h 1575"/>
                    <a:gd name="T88" fmla="*/ 433 w 831"/>
                    <a:gd name="T89" fmla="*/ 342 h 1575"/>
                    <a:gd name="T90" fmla="*/ 464 w 831"/>
                    <a:gd name="T91" fmla="*/ 319 h 1575"/>
                    <a:gd name="T92" fmla="*/ 492 w 831"/>
                    <a:gd name="T93" fmla="*/ 300 h 1575"/>
                    <a:gd name="T94" fmla="*/ 528 w 831"/>
                    <a:gd name="T95" fmla="*/ 281 h 1575"/>
                    <a:gd name="T96" fmla="*/ 568 w 831"/>
                    <a:gd name="T97" fmla="*/ 262 h 1575"/>
                    <a:gd name="T98" fmla="*/ 614 w 831"/>
                    <a:gd name="T99" fmla="*/ 249 h 1575"/>
                    <a:gd name="T100" fmla="*/ 663 w 831"/>
                    <a:gd name="T101" fmla="*/ 233 h 1575"/>
                    <a:gd name="T102" fmla="*/ 719 w 831"/>
                    <a:gd name="T103" fmla="*/ 224 h 1575"/>
                    <a:gd name="T104" fmla="*/ 779 w 831"/>
                    <a:gd name="T105" fmla="*/ 220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1" h="1575">
                      <a:moveTo>
                        <a:pt x="795" y="220"/>
                      </a:moveTo>
                      <a:lnTo>
                        <a:pt x="789" y="0"/>
                      </a:lnTo>
                      <a:lnTo>
                        <a:pt x="719" y="2"/>
                      </a:lnTo>
                      <a:lnTo>
                        <a:pt x="690" y="100"/>
                      </a:lnTo>
                      <a:lnTo>
                        <a:pt x="542" y="140"/>
                      </a:lnTo>
                      <a:lnTo>
                        <a:pt x="447" y="76"/>
                      </a:lnTo>
                      <a:lnTo>
                        <a:pt x="338" y="136"/>
                      </a:lnTo>
                      <a:lnTo>
                        <a:pt x="344" y="251"/>
                      </a:lnTo>
                      <a:lnTo>
                        <a:pt x="264" y="336"/>
                      </a:lnTo>
                      <a:lnTo>
                        <a:pt x="152" y="319"/>
                      </a:lnTo>
                      <a:lnTo>
                        <a:pt x="78" y="439"/>
                      </a:lnTo>
                      <a:lnTo>
                        <a:pt x="144" y="532"/>
                      </a:lnTo>
                      <a:lnTo>
                        <a:pt x="101" y="672"/>
                      </a:lnTo>
                      <a:lnTo>
                        <a:pt x="4" y="699"/>
                      </a:lnTo>
                      <a:lnTo>
                        <a:pt x="2" y="707"/>
                      </a:lnTo>
                      <a:lnTo>
                        <a:pt x="2" y="714"/>
                      </a:lnTo>
                      <a:lnTo>
                        <a:pt x="0" y="724"/>
                      </a:lnTo>
                      <a:lnTo>
                        <a:pt x="0" y="733"/>
                      </a:lnTo>
                      <a:lnTo>
                        <a:pt x="0" y="743"/>
                      </a:lnTo>
                      <a:lnTo>
                        <a:pt x="0" y="752"/>
                      </a:lnTo>
                      <a:lnTo>
                        <a:pt x="0" y="758"/>
                      </a:lnTo>
                      <a:lnTo>
                        <a:pt x="0" y="764"/>
                      </a:lnTo>
                      <a:lnTo>
                        <a:pt x="0" y="767"/>
                      </a:lnTo>
                      <a:lnTo>
                        <a:pt x="0" y="773"/>
                      </a:lnTo>
                      <a:lnTo>
                        <a:pt x="0" y="779"/>
                      </a:lnTo>
                      <a:lnTo>
                        <a:pt x="0" y="784"/>
                      </a:lnTo>
                      <a:lnTo>
                        <a:pt x="0" y="788"/>
                      </a:lnTo>
                      <a:lnTo>
                        <a:pt x="0" y="794"/>
                      </a:lnTo>
                      <a:lnTo>
                        <a:pt x="0" y="800"/>
                      </a:lnTo>
                      <a:lnTo>
                        <a:pt x="0" y="805"/>
                      </a:lnTo>
                      <a:lnTo>
                        <a:pt x="0" y="811"/>
                      </a:lnTo>
                      <a:lnTo>
                        <a:pt x="0" y="817"/>
                      </a:lnTo>
                      <a:lnTo>
                        <a:pt x="0" y="822"/>
                      </a:lnTo>
                      <a:lnTo>
                        <a:pt x="0" y="826"/>
                      </a:lnTo>
                      <a:lnTo>
                        <a:pt x="0" y="832"/>
                      </a:lnTo>
                      <a:lnTo>
                        <a:pt x="2" y="838"/>
                      </a:lnTo>
                      <a:lnTo>
                        <a:pt x="2" y="843"/>
                      </a:lnTo>
                      <a:lnTo>
                        <a:pt x="2" y="849"/>
                      </a:lnTo>
                      <a:lnTo>
                        <a:pt x="4" y="855"/>
                      </a:lnTo>
                      <a:lnTo>
                        <a:pt x="4" y="860"/>
                      </a:lnTo>
                      <a:lnTo>
                        <a:pt x="101" y="887"/>
                      </a:lnTo>
                      <a:lnTo>
                        <a:pt x="140" y="1035"/>
                      </a:lnTo>
                      <a:lnTo>
                        <a:pt x="76" y="1128"/>
                      </a:lnTo>
                      <a:lnTo>
                        <a:pt x="137" y="1239"/>
                      </a:lnTo>
                      <a:lnTo>
                        <a:pt x="251" y="1233"/>
                      </a:lnTo>
                      <a:lnTo>
                        <a:pt x="336" y="1311"/>
                      </a:lnTo>
                      <a:lnTo>
                        <a:pt x="319" y="1425"/>
                      </a:lnTo>
                      <a:lnTo>
                        <a:pt x="441" y="1499"/>
                      </a:lnTo>
                      <a:lnTo>
                        <a:pt x="530" y="1434"/>
                      </a:lnTo>
                      <a:lnTo>
                        <a:pt x="684" y="1478"/>
                      </a:lnTo>
                      <a:lnTo>
                        <a:pt x="701" y="1569"/>
                      </a:lnTo>
                      <a:lnTo>
                        <a:pt x="789" y="1575"/>
                      </a:lnTo>
                      <a:lnTo>
                        <a:pt x="831" y="1484"/>
                      </a:lnTo>
                      <a:lnTo>
                        <a:pt x="787" y="1355"/>
                      </a:lnTo>
                      <a:lnTo>
                        <a:pt x="785" y="1355"/>
                      </a:lnTo>
                      <a:lnTo>
                        <a:pt x="783" y="1355"/>
                      </a:lnTo>
                      <a:lnTo>
                        <a:pt x="779" y="1355"/>
                      </a:lnTo>
                      <a:lnTo>
                        <a:pt x="776" y="1355"/>
                      </a:lnTo>
                      <a:lnTo>
                        <a:pt x="768" y="1353"/>
                      </a:lnTo>
                      <a:lnTo>
                        <a:pt x="760" y="1353"/>
                      </a:lnTo>
                      <a:lnTo>
                        <a:pt x="753" y="1353"/>
                      </a:lnTo>
                      <a:lnTo>
                        <a:pt x="745" y="1353"/>
                      </a:lnTo>
                      <a:lnTo>
                        <a:pt x="739" y="1351"/>
                      </a:lnTo>
                      <a:lnTo>
                        <a:pt x="734" y="1351"/>
                      </a:lnTo>
                      <a:lnTo>
                        <a:pt x="728" y="1351"/>
                      </a:lnTo>
                      <a:lnTo>
                        <a:pt x="722" y="1349"/>
                      </a:lnTo>
                      <a:lnTo>
                        <a:pt x="717" y="1349"/>
                      </a:lnTo>
                      <a:lnTo>
                        <a:pt x="711" y="1347"/>
                      </a:lnTo>
                      <a:lnTo>
                        <a:pt x="705" y="1347"/>
                      </a:lnTo>
                      <a:lnTo>
                        <a:pt x="699" y="1347"/>
                      </a:lnTo>
                      <a:lnTo>
                        <a:pt x="692" y="1345"/>
                      </a:lnTo>
                      <a:lnTo>
                        <a:pt x="686" y="1343"/>
                      </a:lnTo>
                      <a:lnTo>
                        <a:pt x="679" y="1341"/>
                      </a:lnTo>
                      <a:lnTo>
                        <a:pt x="673" y="1339"/>
                      </a:lnTo>
                      <a:lnTo>
                        <a:pt x="665" y="1337"/>
                      </a:lnTo>
                      <a:lnTo>
                        <a:pt x="658" y="1337"/>
                      </a:lnTo>
                      <a:lnTo>
                        <a:pt x="650" y="1336"/>
                      </a:lnTo>
                      <a:lnTo>
                        <a:pt x="642" y="1334"/>
                      </a:lnTo>
                      <a:lnTo>
                        <a:pt x="635" y="1332"/>
                      </a:lnTo>
                      <a:lnTo>
                        <a:pt x="627" y="1330"/>
                      </a:lnTo>
                      <a:lnTo>
                        <a:pt x="620" y="1328"/>
                      </a:lnTo>
                      <a:lnTo>
                        <a:pt x="610" y="1326"/>
                      </a:lnTo>
                      <a:lnTo>
                        <a:pt x="603" y="1322"/>
                      </a:lnTo>
                      <a:lnTo>
                        <a:pt x="595" y="1320"/>
                      </a:lnTo>
                      <a:lnTo>
                        <a:pt x="585" y="1317"/>
                      </a:lnTo>
                      <a:lnTo>
                        <a:pt x="580" y="1315"/>
                      </a:lnTo>
                      <a:lnTo>
                        <a:pt x="570" y="1311"/>
                      </a:lnTo>
                      <a:lnTo>
                        <a:pt x="563" y="1307"/>
                      </a:lnTo>
                      <a:lnTo>
                        <a:pt x="553" y="1303"/>
                      </a:lnTo>
                      <a:lnTo>
                        <a:pt x="545" y="1301"/>
                      </a:lnTo>
                      <a:lnTo>
                        <a:pt x="538" y="1296"/>
                      </a:lnTo>
                      <a:lnTo>
                        <a:pt x="530" y="1292"/>
                      </a:lnTo>
                      <a:lnTo>
                        <a:pt x="521" y="1290"/>
                      </a:lnTo>
                      <a:lnTo>
                        <a:pt x="513" y="1286"/>
                      </a:lnTo>
                      <a:lnTo>
                        <a:pt x="504" y="1280"/>
                      </a:lnTo>
                      <a:lnTo>
                        <a:pt x="496" y="1275"/>
                      </a:lnTo>
                      <a:lnTo>
                        <a:pt x="488" y="1271"/>
                      </a:lnTo>
                      <a:lnTo>
                        <a:pt x="479" y="1265"/>
                      </a:lnTo>
                      <a:lnTo>
                        <a:pt x="471" y="1260"/>
                      </a:lnTo>
                      <a:lnTo>
                        <a:pt x="464" y="1254"/>
                      </a:lnTo>
                      <a:lnTo>
                        <a:pt x="454" y="1250"/>
                      </a:lnTo>
                      <a:lnTo>
                        <a:pt x="448" y="1244"/>
                      </a:lnTo>
                      <a:lnTo>
                        <a:pt x="439" y="1237"/>
                      </a:lnTo>
                      <a:lnTo>
                        <a:pt x="431" y="1231"/>
                      </a:lnTo>
                      <a:lnTo>
                        <a:pt x="424" y="1225"/>
                      </a:lnTo>
                      <a:lnTo>
                        <a:pt x="416" y="1218"/>
                      </a:lnTo>
                      <a:lnTo>
                        <a:pt x="409" y="1212"/>
                      </a:lnTo>
                      <a:lnTo>
                        <a:pt x="403" y="1204"/>
                      </a:lnTo>
                      <a:lnTo>
                        <a:pt x="395" y="1197"/>
                      </a:lnTo>
                      <a:lnTo>
                        <a:pt x="390" y="1189"/>
                      </a:lnTo>
                      <a:lnTo>
                        <a:pt x="386" y="1187"/>
                      </a:lnTo>
                      <a:lnTo>
                        <a:pt x="380" y="1182"/>
                      </a:lnTo>
                      <a:lnTo>
                        <a:pt x="376" y="1178"/>
                      </a:lnTo>
                      <a:lnTo>
                        <a:pt x="372" y="1174"/>
                      </a:lnTo>
                      <a:lnTo>
                        <a:pt x="367" y="1168"/>
                      </a:lnTo>
                      <a:lnTo>
                        <a:pt x="363" y="1165"/>
                      </a:lnTo>
                      <a:lnTo>
                        <a:pt x="355" y="1157"/>
                      </a:lnTo>
                      <a:lnTo>
                        <a:pt x="350" y="1149"/>
                      </a:lnTo>
                      <a:lnTo>
                        <a:pt x="342" y="1140"/>
                      </a:lnTo>
                      <a:lnTo>
                        <a:pt x="336" y="1132"/>
                      </a:lnTo>
                      <a:lnTo>
                        <a:pt x="333" y="1127"/>
                      </a:lnTo>
                      <a:lnTo>
                        <a:pt x="329" y="1121"/>
                      </a:lnTo>
                      <a:lnTo>
                        <a:pt x="325" y="1117"/>
                      </a:lnTo>
                      <a:lnTo>
                        <a:pt x="321" y="1111"/>
                      </a:lnTo>
                      <a:lnTo>
                        <a:pt x="317" y="1106"/>
                      </a:lnTo>
                      <a:lnTo>
                        <a:pt x="313" y="1100"/>
                      </a:lnTo>
                      <a:lnTo>
                        <a:pt x="310" y="1094"/>
                      </a:lnTo>
                      <a:lnTo>
                        <a:pt x="306" y="1089"/>
                      </a:lnTo>
                      <a:lnTo>
                        <a:pt x="302" y="1081"/>
                      </a:lnTo>
                      <a:lnTo>
                        <a:pt x="298" y="1075"/>
                      </a:lnTo>
                      <a:lnTo>
                        <a:pt x="294" y="1068"/>
                      </a:lnTo>
                      <a:lnTo>
                        <a:pt x="291" y="1060"/>
                      </a:lnTo>
                      <a:lnTo>
                        <a:pt x="285" y="1054"/>
                      </a:lnTo>
                      <a:lnTo>
                        <a:pt x="283" y="1047"/>
                      </a:lnTo>
                      <a:lnTo>
                        <a:pt x="279" y="1037"/>
                      </a:lnTo>
                      <a:lnTo>
                        <a:pt x="275" y="1032"/>
                      </a:lnTo>
                      <a:lnTo>
                        <a:pt x="272" y="1022"/>
                      </a:lnTo>
                      <a:lnTo>
                        <a:pt x="268" y="1014"/>
                      </a:lnTo>
                      <a:lnTo>
                        <a:pt x="264" y="1005"/>
                      </a:lnTo>
                      <a:lnTo>
                        <a:pt x="262" y="997"/>
                      </a:lnTo>
                      <a:lnTo>
                        <a:pt x="258" y="988"/>
                      </a:lnTo>
                      <a:lnTo>
                        <a:pt x="255" y="980"/>
                      </a:lnTo>
                      <a:lnTo>
                        <a:pt x="251" y="971"/>
                      </a:lnTo>
                      <a:lnTo>
                        <a:pt x="249" y="961"/>
                      </a:lnTo>
                      <a:lnTo>
                        <a:pt x="245" y="952"/>
                      </a:lnTo>
                      <a:lnTo>
                        <a:pt x="243" y="942"/>
                      </a:lnTo>
                      <a:lnTo>
                        <a:pt x="239" y="933"/>
                      </a:lnTo>
                      <a:lnTo>
                        <a:pt x="237" y="921"/>
                      </a:lnTo>
                      <a:lnTo>
                        <a:pt x="234" y="912"/>
                      </a:lnTo>
                      <a:lnTo>
                        <a:pt x="232" y="900"/>
                      </a:lnTo>
                      <a:lnTo>
                        <a:pt x="230" y="889"/>
                      </a:lnTo>
                      <a:lnTo>
                        <a:pt x="228" y="879"/>
                      </a:lnTo>
                      <a:lnTo>
                        <a:pt x="226" y="868"/>
                      </a:lnTo>
                      <a:lnTo>
                        <a:pt x="224" y="857"/>
                      </a:lnTo>
                      <a:lnTo>
                        <a:pt x="222" y="843"/>
                      </a:lnTo>
                      <a:lnTo>
                        <a:pt x="222" y="834"/>
                      </a:lnTo>
                      <a:lnTo>
                        <a:pt x="220" y="821"/>
                      </a:lnTo>
                      <a:lnTo>
                        <a:pt x="218" y="809"/>
                      </a:lnTo>
                      <a:lnTo>
                        <a:pt x="218" y="796"/>
                      </a:lnTo>
                      <a:lnTo>
                        <a:pt x="218" y="784"/>
                      </a:lnTo>
                      <a:lnTo>
                        <a:pt x="218" y="781"/>
                      </a:lnTo>
                      <a:lnTo>
                        <a:pt x="218" y="777"/>
                      </a:lnTo>
                      <a:lnTo>
                        <a:pt x="218" y="769"/>
                      </a:lnTo>
                      <a:lnTo>
                        <a:pt x="218" y="765"/>
                      </a:lnTo>
                      <a:lnTo>
                        <a:pt x="218" y="756"/>
                      </a:lnTo>
                      <a:lnTo>
                        <a:pt x="220" y="748"/>
                      </a:lnTo>
                      <a:lnTo>
                        <a:pt x="220" y="739"/>
                      </a:lnTo>
                      <a:lnTo>
                        <a:pt x="222" y="729"/>
                      </a:lnTo>
                      <a:lnTo>
                        <a:pt x="222" y="724"/>
                      </a:lnTo>
                      <a:lnTo>
                        <a:pt x="224" y="718"/>
                      </a:lnTo>
                      <a:lnTo>
                        <a:pt x="224" y="712"/>
                      </a:lnTo>
                      <a:lnTo>
                        <a:pt x="226" y="707"/>
                      </a:lnTo>
                      <a:lnTo>
                        <a:pt x="226" y="701"/>
                      </a:lnTo>
                      <a:lnTo>
                        <a:pt x="228" y="693"/>
                      </a:lnTo>
                      <a:lnTo>
                        <a:pt x="228" y="688"/>
                      </a:lnTo>
                      <a:lnTo>
                        <a:pt x="230" y="682"/>
                      </a:lnTo>
                      <a:lnTo>
                        <a:pt x="230" y="674"/>
                      </a:lnTo>
                      <a:lnTo>
                        <a:pt x="232" y="669"/>
                      </a:lnTo>
                      <a:lnTo>
                        <a:pt x="234" y="661"/>
                      </a:lnTo>
                      <a:lnTo>
                        <a:pt x="236" y="655"/>
                      </a:lnTo>
                      <a:lnTo>
                        <a:pt x="237" y="648"/>
                      </a:lnTo>
                      <a:lnTo>
                        <a:pt x="239" y="640"/>
                      </a:lnTo>
                      <a:lnTo>
                        <a:pt x="241" y="632"/>
                      </a:lnTo>
                      <a:lnTo>
                        <a:pt x="243" y="627"/>
                      </a:lnTo>
                      <a:lnTo>
                        <a:pt x="245" y="619"/>
                      </a:lnTo>
                      <a:lnTo>
                        <a:pt x="247" y="612"/>
                      </a:lnTo>
                      <a:lnTo>
                        <a:pt x="249" y="604"/>
                      </a:lnTo>
                      <a:lnTo>
                        <a:pt x="251" y="596"/>
                      </a:lnTo>
                      <a:lnTo>
                        <a:pt x="255" y="589"/>
                      </a:lnTo>
                      <a:lnTo>
                        <a:pt x="256" y="581"/>
                      </a:lnTo>
                      <a:lnTo>
                        <a:pt x="260" y="574"/>
                      </a:lnTo>
                      <a:lnTo>
                        <a:pt x="264" y="566"/>
                      </a:lnTo>
                      <a:lnTo>
                        <a:pt x="266" y="558"/>
                      </a:lnTo>
                      <a:lnTo>
                        <a:pt x="270" y="551"/>
                      </a:lnTo>
                      <a:lnTo>
                        <a:pt x="274" y="541"/>
                      </a:lnTo>
                      <a:lnTo>
                        <a:pt x="277" y="534"/>
                      </a:lnTo>
                      <a:lnTo>
                        <a:pt x="281" y="526"/>
                      </a:lnTo>
                      <a:lnTo>
                        <a:pt x="285" y="518"/>
                      </a:lnTo>
                      <a:lnTo>
                        <a:pt x="289" y="511"/>
                      </a:lnTo>
                      <a:lnTo>
                        <a:pt x="294" y="503"/>
                      </a:lnTo>
                      <a:lnTo>
                        <a:pt x="298" y="496"/>
                      </a:lnTo>
                      <a:lnTo>
                        <a:pt x="302" y="488"/>
                      </a:lnTo>
                      <a:lnTo>
                        <a:pt x="306" y="479"/>
                      </a:lnTo>
                      <a:lnTo>
                        <a:pt x="312" y="473"/>
                      </a:lnTo>
                      <a:lnTo>
                        <a:pt x="317" y="463"/>
                      </a:lnTo>
                      <a:lnTo>
                        <a:pt x="321" y="456"/>
                      </a:lnTo>
                      <a:lnTo>
                        <a:pt x="327" y="450"/>
                      </a:lnTo>
                      <a:lnTo>
                        <a:pt x="334" y="442"/>
                      </a:lnTo>
                      <a:lnTo>
                        <a:pt x="340" y="435"/>
                      </a:lnTo>
                      <a:lnTo>
                        <a:pt x="344" y="427"/>
                      </a:lnTo>
                      <a:lnTo>
                        <a:pt x="352" y="420"/>
                      </a:lnTo>
                      <a:lnTo>
                        <a:pt x="359" y="414"/>
                      </a:lnTo>
                      <a:lnTo>
                        <a:pt x="365" y="406"/>
                      </a:lnTo>
                      <a:lnTo>
                        <a:pt x="372" y="399"/>
                      </a:lnTo>
                      <a:lnTo>
                        <a:pt x="378" y="393"/>
                      </a:lnTo>
                      <a:lnTo>
                        <a:pt x="388" y="387"/>
                      </a:lnTo>
                      <a:lnTo>
                        <a:pt x="388" y="384"/>
                      </a:lnTo>
                      <a:lnTo>
                        <a:pt x="393" y="380"/>
                      </a:lnTo>
                      <a:lnTo>
                        <a:pt x="395" y="376"/>
                      </a:lnTo>
                      <a:lnTo>
                        <a:pt x="401" y="372"/>
                      </a:lnTo>
                      <a:lnTo>
                        <a:pt x="405" y="366"/>
                      </a:lnTo>
                      <a:lnTo>
                        <a:pt x="412" y="361"/>
                      </a:lnTo>
                      <a:lnTo>
                        <a:pt x="416" y="355"/>
                      </a:lnTo>
                      <a:lnTo>
                        <a:pt x="426" y="347"/>
                      </a:lnTo>
                      <a:lnTo>
                        <a:pt x="433" y="342"/>
                      </a:lnTo>
                      <a:lnTo>
                        <a:pt x="443" y="336"/>
                      </a:lnTo>
                      <a:lnTo>
                        <a:pt x="447" y="330"/>
                      </a:lnTo>
                      <a:lnTo>
                        <a:pt x="452" y="327"/>
                      </a:lnTo>
                      <a:lnTo>
                        <a:pt x="456" y="323"/>
                      </a:lnTo>
                      <a:lnTo>
                        <a:pt x="464" y="319"/>
                      </a:lnTo>
                      <a:lnTo>
                        <a:pt x="469" y="315"/>
                      </a:lnTo>
                      <a:lnTo>
                        <a:pt x="473" y="313"/>
                      </a:lnTo>
                      <a:lnTo>
                        <a:pt x="481" y="308"/>
                      </a:lnTo>
                      <a:lnTo>
                        <a:pt x="488" y="306"/>
                      </a:lnTo>
                      <a:lnTo>
                        <a:pt x="492" y="300"/>
                      </a:lnTo>
                      <a:lnTo>
                        <a:pt x="500" y="298"/>
                      </a:lnTo>
                      <a:lnTo>
                        <a:pt x="506" y="292"/>
                      </a:lnTo>
                      <a:lnTo>
                        <a:pt x="513" y="289"/>
                      </a:lnTo>
                      <a:lnTo>
                        <a:pt x="521" y="285"/>
                      </a:lnTo>
                      <a:lnTo>
                        <a:pt x="528" y="281"/>
                      </a:lnTo>
                      <a:lnTo>
                        <a:pt x="536" y="277"/>
                      </a:lnTo>
                      <a:lnTo>
                        <a:pt x="544" y="275"/>
                      </a:lnTo>
                      <a:lnTo>
                        <a:pt x="551" y="270"/>
                      </a:lnTo>
                      <a:lnTo>
                        <a:pt x="559" y="266"/>
                      </a:lnTo>
                      <a:lnTo>
                        <a:pt x="568" y="262"/>
                      </a:lnTo>
                      <a:lnTo>
                        <a:pt x="576" y="260"/>
                      </a:lnTo>
                      <a:lnTo>
                        <a:pt x="585" y="256"/>
                      </a:lnTo>
                      <a:lnTo>
                        <a:pt x="595" y="254"/>
                      </a:lnTo>
                      <a:lnTo>
                        <a:pt x="604" y="251"/>
                      </a:lnTo>
                      <a:lnTo>
                        <a:pt x="614" y="249"/>
                      </a:lnTo>
                      <a:lnTo>
                        <a:pt x="623" y="245"/>
                      </a:lnTo>
                      <a:lnTo>
                        <a:pt x="633" y="241"/>
                      </a:lnTo>
                      <a:lnTo>
                        <a:pt x="642" y="239"/>
                      </a:lnTo>
                      <a:lnTo>
                        <a:pt x="654" y="237"/>
                      </a:lnTo>
                      <a:lnTo>
                        <a:pt x="663" y="233"/>
                      </a:lnTo>
                      <a:lnTo>
                        <a:pt x="675" y="232"/>
                      </a:lnTo>
                      <a:lnTo>
                        <a:pt x="684" y="230"/>
                      </a:lnTo>
                      <a:lnTo>
                        <a:pt x="698" y="228"/>
                      </a:lnTo>
                      <a:lnTo>
                        <a:pt x="707" y="226"/>
                      </a:lnTo>
                      <a:lnTo>
                        <a:pt x="719" y="224"/>
                      </a:lnTo>
                      <a:lnTo>
                        <a:pt x="730" y="222"/>
                      </a:lnTo>
                      <a:lnTo>
                        <a:pt x="743" y="222"/>
                      </a:lnTo>
                      <a:lnTo>
                        <a:pt x="755" y="220"/>
                      </a:lnTo>
                      <a:lnTo>
                        <a:pt x="768" y="220"/>
                      </a:lnTo>
                      <a:lnTo>
                        <a:pt x="779" y="220"/>
                      </a:lnTo>
                      <a:lnTo>
                        <a:pt x="795" y="220"/>
                      </a:lnTo>
                      <a:lnTo>
                        <a:pt x="795" y="220"/>
                      </a:lnTo>
                      <a:close/>
                    </a:path>
                  </a:pathLst>
                </a:custGeom>
                <a:grpFill/>
                <a:ln w="285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69" name="Group 168"/>
            <p:cNvGrpSpPr/>
            <p:nvPr/>
          </p:nvGrpSpPr>
          <p:grpSpPr>
            <a:xfrm>
              <a:off x="2003955" y="3386612"/>
              <a:ext cx="236825" cy="389710"/>
              <a:chOff x="2003955" y="3386612"/>
              <a:chExt cx="236825" cy="389710"/>
            </a:xfrm>
          </p:grpSpPr>
          <p:sp>
            <p:nvSpPr>
              <p:cNvPr id="170" name="Rectangle 169"/>
              <p:cNvSpPr/>
              <p:nvPr/>
            </p:nvSpPr>
            <p:spPr>
              <a:xfrm>
                <a:off x="2020302" y="3677833"/>
                <a:ext cx="195567" cy="98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80000"/>
                  </a:lnSpc>
                </a:pPr>
                <a:r>
                  <a:rPr lang="en-US" sz="800" dirty="0" smtClean="0">
                    <a:latin typeface="HP Simplified"/>
                    <a:cs typeface="HP Simplified"/>
                  </a:rPr>
                  <a:t>MGD</a:t>
                </a:r>
                <a:endParaRPr lang="en-US" sz="800" dirty="0">
                  <a:latin typeface="HP Simplified"/>
                  <a:cs typeface="HP Simplified"/>
                </a:endParaRPr>
              </a:p>
            </p:txBody>
          </p:sp>
          <p:pic>
            <p:nvPicPr>
              <p:cNvPr id="171" name="Picture 170"/>
              <p:cNvPicPr>
                <a:picLocks noChangeAspect="1"/>
              </p:cNvPicPr>
              <p:nvPr/>
            </p:nvPicPr>
            <p:blipFill>
              <a:blip r:embed="rId28" cstate="email">
                <a:extLst>
                  <a:ext uri="{28A0092B-C50C-407E-A947-70E740481C1C}">
                    <a14:useLocalDpi xmlns:a14="http://schemas.microsoft.com/office/drawing/2010/main" val="0"/>
                  </a:ext>
                </a:extLst>
              </a:blip>
              <a:stretch>
                <a:fillRect/>
              </a:stretch>
            </p:blipFill>
            <p:spPr>
              <a:xfrm>
                <a:off x="2006116" y="3405728"/>
                <a:ext cx="111969" cy="108653"/>
              </a:xfrm>
              <a:prstGeom prst="rect">
                <a:avLst/>
              </a:prstGeom>
            </p:spPr>
          </p:pic>
          <p:pic>
            <p:nvPicPr>
              <p:cNvPr id="172" name="Picture 171"/>
              <p:cNvPicPr>
                <a:picLocks noChangeAspect="1"/>
              </p:cNvPicPr>
              <p:nvPr/>
            </p:nvPicPr>
            <p:blipFill>
              <a:blip r:embed="rId28" cstate="email">
                <a:extLst>
                  <a:ext uri="{28A0092B-C50C-407E-A947-70E740481C1C}">
                    <a14:useLocalDpi xmlns:a14="http://schemas.microsoft.com/office/drawing/2010/main" val="0"/>
                  </a:ext>
                </a:extLst>
              </a:blip>
              <a:stretch>
                <a:fillRect/>
              </a:stretch>
            </p:blipFill>
            <p:spPr>
              <a:xfrm>
                <a:off x="2003955" y="3541107"/>
                <a:ext cx="111969" cy="108653"/>
              </a:xfrm>
              <a:prstGeom prst="rect">
                <a:avLst/>
              </a:prstGeom>
            </p:spPr>
          </p:pic>
          <p:pic>
            <p:nvPicPr>
              <p:cNvPr id="173" name="Picture 172"/>
              <p:cNvPicPr>
                <a:picLocks noChangeAspect="1"/>
              </p:cNvPicPr>
              <p:nvPr/>
            </p:nvPicPr>
            <p:blipFill>
              <a:blip r:embed="rId29"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2065690" y="3467059"/>
                <a:ext cx="255537" cy="94643"/>
              </a:xfrm>
              <a:prstGeom prst="rect">
                <a:avLst/>
              </a:prstGeom>
            </p:spPr>
          </p:pic>
        </p:grpSp>
      </p:grpSp>
    </p:spTree>
    <p:extLst>
      <p:ext uri="{BB962C8B-B14F-4D97-AF65-F5344CB8AC3E}">
        <p14:creationId xmlns:p14="http://schemas.microsoft.com/office/powerpoint/2010/main" val="426379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additive="base">
                                        <p:cTn id="7" dur="1000" fill="hold"/>
                                        <p:tgtEl>
                                          <p:spTgt spid="154"/>
                                        </p:tgtEl>
                                        <p:attrNameLst>
                                          <p:attrName>ppt_x</p:attrName>
                                        </p:attrNameLst>
                                      </p:cBhvr>
                                      <p:tavLst>
                                        <p:tav tm="0">
                                          <p:val>
                                            <p:strVal val="0-#ppt_w/2"/>
                                          </p:val>
                                        </p:tav>
                                        <p:tav tm="100000">
                                          <p:val>
                                            <p:strVal val="#ppt_x"/>
                                          </p:val>
                                        </p:tav>
                                      </p:tavLst>
                                    </p:anim>
                                    <p:anim calcmode="lin" valueType="num">
                                      <p:cBhvr additive="base">
                                        <p:cTn id="8" dur="1000" fill="hold"/>
                                        <p:tgtEl>
                                          <p:spTgt spid="15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1+#ppt_w/2"/>
                                          </p:val>
                                        </p:tav>
                                        <p:tav tm="100000">
                                          <p:val>
                                            <p:strVal val="#ppt_x"/>
                                          </p:val>
                                        </p:tav>
                                      </p:tavLst>
                                    </p:anim>
                                    <p:anim calcmode="lin" valueType="num">
                                      <p:cBhvr additive="base">
                                        <p:cTn id="13" dur="75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1750"/>
                            </p:stCondLst>
                            <p:childTnLst>
                              <p:par>
                                <p:cTn id="15" presetID="47" presetClass="entr" presetSubtype="0" fill="hold" grpId="0"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1000"/>
                                        <p:tgtEl>
                                          <p:spTgt spid="51"/>
                                        </p:tgtEl>
                                      </p:cBhvr>
                                    </p:animEffect>
                                    <p:anim calcmode="lin" valueType="num">
                                      <p:cBhvr>
                                        <p:cTn id="18" dur="1000" fill="hold"/>
                                        <p:tgtEl>
                                          <p:spTgt spid="51"/>
                                        </p:tgtEl>
                                        <p:attrNameLst>
                                          <p:attrName>ppt_x</p:attrName>
                                        </p:attrNameLst>
                                      </p:cBhvr>
                                      <p:tavLst>
                                        <p:tav tm="0">
                                          <p:val>
                                            <p:strVal val="#ppt_x"/>
                                          </p:val>
                                        </p:tav>
                                        <p:tav tm="100000">
                                          <p:val>
                                            <p:strVal val="#ppt_x"/>
                                          </p:val>
                                        </p:tav>
                                      </p:tavLst>
                                    </p:anim>
                                    <p:anim calcmode="lin" valueType="num">
                                      <p:cBhvr>
                                        <p:cTn id="1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4679701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22" name="think-cell Slide" r:id="rId12" imgW="6350000" imgH="6350000" progId="TCLayout.ActiveDocument.1">
                  <p:embed/>
                </p:oleObj>
              </mc:Choice>
              <mc:Fallback>
                <p:oleObj name="think-cell Slide" r:id="rId12" imgW="6350000" imgH="6350000" progId="TCLayout.ActiveDocument.1">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Return on Information</a:t>
            </a:r>
            <a:br>
              <a:rPr lang="en-US" dirty="0" smtClean="0"/>
            </a:br>
            <a:r>
              <a:rPr lang="en-US" sz="2400" b="0" dirty="0" smtClean="0">
                <a:solidFill>
                  <a:schemeClr val="accent1"/>
                </a:solidFill>
              </a:rPr>
              <a:t>How do you measure value?</a:t>
            </a:r>
            <a:endParaRPr lang="en-US" b="0" dirty="0">
              <a:solidFill>
                <a:schemeClr val="accent1"/>
              </a:solidFill>
            </a:endParaRPr>
          </a:p>
        </p:txBody>
      </p:sp>
      <p:sp>
        <p:nvSpPr>
          <p:cNvPr id="56" name="Rounded Rectangle 55"/>
          <p:cNvSpPr/>
          <p:nvPr>
            <p:custDataLst>
              <p:tags r:id="rId4"/>
            </p:custDataLst>
          </p:nvPr>
        </p:nvSpPr>
        <p:spPr bwMode="gray">
          <a:xfrm>
            <a:off x="2065158" y="2197890"/>
            <a:ext cx="4647142" cy="399108"/>
          </a:xfrm>
          <a:prstGeom prst="roundRect">
            <a:avLst>
              <a:gd name="adj" fmla="val 0"/>
            </a:avLst>
          </a:prstGeom>
          <a:noFill/>
          <a:ln w="9525">
            <a:noFill/>
            <a:round/>
            <a:headEnd/>
            <a:tailEnd/>
          </a:ln>
          <a:effectLst/>
        </p:spPr>
        <p:txBody>
          <a:bodyPr wrap="square" lIns="27432" tIns="27432" rIns="27432" bIns="27432" rtlCol="0" anchor="ctr">
            <a:noAutofit/>
          </a:bodyPr>
          <a:lstStyle/>
          <a:p>
            <a:pPr algn="ctr">
              <a:lnSpc>
                <a:spcPct val="85000"/>
              </a:lnSpc>
            </a:pPr>
            <a:r>
              <a:rPr lang="en-US" sz="1600" dirty="0" smtClean="0">
                <a:solidFill>
                  <a:srgbClr val="000000"/>
                </a:solidFill>
              </a:rPr>
              <a:t>Time</a:t>
            </a:r>
            <a:endParaRPr lang="en-US" sz="1600" dirty="0">
              <a:solidFill>
                <a:srgbClr val="000000"/>
              </a:solidFill>
            </a:endParaRPr>
          </a:p>
        </p:txBody>
      </p:sp>
      <p:sp>
        <p:nvSpPr>
          <p:cNvPr id="59" name="Rounded Rectangle 58"/>
          <p:cNvSpPr/>
          <p:nvPr/>
        </p:nvSpPr>
        <p:spPr bwMode="gray">
          <a:xfrm>
            <a:off x="7538931" y="1818646"/>
            <a:ext cx="1281219" cy="676904"/>
          </a:xfrm>
          <a:prstGeom prst="roundRect">
            <a:avLst/>
          </a:prstGeom>
          <a:noFill/>
          <a:ln w="22225">
            <a:noFill/>
            <a:round/>
            <a:headEnd/>
            <a:tailEnd/>
          </a:ln>
          <a:effectLst/>
        </p:spPr>
        <p:txBody>
          <a:bodyPr wrap="square" lIns="27432" tIns="27432" rIns="27432" bIns="27432" rtlCol="0" anchor="ctr">
            <a:noAutofit/>
          </a:bodyPr>
          <a:lstStyle/>
          <a:p>
            <a:pPr algn="ctr">
              <a:lnSpc>
                <a:spcPct val="85000"/>
              </a:lnSpc>
            </a:pPr>
            <a:r>
              <a:rPr lang="en-US" sz="2000" b="1" dirty="0" smtClean="0">
                <a:solidFill>
                  <a:schemeClr val="accent4"/>
                </a:solidFill>
              </a:rPr>
              <a:t>Data value</a:t>
            </a:r>
            <a:endParaRPr lang="en-US" sz="2000" b="1" dirty="0">
              <a:solidFill>
                <a:schemeClr val="accent4"/>
              </a:solidFill>
            </a:endParaRPr>
          </a:p>
        </p:txBody>
      </p:sp>
      <p:sp>
        <p:nvSpPr>
          <p:cNvPr id="69" name="Rounded Rectangle 68"/>
          <p:cNvSpPr/>
          <p:nvPr/>
        </p:nvSpPr>
        <p:spPr bwMode="gray">
          <a:xfrm>
            <a:off x="7538931" y="2809969"/>
            <a:ext cx="1198669" cy="500655"/>
          </a:xfrm>
          <a:prstGeom prst="roundRect">
            <a:avLst/>
          </a:prstGeom>
          <a:noFill/>
          <a:ln w="22225">
            <a:noFill/>
            <a:round/>
            <a:headEnd/>
            <a:tailEnd/>
          </a:ln>
          <a:effectLst/>
        </p:spPr>
        <p:txBody>
          <a:bodyPr wrap="square" lIns="27432" tIns="27432" rIns="27432" bIns="27432" rtlCol="0" anchor="ctr">
            <a:noAutofit/>
          </a:bodyPr>
          <a:lstStyle/>
          <a:p>
            <a:pPr algn="ctr">
              <a:lnSpc>
                <a:spcPct val="85000"/>
              </a:lnSpc>
            </a:pPr>
            <a:r>
              <a:rPr lang="en-US" sz="2000" b="1" dirty="0" smtClean="0">
                <a:solidFill>
                  <a:srgbClr val="87898B"/>
                </a:solidFill>
              </a:rPr>
              <a:t>Delivery cost</a:t>
            </a:r>
            <a:endParaRPr lang="en-US" sz="2000" b="1" dirty="0">
              <a:solidFill>
                <a:srgbClr val="87898B"/>
              </a:solidFill>
            </a:endParaRPr>
          </a:p>
        </p:txBody>
      </p:sp>
      <p:sp>
        <p:nvSpPr>
          <p:cNvPr id="70" name="Rectangle 69"/>
          <p:cNvSpPr/>
          <p:nvPr>
            <p:custDataLst>
              <p:tags r:id="rId5"/>
            </p:custDataLst>
          </p:nvPr>
        </p:nvSpPr>
        <p:spPr bwMode="auto">
          <a:xfrm>
            <a:off x="2097597" y="2616201"/>
            <a:ext cx="4956191" cy="76200"/>
          </a:xfrm>
          <a:prstGeom prst="rect">
            <a:avLst/>
          </a:prstGeom>
          <a:solidFill>
            <a:schemeClr val="accent1"/>
          </a:solidFill>
          <a:ln w="22225">
            <a:noFill/>
            <a:round/>
            <a:headEnd/>
            <a:tailEnd/>
          </a:ln>
          <a:effectLst/>
        </p:spPr>
        <p:txBody>
          <a:bodyPr wrap="square" lIns="27432" tIns="27432" rIns="27432" bIns="27432" rtlCol="0" anchor="ctr">
            <a:noAutofit/>
          </a:bodyPr>
          <a:lstStyle/>
          <a:p>
            <a:pPr>
              <a:lnSpc>
                <a:spcPct val="85000"/>
              </a:lnSpc>
            </a:pPr>
            <a:endParaRPr lang="en-US" sz="2000" b="1" dirty="0">
              <a:solidFill>
                <a:srgbClr val="87898B"/>
              </a:solidFill>
            </a:endParaRPr>
          </a:p>
        </p:txBody>
      </p:sp>
      <p:sp>
        <p:nvSpPr>
          <p:cNvPr id="72" name="TextBox 71"/>
          <p:cNvSpPr txBox="1"/>
          <p:nvPr/>
        </p:nvSpPr>
        <p:spPr>
          <a:xfrm>
            <a:off x="1468085" y="2206284"/>
            <a:ext cx="365830" cy="830997"/>
          </a:xfrm>
          <a:prstGeom prst="rect">
            <a:avLst/>
          </a:prstGeom>
          <a:noFill/>
        </p:spPr>
        <p:txBody>
          <a:bodyPr wrap="square" lIns="0" tIns="0" rIns="0" bIns="0" rtlCol="0">
            <a:spAutoFit/>
          </a:bodyPr>
          <a:lstStyle/>
          <a:p>
            <a:r>
              <a:rPr lang="en-US" sz="5400" dirty="0" smtClean="0">
                <a:solidFill>
                  <a:srgbClr val="0096D6"/>
                </a:solidFill>
              </a:rPr>
              <a:t>=</a:t>
            </a:r>
            <a:endParaRPr lang="en-US" sz="5400" dirty="0">
              <a:solidFill>
                <a:srgbClr val="0096D6"/>
              </a:solidFill>
            </a:endParaRPr>
          </a:p>
        </p:txBody>
      </p:sp>
      <p:sp>
        <p:nvSpPr>
          <p:cNvPr id="73" name="TextBox 72"/>
          <p:cNvSpPr txBox="1"/>
          <p:nvPr/>
        </p:nvSpPr>
        <p:spPr>
          <a:xfrm>
            <a:off x="228600" y="2348892"/>
            <a:ext cx="1301750" cy="1371742"/>
          </a:xfrm>
          <a:prstGeom prst="rect">
            <a:avLst/>
          </a:prstGeom>
          <a:noFill/>
        </p:spPr>
        <p:txBody>
          <a:bodyPr wrap="square" rtlCol="0">
            <a:noAutofit/>
          </a:bodyPr>
          <a:lstStyle/>
          <a:p>
            <a:pPr algn="ctr">
              <a:lnSpc>
                <a:spcPts val="1800"/>
              </a:lnSpc>
            </a:pPr>
            <a:r>
              <a:rPr lang="en-US" sz="5800" b="1" dirty="0" smtClean="0">
                <a:solidFill>
                  <a:srgbClr val="0096D6"/>
                </a:solidFill>
              </a:rPr>
              <a:t>ROI</a:t>
            </a:r>
          </a:p>
          <a:p>
            <a:pPr algn="ctr">
              <a:lnSpc>
                <a:spcPts val="1800"/>
              </a:lnSpc>
            </a:pPr>
            <a:r>
              <a:rPr lang="en-US" spc="50" dirty="0" smtClean="0">
                <a:solidFill>
                  <a:srgbClr val="0096D6"/>
                </a:solidFill>
              </a:rPr>
              <a:t>Return </a:t>
            </a:r>
            <a:r>
              <a:rPr lang="en-US" spc="50" dirty="0">
                <a:solidFill>
                  <a:srgbClr val="0096D6"/>
                </a:solidFill>
              </a:rPr>
              <a:t>on </a:t>
            </a:r>
            <a:r>
              <a:rPr lang="en-US" spc="-100" dirty="0" smtClean="0">
                <a:solidFill>
                  <a:srgbClr val="0096D6"/>
                </a:solidFill>
              </a:rPr>
              <a:t>Information</a:t>
            </a:r>
            <a:endParaRPr lang="en-US" b="1" spc="-100" dirty="0">
              <a:solidFill>
                <a:srgbClr val="0096D6"/>
              </a:solidFill>
            </a:endParaRPr>
          </a:p>
        </p:txBody>
      </p:sp>
      <p:sp>
        <p:nvSpPr>
          <p:cNvPr id="5" name="Rectangle 4"/>
          <p:cNvSpPr/>
          <p:nvPr/>
        </p:nvSpPr>
        <p:spPr>
          <a:xfrm>
            <a:off x="1917700" y="3418274"/>
            <a:ext cx="5213349" cy="646331"/>
          </a:xfrm>
          <a:prstGeom prst="rect">
            <a:avLst/>
          </a:prstGeom>
        </p:spPr>
        <p:txBody>
          <a:bodyPr wrap="square">
            <a:spAutoFit/>
          </a:bodyPr>
          <a:lstStyle/>
          <a:p>
            <a:pPr algn="ctr"/>
            <a:r>
              <a:rPr lang="en-US" sz="3600" b="1" dirty="0" smtClean="0">
                <a:solidFill>
                  <a:srgbClr val="0096D6"/>
                </a:solidFill>
              </a:rPr>
              <a:t>Maximized with HP </a:t>
            </a:r>
            <a:endParaRPr lang="en-US" sz="3600" b="1" dirty="0">
              <a:solidFill>
                <a:srgbClr val="0096D6"/>
              </a:solidFill>
            </a:endParaRPr>
          </a:p>
        </p:txBody>
      </p:sp>
      <p:sp>
        <p:nvSpPr>
          <p:cNvPr id="33" name="Rounded Rectangle 32"/>
          <p:cNvSpPr/>
          <p:nvPr>
            <p:custDataLst>
              <p:tags r:id="rId6"/>
            </p:custDataLst>
          </p:nvPr>
        </p:nvSpPr>
        <p:spPr bwMode="gray">
          <a:xfrm>
            <a:off x="2009056" y="1479550"/>
            <a:ext cx="954668" cy="651698"/>
          </a:xfrm>
          <a:prstGeom prst="roundRect">
            <a:avLst>
              <a:gd name="adj" fmla="val 0"/>
            </a:avLst>
          </a:prstGeom>
          <a:noFill/>
          <a:ln w="9525">
            <a:noFill/>
            <a:round/>
            <a:headEnd/>
            <a:tailEnd/>
          </a:ln>
          <a:effectLst/>
        </p:spPr>
        <p:txBody>
          <a:bodyPr wrap="square" lIns="27432" tIns="0" rIns="27432" bIns="27432" rtlCol="0" anchor="ctr">
            <a:noAutofit/>
          </a:bodyPr>
          <a:lstStyle/>
          <a:p>
            <a:pPr algn="ctr">
              <a:lnSpc>
                <a:spcPct val="85000"/>
              </a:lnSpc>
            </a:pPr>
            <a:r>
              <a:rPr lang="en-US" sz="1600" dirty="0">
                <a:solidFill>
                  <a:srgbClr val="000000"/>
                </a:solidFill>
              </a:rPr>
              <a:t>Data </a:t>
            </a:r>
            <a:r>
              <a:rPr lang="en-US" sz="1600" dirty="0" smtClean="0">
                <a:solidFill>
                  <a:srgbClr val="000000"/>
                </a:solidFill>
              </a:rPr>
              <a:t>sources</a:t>
            </a:r>
            <a:endParaRPr lang="en-US" sz="1600" dirty="0">
              <a:solidFill>
                <a:srgbClr val="000000"/>
              </a:solidFill>
            </a:endParaRPr>
          </a:p>
        </p:txBody>
      </p:sp>
      <p:sp>
        <p:nvSpPr>
          <p:cNvPr id="38" name="Rounded Rectangle 37"/>
          <p:cNvSpPr/>
          <p:nvPr>
            <p:custDataLst>
              <p:tags r:id="rId7"/>
            </p:custDataLst>
          </p:nvPr>
        </p:nvSpPr>
        <p:spPr bwMode="gray">
          <a:xfrm>
            <a:off x="3355256" y="1479550"/>
            <a:ext cx="954668" cy="651698"/>
          </a:xfrm>
          <a:prstGeom prst="roundRect">
            <a:avLst>
              <a:gd name="adj" fmla="val 0"/>
            </a:avLst>
          </a:prstGeom>
          <a:noFill/>
          <a:ln w="9525">
            <a:noFill/>
            <a:round/>
            <a:headEnd/>
            <a:tailEnd/>
          </a:ln>
          <a:effectLst/>
        </p:spPr>
        <p:txBody>
          <a:bodyPr wrap="square" lIns="27432" tIns="0" rIns="27432" bIns="27432" rtlCol="0" anchor="ctr">
            <a:noAutofit/>
          </a:bodyPr>
          <a:lstStyle/>
          <a:p>
            <a:pPr algn="ctr">
              <a:lnSpc>
                <a:spcPct val="85000"/>
              </a:lnSpc>
            </a:pPr>
            <a:r>
              <a:rPr lang="en-US" sz="1600" dirty="0">
                <a:solidFill>
                  <a:srgbClr val="000000"/>
                </a:solidFill>
              </a:rPr>
              <a:t>Data</a:t>
            </a:r>
            <a:r>
              <a:rPr lang="en-US" sz="1600" dirty="0" smtClean="0">
                <a:solidFill>
                  <a:srgbClr val="000000"/>
                </a:solidFill>
              </a:rPr>
              <a:t> volumes</a:t>
            </a:r>
            <a:endParaRPr lang="en-US" sz="1600" dirty="0">
              <a:solidFill>
                <a:srgbClr val="000000"/>
              </a:solidFill>
            </a:endParaRPr>
          </a:p>
        </p:txBody>
      </p:sp>
      <p:sp>
        <p:nvSpPr>
          <p:cNvPr id="39" name="Rounded Rectangle 38"/>
          <p:cNvSpPr/>
          <p:nvPr>
            <p:custDataLst>
              <p:tags r:id="rId8"/>
            </p:custDataLst>
          </p:nvPr>
        </p:nvSpPr>
        <p:spPr bwMode="gray">
          <a:xfrm>
            <a:off x="4701456" y="1479550"/>
            <a:ext cx="954668" cy="651698"/>
          </a:xfrm>
          <a:prstGeom prst="roundRect">
            <a:avLst>
              <a:gd name="adj" fmla="val 0"/>
            </a:avLst>
          </a:prstGeom>
          <a:noFill/>
          <a:ln w="9525">
            <a:noFill/>
            <a:round/>
            <a:headEnd/>
            <a:tailEnd/>
          </a:ln>
          <a:effectLst/>
        </p:spPr>
        <p:txBody>
          <a:bodyPr wrap="square" lIns="27432" tIns="0" rIns="27432" bIns="27432" rtlCol="0" anchor="ctr">
            <a:noAutofit/>
          </a:bodyPr>
          <a:lstStyle/>
          <a:p>
            <a:pPr algn="ctr">
              <a:lnSpc>
                <a:spcPct val="85000"/>
              </a:lnSpc>
            </a:pPr>
            <a:r>
              <a:rPr lang="en-US" sz="1600" dirty="0" smtClean="0">
                <a:solidFill>
                  <a:srgbClr val="000000"/>
                </a:solidFill>
              </a:rPr>
              <a:t>Depth of analytics</a:t>
            </a:r>
            <a:endParaRPr lang="en-US" sz="1600" dirty="0">
              <a:solidFill>
                <a:srgbClr val="000000"/>
              </a:solidFill>
            </a:endParaRPr>
          </a:p>
        </p:txBody>
      </p:sp>
      <p:sp>
        <p:nvSpPr>
          <p:cNvPr id="40" name="Rounded Rectangle 39"/>
          <p:cNvSpPr/>
          <p:nvPr>
            <p:custDataLst>
              <p:tags r:id="rId9"/>
            </p:custDataLst>
          </p:nvPr>
        </p:nvSpPr>
        <p:spPr bwMode="gray">
          <a:xfrm>
            <a:off x="6066706" y="1479550"/>
            <a:ext cx="954668" cy="651698"/>
          </a:xfrm>
          <a:prstGeom prst="roundRect">
            <a:avLst>
              <a:gd name="adj" fmla="val 0"/>
            </a:avLst>
          </a:prstGeom>
          <a:noFill/>
          <a:ln w="9525">
            <a:noFill/>
            <a:round/>
            <a:headEnd/>
            <a:tailEnd/>
          </a:ln>
          <a:effectLst/>
        </p:spPr>
        <p:txBody>
          <a:bodyPr wrap="square" lIns="27432" tIns="0" rIns="27432" bIns="27432" rtlCol="0" anchor="ctr">
            <a:noAutofit/>
          </a:bodyPr>
          <a:lstStyle/>
          <a:p>
            <a:pPr algn="ctr">
              <a:lnSpc>
                <a:spcPct val="85000"/>
              </a:lnSpc>
            </a:pPr>
            <a:r>
              <a:rPr lang="en-US" sz="1600" dirty="0" smtClean="0">
                <a:solidFill>
                  <a:srgbClr val="000000"/>
                </a:solidFill>
              </a:rPr>
              <a:t>Role of users</a:t>
            </a:r>
            <a:endParaRPr lang="en-US" sz="1600" dirty="0">
              <a:solidFill>
                <a:srgbClr val="000000"/>
              </a:solidFill>
            </a:endParaRPr>
          </a:p>
        </p:txBody>
      </p:sp>
      <p:sp>
        <p:nvSpPr>
          <p:cNvPr id="41" name="Multiply 40"/>
          <p:cNvSpPr/>
          <p:nvPr/>
        </p:nvSpPr>
        <p:spPr>
          <a:xfrm>
            <a:off x="2943590" y="1600200"/>
            <a:ext cx="415560" cy="415560"/>
          </a:xfrm>
          <a:prstGeom prst="mathMultiply">
            <a:avLst>
              <a:gd name="adj1" fmla="val 1511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Equal 43"/>
          <p:cNvSpPr/>
          <p:nvPr/>
        </p:nvSpPr>
        <p:spPr>
          <a:xfrm>
            <a:off x="7194551" y="2032000"/>
            <a:ext cx="318453" cy="374650"/>
          </a:xfrm>
          <a:prstGeom prst="mathEqual">
            <a:avLst>
              <a:gd name="adj1" fmla="val 14545"/>
              <a:gd name="adj2" fmla="val 1747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6" name="Straight Connector 45"/>
          <p:cNvCxnSpPr/>
          <p:nvPr/>
        </p:nvCxnSpPr>
        <p:spPr>
          <a:xfrm>
            <a:off x="2063750" y="2254250"/>
            <a:ext cx="4832350" cy="1588"/>
          </a:xfrm>
          <a:prstGeom prst="line">
            <a:avLst/>
          </a:prstGeom>
          <a:ln w="50800"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51" name="Round Diagonal Corner Rectangle 50"/>
          <p:cNvSpPr/>
          <p:nvPr/>
        </p:nvSpPr>
        <p:spPr>
          <a:xfrm flipH="1">
            <a:off x="2032000" y="2921000"/>
            <a:ext cx="1003300" cy="374650"/>
          </a:xfrm>
          <a:prstGeom prst="round2Diag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Hardware</a:t>
            </a:r>
            <a:endParaRPr lang="en-US" sz="1200" b="1" dirty="0"/>
          </a:p>
        </p:txBody>
      </p:sp>
      <p:sp>
        <p:nvSpPr>
          <p:cNvPr id="54" name="Round Diagonal Corner Rectangle 53"/>
          <p:cNvSpPr/>
          <p:nvPr/>
        </p:nvSpPr>
        <p:spPr>
          <a:xfrm flipH="1">
            <a:off x="3369734" y="2921000"/>
            <a:ext cx="1003300" cy="374650"/>
          </a:xfrm>
          <a:prstGeom prst="round2Diag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Software</a:t>
            </a:r>
            <a:endParaRPr lang="en-US" sz="1200" b="1" dirty="0"/>
          </a:p>
        </p:txBody>
      </p:sp>
      <p:sp>
        <p:nvSpPr>
          <p:cNvPr id="57" name="Round Diagonal Corner Rectangle 56"/>
          <p:cNvSpPr/>
          <p:nvPr/>
        </p:nvSpPr>
        <p:spPr>
          <a:xfrm flipH="1">
            <a:off x="4707468" y="2921000"/>
            <a:ext cx="1003300" cy="374650"/>
          </a:xfrm>
          <a:prstGeom prst="round2Diag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Services</a:t>
            </a:r>
            <a:endParaRPr lang="en-US" sz="1200" b="1" dirty="0"/>
          </a:p>
        </p:txBody>
      </p:sp>
      <p:sp>
        <p:nvSpPr>
          <p:cNvPr id="61" name="Round Diagonal Corner Rectangle 60"/>
          <p:cNvSpPr/>
          <p:nvPr/>
        </p:nvSpPr>
        <p:spPr>
          <a:xfrm flipH="1">
            <a:off x="6045200" y="2921000"/>
            <a:ext cx="1003300" cy="374650"/>
          </a:xfrm>
          <a:prstGeom prst="round2Diag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Support</a:t>
            </a:r>
            <a:endParaRPr lang="en-US" sz="1200" b="1" dirty="0"/>
          </a:p>
        </p:txBody>
      </p:sp>
      <p:sp>
        <p:nvSpPr>
          <p:cNvPr id="64" name="Plus 63"/>
          <p:cNvSpPr/>
          <p:nvPr/>
        </p:nvSpPr>
        <p:spPr>
          <a:xfrm>
            <a:off x="3031067" y="2933700"/>
            <a:ext cx="342900" cy="342900"/>
          </a:xfrm>
          <a:prstGeom prst="mathPlus">
            <a:avLst>
              <a:gd name="adj1" fmla="val 1878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Multiply 64"/>
          <p:cNvSpPr/>
          <p:nvPr/>
        </p:nvSpPr>
        <p:spPr>
          <a:xfrm>
            <a:off x="4289790" y="1600200"/>
            <a:ext cx="415560" cy="415560"/>
          </a:xfrm>
          <a:prstGeom prst="mathMultiply">
            <a:avLst>
              <a:gd name="adj1" fmla="val 1511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Multiply 65"/>
          <p:cNvSpPr/>
          <p:nvPr/>
        </p:nvSpPr>
        <p:spPr>
          <a:xfrm>
            <a:off x="5705840" y="1600200"/>
            <a:ext cx="415560" cy="415560"/>
          </a:xfrm>
          <a:prstGeom prst="mathMultiply">
            <a:avLst>
              <a:gd name="adj1" fmla="val 1511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Equal 66"/>
          <p:cNvSpPr/>
          <p:nvPr/>
        </p:nvSpPr>
        <p:spPr>
          <a:xfrm>
            <a:off x="7194550" y="2946400"/>
            <a:ext cx="317500" cy="317500"/>
          </a:xfrm>
          <a:prstGeom prst="mathEqual">
            <a:avLst>
              <a:gd name="adj1" fmla="val 16038"/>
              <a:gd name="adj2" fmla="val 1747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Plus 70"/>
          <p:cNvSpPr/>
          <p:nvPr/>
        </p:nvSpPr>
        <p:spPr>
          <a:xfrm>
            <a:off x="4368801" y="2933700"/>
            <a:ext cx="342900" cy="342900"/>
          </a:xfrm>
          <a:prstGeom prst="mathPlus">
            <a:avLst>
              <a:gd name="adj1" fmla="val 1878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Plus 73"/>
          <p:cNvSpPr/>
          <p:nvPr/>
        </p:nvSpPr>
        <p:spPr>
          <a:xfrm>
            <a:off x="5706535" y="2933700"/>
            <a:ext cx="342900" cy="342900"/>
          </a:xfrm>
          <a:prstGeom prst="mathPlus">
            <a:avLst>
              <a:gd name="adj1" fmla="val 1878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ounded Rectangle 76"/>
          <p:cNvSpPr/>
          <p:nvPr/>
        </p:nvSpPr>
        <p:spPr>
          <a:xfrm>
            <a:off x="2070100" y="1485900"/>
            <a:ext cx="4927600" cy="641350"/>
          </a:xfrm>
          <a:prstGeom prst="roundRect">
            <a:avLst/>
          </a:prstGeom>
          <a:noFill/>
          <a:ln w="28575" cap="rnd" cmpd="sng">
            <a:solidFill>
              <a:schemeClr val="accent6"/>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1924050" y="1225550"/>
            <a:ext cx="5238750" cy="2965450"/>
          </a:xfrm>
          <a:prstGeom prst="roundRect">
            <a:avLst>
              <a:gd name="adj" fmla="val 4044"/>
            </a:avLst>
          </a:prstGeom>
          <a:noFill/>
          <a:ln w="28575" cap="rnd" cmpd="sng">
            <a:solidFill>
              <a:schemeClr val="accent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306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500"/>
                                        <p:tgtEl>
                                          <p:spTgt spid="7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500"/>
                            </p:stCondLst>
                            <p:childTnLst>
                              <p:par>
                                <p:cTn id="17" presetID="53"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p:cTn id="19" dur="500" fill="hold"/>
                                        <p:tgtEl>
                                          <p:spTgt spid="41"/>
                                        </p:tgtEl>
                                        <p:attrNameLst>
                                          <p:attrName>ppt_w</p:attrName>
                                        </p:attrNameLst>
                                      </p:cBhvr>
                                      <p:tavLst>
                                        <p:tav tm="0">
                                          <p:val>
                                            <p:fltVal val="0"/>
                                          </p:val>
                                        </p:tav>
                                        <p:tav tm="100000">
                                          <p:val>
                                            <p:strVal val="#ppt_w"/>
                                          </p:val>
                                        </p:tav>
                                      </p:tavLst>
                                    </p:anim>
                                    <p:anim calcmode="lin" valueType="num">
                                      <p:cBhvr>
                                        <p:cTn id="20" dur="500" fill="hold"/>
                                        <p:tgtEl>
                                          <p:spTgt spid="41"/>
                                        </p:tgtEl>
                                        <p:attrNameLst>
                                          <p:attrName>ppt_h</p:attrName>
                                        </p:attrNameLst>
                                      </p:cBhvr>
                                      <p:tavLst>
                                        <p:tav tm="0">
                                          <p:val>
                                            <p:fltVal val="0"/>
                                          </p:val>
                                        </p:tav>
                                        <p:tav tm="100000">
                                          <p:val>
                                            <p:strVal val="#ppt_h"/>
                                          </p:val>
                                        </p:tav>
                                      </p:tavLst>
                                    </p:anim>
                                    <p:animEffect transition="in" filter="fade">
                                      <p:cBhvr>
                                        <p:cTn id="21" dur="500"/>
                                        <p:tgtEl>
                                          <p:spTgt spid="41"/>
                                        </p:tgtEl>
                                      </p:cBhvr>
                                    </p:animEffect>
                                  </p:childTnLst>
                                </p:cTn>
                              </p:par>
                            </p:childTnLst>
                          </p:cTn>
                        </p:par>
                        <p:par>
                          <p:cTn id="22" fill="hold">
                            <p:stCondLst>
                              <p:cond delay="2000"/>
                            </p:stCondLst>
                            <p:childTnLst>
                              <p:par>
                                <p:cTn id="23" presetID="26" presetClass="emph" presetSubtype="0" fill="hold" grpId="1" nodeType="afterEffect">
                                  <p:stCondLst>
                                    <p:cond delay="0"/>
                                  </p:stCondLst>
                                  <p:childTnLst>
                                    <p:animEffect transition="out" filter="fade">
                                      <p:cBhvr>
                                        <p:cTn id="24" dur="500" tmFilter="0, 0; .2, .5; .8, .5; 1, 0"/>
                                        <p:tgtEl>
                                          <p:spTgt spid="41"/>
                                        </p:tgtEl>
                                      </p:cBhvr>
                                    </p:animEffect>
                                    <p:animScale>
                                      <p:cBhvr>
                                        <p:cTn id="25" dur="250" autoRev="1" fill="hold"/>
                                        <p:tgtEl>
                                          <p:spTgt spid="41"/>
                                        </p:tgtEl>
                                      </p:cBhvr>
                                      <p:by x="105000" y="105000"/>
                                    </p:animScale>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childTnLst>
                          </p:cTn>
                        </p:par>
                        <p:par>
                          <p:cTn id="30" fill="hold">
                            <p:stCondLst>
                              <p:cond delay="3000"/>
                            </p:stCondLst>
                            <p:childTnLst>
                              <p:par>
                                <p:cTn id="31" presetID="53" presetClass="entr" presetSubtype="0" fill="hold" grpId="0" nodeType="afterEffect">
                                  <p:stCondLst>
                                    <p:cond delay="0"/>
                                  </p:stCondLst>
                                  <p:childTnLst>
                                    <p:set>
                                      <p:cBhvr>
                                        <p:cTn id="32" dur="1" fill="hold">
                                          <p:stCondLst>
                                            <p:cond delay="0"/>
                                          </p:stCondLst>
                                        </p:cTn>
                                        <p:tgtEl>
                                          <p:spTgt spid="65"/>
                                        </p:tgtEl>
                                        <p:attrNameLst>
                                          <p:attrName>style.visibility</p:attrName>
                                        </p:attrNameLst>
                                      </p:cBhvr>
                                      <p:to>
                                        <p:strVal val="visible"/>
                                      </p:to>
                                    </p:set>
                                    <p:anim calcmode="lin" valueType="num">
                                      <p:cBhvr>
                                        <p:cTn id="33" dur="500" fill="hold"/>
                                        <p:tgtEl>
                                          <p:spTgt spid="65"/>
                                        </p:tgtEl>
                                        <p:attrNameLst>
                                          <p:attrName>ppt_w</p:attrName>
                                        </p:attrNameLst>
                                      </p:cBhvr>
                                      <p:tavLst>
                                        <p:tav tm="0">
                                          <p:val>
                                            <p:fltVal val="0"/>
                                          </p:val>
                                        </p:tav>
                                        <p:tav tm="100000">
                                          <p:val>
                                            <p:strVal val="#ppt_w"/>
                                          </p:val>
                                        </p:tav>
                                      </p:tavLst>
                                    </p:anim>
                                    <p:anim calcmode="lin" valueType="num">
                                      <p:cBhvr>
                                        <p:cTn id="34" dur="500" fill="hold"/>
                                        <p:tgtEl>
                                          <p:spTgt spid="65"/>
                                        </p:tgtEl>
                                        <p:attrNameLst>
                                          <p:attrName>ppt_h</p:attrName>
                                        </p:attrNameLst>
                                      </p:cBhvr>
                                      <p:tavLst>
                                        <p:tav tm="0">
                                          <p:val>
                                            <p:fltVal val="0"/>
                                          </p:val>
                                        </p:tav>
                                        <p:tav tm="100000">
                                          <p:val>
                                            <p:strVal val="#ppt_h"/>
                                          </p:val>
                                        </p:tav>
                                      </p:tavLst>
                                    </p:anim>
                                    <p:animEffect transition="in" filter="fade">
                                      <p:cBhvr>
                                        <p:cTn id="35" dur="500"/>
                                        <p:tgtEl>
                                          <p:spTgt spid="65"/>
                                        </p:tgtEl>
                                      </p:cBhvr>
                                    </p:animEffect>
                                  </p:childTnLst>
                                </p:cTn>
                              </p:par>
                            </p:childTnLst>
                          </p:cTn>
                        </p:par>
                        <p:par>
                          <p:cTn id="36" fill="hold">
                            <p:stCondLst>
                              <p:cond delay="3500"/>
                            </p:stCondLst>
                            <p:childTnLst>
                              <p:par>
                                <p:cTn id="37" presetID="26" presetClass="emph" presetSubtype="0" fill="hold" grpId="1" nodeType="afterEffect">
                                  <p:stCondLst>
                                    <p:cond delay="0"/>
                                  </p:stCondLst>
                                  <p:childTnLst>
                                    <p:animEffect transition="out" filter="fade">
                                      <p:cBhvr>
                                        <p:cTn id="38" dur="500" tmFilter="0, 0; .2, .5; .8, .5; 1, 0"/>
                                        <p:tgtEl>
                                          <p:spTgt spid="65"/>
                                        </p:tgtEl>
                                      </p:cBhvr>
                                    </p:animEffect>
                                    <p:animScale>
                                      <p:cBhvr>
                                        <p:cTn id="39" dur="250" autoRev="1" fill="hold"/>
                                        <p:tgtEl>
                                          <p:spTgt spid="65"/>
                                        </p:tgtEl>
                                      </p:cBhvr>
                                      <p:by x="105000" y="105000"/>
                                    </p:animScale>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par>
                          <p:cTn id="44" fill="hold">
                            <p:stCondLst>
                              <p:cond delay="4500"/>
                            </p:stCondLst>
                            <p:childTnLst>
                              <p:par>
                                <p:cTn id="45" presetID="53" presetClass="entr" presetSubtype="0" fill="hold" grpId="0" nodeType="after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p:cTn id="47" dur="500" fill="hold"/>
                                        <p:tgtEl>
                                          <p:spTgt spid="66"/>
                                        </p:tgtEl>
                                        <p:attrNameLst>
                                          <p:attrName>ppt_w</p:attrName>
                                        </p:attrNameLst>
                                      </p:cBhvr>
                                      <p:tavLst>
                                        <p:tav tm="0">
                                          <p:val>
                                            <p:fltVal val="0"/>
                                          </p:val>
                                        </p:tav>
                                        <p:tav tm="100000">
                                          <p:val>
                                            <p:strVal val="#ppt_w"/>
                                          </p:val>
                                        </p:tav>
                                      </p:tavLst>
                                    </p:anim>
                                    <p:anim calcmode="lin" valueType="num">
                                      <p:cBhvr>
                                        <p:cTn id="48" dur="500" fill="hold"/>
                                        <p:tgtEl>
                                          <p:spTgt spid="66"/>
                                        </p:tgtEl>
                                        <p:attrNameLst>
                                          <p:attrName>ppt_h</p:attrName>
                                        </p:attrNameLst>
                                      </p:cBhvr>
                                      <p:tavLst>
                                        <p:tav tm="0">
                                          <p:val>
                                            <p:fltVal val="0"/>
                                          </p:val>
                                        </p:tav>
                                        <p:tav tm="100000">
                                          <p:val>
                                            <p:strVal val="#ppt_h"/>
                                          </p:val>
                                        </p:tav>
                                      </p:tavLst>
                                    </p:anim>
                                    <p:animEffect transition="in" filter="fade">
                                      <p:cBhvr>
                                        <p:cTn id="49" dur="500"/>
                                        <p:tgtEl>
                                          <p:spTgt spid="66"/>
                                        </p:tgtEl>
                                      </p:cBhvr>
                                    </p:animEffect>
                                  </p:childTnLst>
                                </p:cTn>
                              </p:par>
                            </p:childTnLst>
                          </p:cTn>
                        </p:par>
                        <p:par>
                          <p:cTn id="50" fill="hold">
                            <p:stCondLst>
                              <p:cond delay="5000"/>
                            </p:stCondLst>
                            <p:childTnLst>
                              <p:par>
                                <p:cTn id="51" presetID="26" presetClass="emph" presetSubtype="0" fill="hold" grpId="1" nodeType="afterEffect">
                                  <p:stCondLst>
                                    <p:cond delay="0"/>
                                  </p:stCondLst>
                                  <p:childTnLst>
                                    <p:animEffect transition="out" filter="fade">
                                      <p:cBhvr>
                                        <p:cTn id="52" dur="500" tmFilter="0, 0; .2, .5; .8, .5; 1, 0"/>
                                        <p:tgtEl>
                                          <p:spTgt spid="66"/>
                                        </p:tgtEl>
                                      </p:cBhvr>
                                    </p:animEffect>
                                    <p:animScale>
                                      <p:cBhvr>
                                        <p:cTn id="53" dur="250" autoRev="1" fill="hold"/>
                                        <p:tgtEl>
                                          <p:spTgt spid="66"/>
                                        </p:tgtEl>
                                      </p:cBhvr>
                                      <p:by x="105000" y="105000"/>
                                    </p:animScale>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childTnLst>
                          </p:cTn>
                        </p:par>
                        <p:par>
                          <p:cTn id="58" fill="hold">
                            <p:stCondLst>
                              <p:cond delay="6000"/>
                            </p:stCondLst>
                            <p:childTnLst>
                              <p:par>
                                <p:cTn id="59" presetID="53" presetClass="entr" presetSubtype="0" fill="hold" nodeType="afterEffect">
                                  <p:stCondLst>
                                    <p:cond delay="0"/>
                                  </p:stCondLst>
                                  <p:childTnLst>
                                    <p:set>
                                      <p:cBhvr>
                                        <p:cTn id="60" dur="1" fill="hold">
                                          <p:stCondLst>
                                            <p:cond delay="0"/>
                                          </p:stCondLst>
                                        </p:cTn>
                                        <p:tgtEl>
                                          <p:spTgt spid="46"/>
                                        </p:tgtEl>
                                        <p:attrNameLst>
                                          <p:attrName>style.visibility</p:attrName>
                                        </p:attrNameLst>
                                      </p:cBhvr>
                                      <p:to>
                                        <p:strVal val="visible"/>
                                      </p:to>
                                    </p:set>
                                    <p:anim calcmode="lin" valueType="num">
                                      <p:cBhvr>
                                        <p:cTn id="61" dur="500" fill="hold"/>
                                        <p:tgtEl>
                                          <p:spTgt spid="46"/>
                                        </p:tgtEl>
                                        <p:attrNameLst>
                                          <p:attrName>ppt_w</p:attrName>
                                        </p:attrNameLst>
                                      </p:cBhvr>
                                      <p:tavLst>
                                        <p:tav tm="0">
                                          <p:val>
                                            <p:fltVal val="0"/>
                                          </p:val>
                                        </p:tav>
                                        <p:tav tm="100000">
                                          <p:val>
                                            <p:strVal val="#ppt_w"/>
                                          </p:val>
                                        </p:tav>
                                      </p:tavLst>
                                    </p:anim>
                                    <p:anim calcmode="lin" valueType="num">
                                      <p:cBhvr>
                                        <p:cTn id="62" dur="500" fill="hold"/>
                                        <p:tgtEl>
                                          <p:spTgt spid="46"/>
                                        </p:tgtEl>
                                        <p:attrNameLst>
                                          <p:attrName>ppt_h</p:attrName>
                                        </p:attrNameLst>
                                      </p:cBhvr>
                                      <p:tavLst>
                                        <p:tav tm="0">
                                          <p:val>
                                            <p:fltVal val="0"/>
                                          </p:val>
                                        </p:tav>
                                        <p:tav tm="100000">
                                          <p:val>
                                            <p:strVal val="#ppt_h"/>
                                          </p:val>
                                        </p:tav>
                                      </p:tavLst>
                                    </p:anim>
                                    <p:animEffect transition="in" filter="fade">
                                      <p:cBhvr>
                                        <p:cTn id="63" dur="500"/>
                                        <p:tgtEl>
                                          <p:spTgt spid="46"/>
                                        </p:tgtEl>
                                      </p:cBhvr>
                                    </p:animEffect>
                                  </p:childTnLst>
                                </p:cTn>
                              </p:par>
                            </p:childTnLst>
                          </p:cTn>
                        </p:par>
                        <p:par>
                          <p:cTn id="64" fill="hold">
                            <p:stCondLst>
                              <p:cond delay="6500"/>
                            </p:stCondLst>
                            <p:childTnLst>
                              <p:par>
                                <p:cTn id="65" presetID="26" presetClass="emph" presetSubtype="0" fill="hold" nodeType="afterEffect">
                                  <p:stCondLst>
                                    <p:cond delay="0"/>
                                  </p:stCondLst>
                                  <p:childTnLst>
                                    <p:animEffect transition="out" filter="fade">
                                      <p:cBhvr>
                                        <p:cTn id="66" dur="500" tmFilter="0, 0; .2, .5; .8, .5; 1, 0"/>
                                        <p:tgtEl>
                                          <p:spTgt spid="46"/>
                                        </p:tgtEl>
                                      </p:cBhvr>
                                    </p:animEffect>
                                    <p:animScale>
                                      <p:cBhvr>
                                        <p:cTn id="67" dur="250" autoRev="1" fill="hold"/>
                                        <p:tgtEl>
                                          <p:spTgt spid="46"/>
                                        </p:tgtEl>
                                      </p:cBhvr>
                                      <p:by x="105000" y="105000"/>
                                    </p:animScale>
                                  </p:childTnLst>
                                </p:cTn>
                              </p:par>
                            </p:childTnLst>
                          </p:cTn>
                        </p:par>
                        <p:par>
                          <p:cTn id="68" fill="hold">
                            <p:stCondLst>
                              <p:cond delay="7000"/>
                            </p:stCondLst>
                            <p:childTnLst>
                              <p:par>
                                <p:cTn id="69" presetID="10" presetClass="entr" presetSubtype="0" fill="hold" grpId="0" nodeType="afterEffect">
                                  <p:stCondLst>
                                    <p:cond delay="0"/>
                                  </p:stCondLst>
                                  <p:childTnLst>
                                    <p:set>
                                      <p:cBhvr>
                                        <p:cTn id="70" dur="1" fill="hold">
                                          <p:stCondLst>
                                            <p:cond delay="0"/>
                                          </p:stCondLst>
                                        </p:cTn>
                                        <p:tgtEl>
                                          <p:spTgt spid="56"/>
                                        </p:tgtEl>
                                        <p:attrNameLst>
                                          <p:attrName>style.visibility</p:attrName>
                                        </p:attrNameLst>
                                      </p:cBhvr>
                                      <p:to>
                                        <p:strVal val="visible"/>
                                      </p:to>
                                    </p:set>
                                    <p:animEffect transition="in" filter="fade">
                                      <p:cBhvr>
                                        <p:cTn id="71" dur="500"/>
                                        <p:tgtEl>
                                          <p:spTgt spid="56"/>
                                        </p:tgtEl>
                                      </p:cBhvr>
                                    </p:animEffect>
                                  </p:childTnLst>
                                </p:cTn>
                              </p:par>
                            </p:childTnLst>
                          </p:cTn>
                        </p:par>
                        <p:par>
                          <p:cTn id="72" fill="hold">
                            <p:stCondLst>
                              <p:cond delay="7500"/>
                            </p:stCondLst>
                            <p:childTnLst>
                              <p:par>
                                <p:cTn id="73" presetID="53" presetClass="entr" presetSubtype="0" fill="hold" grpId="0" nodeType="afterEffect">
                                  <p:stCondLst>
                                    <p:cond delay="0"/>
                                  </p:stCondLst>
                                  <p:childTnLst>
                                    <p:set>
                                      <p:cBhvr>
                                        <p:cTn id="74" dur="1" fill="hold">
                                          <p:stCondLst>
                                            <p:cond delay="0"/>
                                          </p:stCondLst>
                                        </p:cTn>
                                        <p:tgtEl>
                                          <p:spTgt spid="44"/>
                                        </p:tgtEl>
                                        <p:attrNameLst>
                                          <p:attrName>style.visibility</p:attrName>
                                        </p:attrNameLst>
                                      </p:cBhvr>
                                      <p:to>
                                        <p:strVal val="visible"/>
                                      </p:to>
                                    </p:set>
                                    <p:anim calcmode="lin" valueType="num">
                                      <p:cBhvr>
                                        <p:cTn id="75" dur="500" fill="hold"/>
                                        <p:tgtEl>
                                          <p:spTgt spid="44"/>
                                        </p:tgtEl>
                                        <p:attrNameLst>
                                          <p:attrName>ppt_w</p:attrName>
                                        </p:attrNameLst>
                                      </p:cBhvr>
                                      <p:tavLst>
                                        <p:tav tm="0">
                                          <p:val>
                                            <p:fltVal val="0"/>
                                          </p:val>
                                        </p:tav>
                                        <p:tav tm="100000">
                                          <p:val>
                                            <p:strVal val="#ppt_w"/>
                                          </p:val>
                                        </p:tav>
                                      </p:tavLst>
                                    </p:anim>
                                    <p:anim calcmode="lin" valueType="num">
                                      <p:cBhvr>
                                        <p:cTn id="76" dur="500" fill="hold"/>
                                        <p:tgtEl>
                                          <p:spTgt spid="44"/>
                                        </p:tgtEl>
                                        <p:attrNameLst>
                                          <p:attrName>ppt_h</p:attrName>
                                        </p:attrNameLst>
                                      </p:cBhvr>
                                      <p:tavLst>
                                        <p:tav tm="0">
                                          <p:val>
                                            <p:fltVal val="0"/>
                                          </p:val>
                                        </p:tav>
                                        <p:tav tm="100000">
                                          <p:val>
                                            <p:strVal val="#ppt_h"/>
                                          </p:val>
                                        </p:tav>
                                      </p:tavLst>
                                    </p:anim>
                                    <p:animEffect transition="in" filter="fade">
                                      <p:cBhvr>
                                        <p:cTn id="77" dur="500"/>
                                        <p:tgtEl>
                                          <p:spTgt spid="44"/>
                                        </p:tgtEl>
                                      </p:cBhvr>
                                    </p:animEffect>
                                  </p:childTnLst>
                                </p:cTn>
                              </p:par>
                            </p:childTnLst>
                          </p:cTn>
                        </p:par>
                        <p:par>
                          <p:cTn id="78" fill="hold">
                            <p:stCondLst>
                              <p:cond delay="8000"/>
                            </p:stCondLst>
                            <p:childTnLst>
                              <p:par>
                                <p:cTn id="79" presetID="26" presetClass="emph" presetSubtype="0" fill="hold" grpId="1" nodeType="afterEffect">
                                  <p:stCondLst>
                                    <p:cond delay="0"/>
                                  </p:stCondLst>
                                  <p:childTnLst>
                                    <p:animEffect transition="out" filter="fade">
                                      <p:cBhvr>
                                        <p:cTn id="80" dur="500" tmFilter="0, 0; .2, .5; .8, .5; 1, 0"/>
                                        <p:tgtEl>
                                          <p:spTgt spid="44"/>
                                        </p:tgtEl>
                                      </p:cBhvr>
                                    </p:animEffect>
                                    <p:animScale>
                                      <p:cBhvr>
                                        <p:cTn id="81" dur="250" autoRev="1" fill="hold"/>
                                        <p:tgtEl>
                                          <p:spTgt spid="44"/>
                                        </p:tgtEl>
                                      </p:cBhvr>
                                      <p:by x="105000" y="105000"/>
                                    </p:animScale>
                                  </p:childTnLst>
                                </p:cTn>
                              </p:par>
                            </p:childTnLst>
                          </p:cTn>
                        </p:par>
                        <p:par>
                          <p:cTn id="82" fill="hold">
                            <p:stCondLst>
                              <p:cond delay="8500"/>
                            </p:stCondLst>
                            <p:childTnLst>
                              <p:par>
                                <p:cTn id="83" presetID="10" presetClass="entr" presetSubtype="0" fill="hold" grpId="0" nodeType="after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childTnLst>
                          </p:cTn>
                        </p:par>
                        <p:par>
                          <p:cTn id="86" fill="hold">
                            <p:stCondLst>
                              <p:cond delay="9000"/>
                            </p:stCondLst>
                            <p:childTnLst>
                              <p:par>
                                <p:cTn id="87" presetID="10" presetClass="entr" presetSubtype="0" fill="hold" grpId="0" nodeType="after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fade">
                                      <p:cBhvr>
                                        <p:cTn id="89" dur="500"/>
                                        <p:tgtEl>
                                          <p:spTgt spid="51"/>
                                        </p:tgtEl>
                                      </p:cBhvr>
                                    </p:animEffect>
                                  </p:childTnLst>
                                </p:cTn>
                              </p:par>
                            </p:childTnLst>
                          </p:cTn>
                        </p:par>
                        <p:par>
                          <p:cTn id="90" fill="hold">
                            <p:stCondLst>
                              <p:cond delay="9500"/>
                            </p:stCondLst>
                            <p:childTnLst>
                              <p:par>
                                <p:cTn id="91" presetID="53" presetClass="entr" presetSubtype="0" fill="hold" grpId="0" nodeType="afterEffect">
                                  <p:stCondLst>
                                    <p:cond delay="0"/>
                                  </p:stCondLst>
                                  <p:childTnLst>
                                    <p:set>
                                      <p:cBhvr>
                                        <p:cTn id="92" dur="1" fill="hold">
                                          <p:stCondLst>
                                            <p:cond delay="0"/>
                                          </p:stCondLst>
                                        </p:cTn>
                                        <p:tgtEl>
                                          <p:spTgt spid="64"/>
                                        </p:tgtEl>
                                        <p:attrNameLst>
                                          <p:attrName>style.visibility</p:attrName>
                                        </p:attrNameLst>
                                      </p:cBhvr>
                                      <p:to>
                                        <p:strVal val="visible"/>
                                      </p:to>
                                    </p:set>
                                    <p:anim calcmode="lin" valueType="num">
                                      <p:cBhvr>
                                        <p:cTn id="93" dur="500" fill="hold"/>
                                        <p:tgtEl>
                                          <p:spTgt spid="64"/>
                                        </p:tgtEl>
                                        <p:attrNameLst>
                                          <p:attrName>ppt_w</p:attrName>
                                        </p:attrNameLst>
                                      </p:cBhvr>
                                      <p:tavLst>
                                        <p:tav tm="0">
                                          <p:val>
                                            <p:fltVal val="0"/>
                                          </p:val>
                                        </p:tav>
                                        <p:tav tm="100000">
                                          <p:val>
                                            <p:strVal val="#ppt_w"/>
                                          </p:val>
                                        </p:tav>
                                      </p:tavLst>
                                    </p:anim>
                                    <p:anim calcmode="lin" valueType="num">
                                      <p:cBhvr>
                                        <p:cTn id="94" dur="500" fill="hold"/>
                                        <p:tgtEl>
                                          <p:spTgt spid="64"/>
                                        </p:tgtEl>
                                        <p:attrNameLst>
                                          <p:attrName>ppt_h</p:attrName>
                                        </p:attrNameLst>
                                      </p:cBhvr>
                                      <p:tavLst>
                                        <p:tav tm="0">
                                          <p:val>
                                            <p:fltVal val="0"/>
                                          </p:val>
                                        </p:tav>
                                        <p:tav tm="100000">
                                          <p:val>
                                            <p:strVal val="#ppt_h"/>
                                          </p:val>
                                        </p:tav>
                                      </p:tavLst>
                                    </p:anim>
                                    <p:animEffect transition="in" filter="fade">
                                      <p:cBhvr>
                                        <p:cTn id="95" dur="500"/>
                                        <p:tgtEl>
                                          <p:spTgt spid="64"/>
                                        </p:tgtEl>
                                      </p:cBhvr>
                                    </p:animEffect>
                                  </p:childTnLst>
                                </p:cTn>
                              </p:par>
                            </p:childTnLst>
                          </p:cTn>
                        </p:par>
                        <p:par>
                          <p:cTn id="96" fill="hold">
                            <p:stCondLst>
                              <p:cond delay="10000"/>
                            </p:stCondLst>
                            <p:childTnLst>
                              <p:par>
                                <p:cTn id="97" presetID="26" presetClass="emph" presetSubtype="0" fill="hold" grpId="1" nodeType="afterEffect">
                                  <p:stCondLst>
                                    <p:cond delay="0"/>
                                  </p:stCondLst>
                                  <p:childTnLst>
                                    <p:animEffect transition="out" filter="fade">
                                      <p:cBhvr>
                                        <p:cTn id="98" dur="500" tmFilter="0, 0; .2, .5; .8, .5; 1, 0"/>
                                        <p:tgtEl>
                                          <p:spTgt spid="64"/>
                                        </p:tgtEl>
                                      </p:cBhvr>
                                    </p:animEffect>
                                    <p:animScale>
                                      <p:cBhvr>
                                        <p:cTn id="99" dur="250" autoRev="1" fill="hold"/>
                                        <p:tgtEl>
                                          <p:spTgt spid="64"/>
                                        </p:tgtEl>
                                      </p:cBhvr>
                                      <p:by x="105000" y="105000"/>
                                    </p:animScale>
                                  </p:childTnLst>
                                </p:cTn>
                              </p:par>
                            </p:childTnLst>
                          </p:cTn>
                        </p:par>
                        <p:par>
                          <p:cTn id="100" fill="hold">
                            <p:stCondLst>
                              <p:cond delay="10500"/>
                            </p:stCondLst>
                            <p:childTnLst>
                              <p:par>
                                <p:cTn id="101" presetID="10" presetClass="entr" presetSubtype="0" fill="hold" grpId="0" nodeType="afterEffect">
                                  <p:stCondLst>
                                    <p:cond delay="0"/>
                                  </p:stCondLst>
                                  <p:childTnLst>
                                    <p:set>
                                      <p:cBhvr>
                                        <p:cTn id="102" dur="1" fill="hold">
                                          <p:stCondLst>
                                            <p:cond delay="0"/>
                                          </p:stCondLst>
                                        </p:cTn>
                                        <p:tgtEl>
                                          <p:spTgt spid="54"/>
                                        </p:tgtEl>
                                        <p:attrNameLst>
                                          <p:attrName>style.visibility</p:attrName>
                                        </p:attrNameLst>
                                      </p:cBhvr>
                                      <p:to>
                                        <p:strVal val="visible"/>
                                      </p:to>
                                    </p:set>
                                    <p:animEffect transition="in" filter="fade">
                                      <p:cBhvr>
                                        <p:cTn id="103" dur="500"/>
                                        <p:tgtEl>
                                          <p:spTgt spid="54"/>
                                        </p:tgtEl>
                                      </p:cBhvr>
                                    </p:animEffect>
                                  </p:childTnLst>
                                </p:cTn>
                              </p:par>
                            </p:childTnLst>
                          </p:cTn>
                        </p:par>
                        <p:par>
                          <p:cTn id="104" fill="hold">
                            <p:stCondLst>
                              <p:cond delay="11000"/>
                            </p:stCondLst>
                            <p:childTnLst>
                              <p:par>
                                <p:cTn id="105" presetID="53" presetClass="entr" presetSubtype="0" fill="hold" grpId="0" nodeType="afterEffect">
                                  <p:stCondLst>
                                    <p:cond delay="0"/>
                                  </p:stCondLst>
                                  <p:childTnLst>
                                    <p:set>
                                      <p:cBhvr>
                                        <p:cTn id="106" dur="1" fill="hold">
                                          <p:stCondLst>
                                            <p:cond delay="0"/>
                                          </p:stCondLst>
                                        </p:cTn>
                                        <p:tgtEl>
                                          <p:spTgt spid="71"/>
                                        </p:tgtEl>
                                        <p:attrNameLst>
                                          <p:attrName>style.visibility</p:attrName>
                                        </p:attrNameLst>
                                      </p:cBhvr>
                                      <p:to>
                                        <p:strVal val="visible"/>
                                      </p:to>
                                    </p:set>
                                    <p:anim calcmode="lin" valueType="num">
                                      <p:cBhvr>
                                        <p:cTn id="107" dur="500" fill="hold"/>
                                        <p:tgtEl>
                                          <p:spTgt spid="71"/>
                                        </p:tgtEl>
                                        <p:attrNameLst>
                                          <p:attrName>ppt_w</p:attrName>
                                        </p:attrNameLst>
                                      </p:cBhvr>
                                      <p:tavLst>
                                        <p:tav tm="0">
                                          <p:val>
                                            <p:fltVal val="0"/>
                                          </p:val>
                                        </p:tav>
                                        <p:tav tm="100000">
                                          <p:val>
                                            <p:strVal val="#ppt_w"/>
                                          </p:val>
                                        </p:tav>
                                      </p:tavLst>
                                    </p:anim>
                                    <p:anim calcmode="lin" valueType="num">
                                      <p:cBhvr>
                                        <p:cTn id="108" dur="500" fill="hold"/>
                                        <p:tgtEl>
                                          <p:spTgt spid="71"/>
                                        </p:tgtEl>
                                        <p:attrNameLst>
                                          <p:attrName>ppt_h</p:attrName>
                                        </p:attrNameLst>
                                      </p:cBhvr>
                                      <p:tavLst>
                                        <p:tav tm="0">
                                          <p:val>
                                            <p:fltVal val="0"/>
                                          </p:val>
                                        </p:tav>
                                        <p:tav tm="100000">
                                          <p:val>
                                            <p:strVal val="#ppt_h"/>
                                          </p:val>
                                        </p:tav>
                                      </p:tavLst>
                                    </p:anim>
                                    <p:animEffect transition="in" filter="fade">
                                      <p:cBhvr>
                                        <p:cTn id="109" dur="500"/>
                                        <p:tgtEl>
                                          <p:spTgt spid="71"/>
                                        </p:tgtEl>
                                      </p:cBhvr>
                                    </p:animEffect>
                                  </p:childTnLst>
                                </p:cTn>
                              </p:par>
                            </p:childTnLst>
                          </p:cTn>
                        </p:par>
                        <p:par>
                          <p:cTn id="110" fill="hold">
                            <p:stCondLst>
                              <p:cond delay="11500"/>
                            </p:stCondLst>
                            <p:childTnLst>
                              <p:par>
                                <p:cTn id="111" presetID="26" presetClass="emph" presetSubtype="0" fill="hold" grpId="1" nodeType="afterEffect">
                                  <p:stCondLst>
                                    <p:cond delay="0"/>
                                  </p:stCondLst>
                                  <p:childTnLst>
                                    <p:animEffect transition="out" filter="fade">
                                      <p:cBhvr>
                                        <p:cTn id="112" dur="500" tmFilter="0, 0; .2, .5; .8, .5; 1, 0"/>
                                        <p:tgtEl>
                                          <p:spTgt spid="71"/>
                                        </p:tgtEl>
                                      </p:cBhvr>
                                    </p:animEffect>
                                    <p:animScale>
                                      <p:cBhvr>
                                        <p:cTn id="113" dur="250" autoRev="1" fill="hold"/>
                                        <p:tgtEl>
                                          <p:spTgt spid="71"/>
                                        </p:tgtEl>
                                      </p:cBhvr>
                                      <p:by x="105000" y="105000"/>
                                    </p:animScale>
                                  </p:childTnLst>
                                </p:cTn>
                              </p:par>
                            </p:childTnLst>
                          </p:cTn>
                        </p:par>
                        <p:par>
                          <p:cTn id="114" fill="hold">
                            <p:stCondLst>
                              <p:cond delay="12000"/>
                            </p:stCondLst>
                            <p:childTnLst>
                              <p:par>
                                <p:cTn id="115" presetID="10" presetClass="entr" presetSubtype="0" fill="hold" grpId="0" nodeType="afterEffect">
                                  <p:stCondLst>
                                    <p:cond delay="0"/>
                                  </p:stCondLst>
                                  <p:childTnLst>
                                    <p:set>
                                      <p:cBhvr>
                                        <p:cTn id="116" dur="1" fill="hold">
                                          <p:stCondLst>
                                            <p:cond delay="0"/>
                                          </p:stCondLst>
                                        </p:cTn>
                                        <p:tgtEl>
                                          <p:spTgt spid="57"/>
                                        </p:tgtEl>
                                        <p:attrNameLst>
                                          <p:attrName>style.visibility</p:attrName>
                                        </p:attrNameLst>
                                      </p:cBhvr>
                                      <p:to>
                                        <p:strVal val="visible"/>
                                      </p:to>
                                    </p:set>
                                    <p:animEffect transition="in" filter="fade">
                                      <p:cBhvr>
                                        <p:cTn id="117" dur="500"/>
                                        <p:tgtEl>
                                          <p:spTgt spid="57"/>
                                        </p:tgtEl>
                                      </p:cBhvr>
                                    </p:animEffect>
                                  </p:childTnLst>
                                </p:cTn>
                              </p:par>
                            </p:childTnLst>
                          </p:cTn>
                        </p:par>
                        <p:par>
                          <p:cTn id="118" fill="hold">
                            <p:stCondLst>
                              <p:cond delay="12500"/>
                            </p:stCondLst>
                            <p:childTnLst>
                              <p:par>
                                <p:cTn id="119" presetID="53" presetClass="entr" presetSubtype="0" fill="hold" grpId="0" nodeType="afterEffect">
                                  <p:stCondLst>
                                    <p:cond delay="0"/>
                                  </p:stCondLst>
                                  <p:childTnLst>
                                    <p:set>
                                      <p:cBhvr>
                                        <p:cTn id="120" dur="1" fill="hold">
                                          <p:stCondLst>
                                            <p:cond delay="0"/>
                                          </p:stCondLst>
                                        </p:cTn>
                                        <p:tgtEl>
                                          <p:spTgt spid="74"/>
                                        </p:tgtEl>
                                        <p:attrNameLst>
                                          <p:attrName>style.visibility</p:attrName>
                                        </p:attrNameLst>
                                      </p:cBhvr>
                                      <p:to>
                                        <p:strVal val="visible"/>
                                      </p:to>
                                    </p:set>
                                    <p:anim calcmode="lin" valueType="num">
                                      <p:cBhvr>
                                        <p:cTn id="121" dur="500" fill="hold"/>
                                        <p:tgtEl>
                                          <p:spTgt spid="74"/>
                                        </p:tgtEl>
                                        <p:attrNameLst>
                                          <p:attrName>ppt_w</p:attrName>
                                        </p:attrNameLst>
                                      </p:cBhvr>
                                      <p:tavLst>
                                        <p:tav tm="0">
                                          <p:val>
                                            <p:fltVal val="0"/>
                                          </p:val>
                                        </p:tav>
                                        <p:tav tm="100000">
                                          <p:val>
                                            <p:strVal val="#ppt_w"/>
                                          </p:val>
                                        </p:tav>
                                      </p:tavLst>
                                    </p:anim>
                                    <p:anim calcmode="lin" valueType="num">
                                      <p:cBhvr>
                                        <p:cTn id="122" dur="500" fill="hold"/>
                                        <p:tgtEl>
                                          <p:spTgt spid="74"/>
                                        </p:tgtEl>
                                        <p:attrNameLst>
                                          <p:attrName>ppt_h</p:attrName>
                                        </p:attrNameLst>
                                      </p:cBhvr>
                                      <p:tavLst>
                                        <p:tav tm="0">
                                          <p:val>
                                            <p:fltVal val="0"/>
                                          </p:val>
                                        </p:tav>
                                        <p:tav tm="100000">
                                          <p:val>
                                            <p:strVal val="#ppt_h"/>
                                          </p:val>
                                        </p:tav>
                                      </p:tavLst>
                                    </p:anim>
                                    <p:animEffect transition="in" filter="fade">
                                      <p:cBhvr>
                                        <p:cTn id="123" dur="500"/>
                                        <p:tgtEl>
                                          <p:spTgt spid="74"/>
                                        </p:tgtEl>
                                      </p:cBhvr>
                                    </p:animEffect>
                                  </p:childTnLst>
                                </p:cTn>
                              </p:par>
                            </p:childTnLst>
                          </p:cTn>
                        </p:par>
                        <p:par>
                          <p:cTn id="124" fill="hold">
                            <p:stCondLst>
                              <p:cond delay="13000"/>
                            </p:stCondLst>
                            <p:childTnLst>
                              <p:par>
                                <p:cTn id="125" presetID="26" presetClass="emph" presetSubtype="0" fill="hold" grpId="1" nodeType="afterEffect">
                                  <p:stCondLst>
                                    <p:cond delay="0"/>
                                  </p:stCondLst>
                                  <p:childTnLst>
                                    <p:animEffect transition="out" filter="fade">
                                      <p:cBhvr>
                                        <p:cTn id="126" dur="500" tmFilter="0, 0; .2, .5; .8, .5; 1, 0"/>
                                        <p:tgtEl>
                                          <p:spTgt spid="74"/>
                                        </p:tgtEl>
                                      </p:cBhvr>
                                    </p:animEffect>
                                    <p:animScale>
                                      <p:cBhvr>
                                        <p:cTn id="127" dur="250" autoRev="1" fill="hold"/>
                                        <p:tgtEl>
                                          <p:spTgt spid="74"/>
                                        </p:tgtEl>
                                      </p:cBhvr>
                                      <p:by x="105000" y="105000"/>
                                    </p:animScale>
                                  </p:childTnLst>
                                </p:cTn>
                              </p:par>
                            </p:childTnLst>
                          </p:cTn>
                        </p:par>
                        <p:par>
                          <p:cTn id="128" fill="hold">
                            <p:stCondLst>
                              <p:cond delay="13500"/>
                            </p:stCondLst>
                            <p:childTnLst>
                              <p:par>
                                <p:cTn id="129" presetID="10" presetClass="entr" presetSubtype="0" fill="hold" grpId="0" nodeType="afterEffect">
                                  <p:stCondLst>
                                    <p:cond delay="0"/>
                                  </p:stCondLst>
                                  <p:childTnLst>
                                    <p:set>
                                      <p:cBhvr>
                                        <p:cTn id="130" dur="1" fill="hold">
                                          <p:stCondLst>
                                            <p:cond delay="0"/>
                                          </p:stCondLst>
                                        </p:cTn>
                                        <p:tgtEl>
                                          <p:spTgt spid="61"/>
                                        </p:tgtEl>
                                        <p:attrNameLst>
                                          <p:attrName>style.visibility</p:attrName>
                                        </p:attrNameLst>
                                      </p:cBhvr>
                                      <p:to>
                                        <p:strVal val="visible"/>
                                      </p:to>
                                    </p:set>
                                    <p:animEffect transition="in" filter="fade">
                                      <p:cBhvr>
                                        <p:cTn id="131" dur="500"/>
                                        <p:tgtEl>
                                          <p:spTgt spid="61"/>
                                        </p:tgtEl>
                                      </p:cBhvr>
                                    </p:animEffect>
                                  </p:childTnLst>
                                </p:cTn>
                              </p:par>
                            </p:childTnLst>
                          </p:cTn>
                        </p:par>
                        <p:par>
                          <p:cTn id="132" fill="hold">
                            <p:stCondLst>
                              <p:cond delay="14000"/>
                            </p:stCondLst>
                            <p:childTnLst>
                              <p:par>
                                <p:cTn id="133" presetID="53" presetClass="entr" presetSubtype="0" fill="hold" grpId="0" nodeType="afterEffect">
                                  <p:stCondLst>
                                    <p:cond delay="0"/>
                                  </p:stCondLst>
                                  <p:childTnLst>
                                    <p:set>
                                      <p:cBhvr>
                                        <p:cTn id="134" dur="1" fill="hold">
                                          <p:stCondLst>
                                            <p:cond delay="0"/>
                                          </p:stCondLst>
                                        </p:cTn>
                                        <p:tgtEl>
                                          <p:spTgt spid="67"/>
                                        </p:tgtEl>
                                        <p:attrNameLst>
                                          <p:attrName>style.visibility</p:attrName>
                                        </p:attrNameLst>
                                      </p:cBhvr>
                                      <p:to>
                                        <p:strVal val="visible"/>
                                      </p:to>
                                    </p:set>
                                    <p:anim calcmode="lin" valueType="num">
                                      <p:cBhvr>
                                        <p:cTn id="135" dur="500" fill="hold"/>
                                        <p:tgtEl>
                                          <p:spTgt spid="67"/>
                                        </p:tgtEl>
                                        <p:attrNameLst>
                                          <p:attrName>ppt_w</p:attrName>
                                        </p:attrNameLst>
                                      </p:cBhvr>
                                      <p:tavLst>
                                        <p:tav tm="0">
                                          <p:val>
                                            <p:fltVal val="0"/>
                                          </p:val>
                                        </p:tav>
                                        <p:tav tm="100000">
                                          <p:val>
                                            <p:strVal val="#ppt_w"/>
                                          </p:val>
                                        </p:tav>
                                      </p:tavLst>
                                    </p:anim>
                                    <p:anim calcmode="lin" valueType="num">
                                      <p:cBhvr>
                                        <p:cTn id="136" dur="500" fill="hold"/>
                                        <p:tgtEl>
                                          <p:spTgt spid="67"/>
                                        </p:tgtEl>
                                        <p:attrNameLst>
                                          <p:attrName>ppt_h</p:attrName>
                                        </p:attrNameLst>
                                      </p:cBhvr>
                                      <p:tavLst>
                                        <p:tav tm="0">
                                          <p:val>
                                            <p:fltVal val="0"/>
                                          </p:val>
                                        </p:tav>
                                        <p:tav tm="100000">
                                          <p:val>
                                            <p:strVal val="#ppt_h"/>
                                          </p:val>
                                        </p:tav>
                                      </p:tavLst>
                                    </p:anim>
                                    <p:animEffect transition="in" filter="fade">
                                      <p:cBhvr>
                                        <p:cTn id="137" dur="500"/>
                                        <p:tgtEl>
                                          <p:spTgt spid="67"/>
                                        </p:tgtEl>
                                      </p:cBhvr>
                                    </p:animEffect>
                                  </p:childTnLst>
                                </p:cTn>
                              </p:par>
                            </p:childTnLst>
                          </p:cTn>
                        </p:par>
                        <p:par>
                          <p:cTn id="138" fill="hold">
                            <p:stCondLst>
                              <p:cond delay="14500"/>
                            </p:stCondLst>
                            <p:childTnLst>
                              <p:par>
                                <p:cTn id="139" presetID="26" presetClass="emph" presetSubtype="0" fill="hold" grpId="1" nodeType="afterEffect">
                                  <p:stCondLst>
                                    <p:cond delay="0"/>
                                  </p:stCondLst>
                                  <p:childTnLst>
                                    <p:animEffect transition="out" filter="fade">
                                      <p:cBhvr>
                                        <p:cTn id="140" dur="500" tmFilter="0, 0; .2, .5; .8, .5; 1, 0"/>
                                        <p:tgtEl>
                                          <p:spTgt spid="67"/>
                                        </p:tgtEl>
                                      </p:cBhvr>
                                    </p:animEffect>
                                    <p:animScale>
                                      <p:cBhvr>
                                        <p:cTn id="141" dur="250" autoRev="1" fill="hold"/>
                                        <p:tgtEl>
                                          <p:spTgt spid="67"/>
                                        </p:tgtEl>
                                      </p:cBhvr>
                                      <p:by x="105000" y="105000"/>
                                    </p:animScale>
                                  </p:childTnLst>
                                </p:cTn>
                              </p:par>
                            </p:childTnLst>
                          </p:cTn>
                        </p:par>
                        <p:par>
                          <p:cTn id="142" fill="hold">
                            <p:stCondLst>
                              <p:cond delay="15000"/>
                            </p:stCondLst>
                            <p:childTnLst>
                              <p:par>
                                <p:cTn id="143" presetID="10" presetClass="entr" presetSubtype="0" fill="hold" grpId="0" nodeType="afterEffect">
                                  <p:stCondLst>
                                    <p:cond delay="0"/>
                                  </p:stCondLst>
                                  <p:childTnLst>
                                    <p:set>
                                      <p:cBhvr>
                                        <p:cTn id="144" dur="1" fill="hold">
                                          <p:stCondLst>
                                            <p:cond delay="0"/>
                                          </p:stCondLst>
                                        </p:cTn>
                                        <p:tgtEl>
                                          <p:spTgt spid="69"/>
                                        </p:tgtEl>
                                        <p:attrNameLst>
                                          <p:attrName>style.visibility</p:attrName>
                                        </p:attrNameLst>
                                      </p:cBhvr>
                                      <p:to>
                                        <p:strVal val="visible"/>
                                      </p:to>
                                    </p:set>
                                    <p:animEffect transition="in" filter="fade">
                                      <p:cBhvr>
                                        <p:cTn id="145" dur="500"/>
                                        <p:tgtEl>
                                          <p:spTgt spid="69"/>
                                        </p:tgtEl>
                                      </p:cBhvr>
                                    </p:animEffect>
                                  </p:childTnLst>
                                </p:cTn>
                              </p:par>
                            </p:childTnLst>
                          </p:cTn>
                        </p:par>
                        <p:par>
                          <p:cTn id="146" fill="hold">
                            <p:stCondLst>
                              <p:cond delay="16500"/>
                            </p:stCondLst>
                            <p:childTnLst>
                              <p:par>
                                <p:cTn id="147" presetID="10" presetClass="entr" presetSubtype="0" fill="hold" grpId="0" nodeType="afterEffect">
                                  <p:stCondLst>
                                    <p:cond delay="0"/>
                                  </p:stCondLst>
                                  <p:childTnLst>
                                    <p:set>
                                      <p:cBhvr>
                                        <p:cTn id="148" dur="1" fill="hold">
                                          <p:stCondLst>
                                            <p:cond delay="0"/>
                                          </p:stCondLst>
                                        </p:cTn>
                                        <p:tgtEl>
                                          <p:spTgt spid="30"/>
                                        </p:tgtEl>
                                        <p:attrNameLst>
                                          <p:attrName>style.visibility</p:attrName>
                                        </p:attrNameLst>
                                      </p:cBhvr>
                                      <p:to>
                                        <p:strVal val="visible"/>
                                      </p:to>
                                    </p:set>
                                    <p:animEffect transition="in" filter="fade">
                                      <p:cBhvr>
                                        <p:cTn id="149" dur="500"/>
                                        <p:tgtEl>
                                          <p:spTgt spid="30"/>
                                        </p:tgtEl>
                                      </p:cBhvr>
                                    </p:animEffect>
                                  </p:childTnLst>
                                </p:cTn>
                              </p:par>
                            </p:childTnLst>
                          </p:cTn>
                        </p:par>
                        <p:par>
                          <p:cTn id="150" fill="hold">
                            <p:stCondLst>
                              <p:cond delay="17000"/>
                            </p:stCondLst>
                            <p:childTnLst>
                              <p:par>
                                <p:cTn id="151" presetID="53" presetClass="entr" presetSubtype="0" fill="hold" grpId="0" nodeType="afterEffect">
                                  <p:stCondLst>
                                    <p:cond delay="0"/>
                                  </p:stCondLst>
                                  <p:childTnLst>
                                    <p:set>
                                      <p:cBhvr>
                                        <p:cTn id="152" dur="1" fill="hold">
                                          <p:stCondLst>
                                            <p:cond delay="0"/>
                                          </p:stCondLst>
                                        </p:cTn>
                                        <p:tgtEl>
                                          <p:spTgt spid="72"/>
                                        </p:tgtEl>
                                        <p:attrNameLst>
                                          <p:attrName>style.visibility</p:attrName>
                                        </p:attrNameLst>
                                      </p:cBhvr>
                                      <p:to>
                                        <p:strVal val="visible"/>
                                      </p:to>
                                    </p:set>
                                    <p:anim calcmode="lin" valueType="num">
                                      <p:cBhvr>
                                        <p:cTn id="153" dur="500" fill="hold"/>
                                        <p:tgtEl>
                                          <p:spTgt spid="72"/>
                                        </p:tgtEl>
                                        <p:attrNameLst>
                                          <p:attrName>ppt_w</p:attrName>
                                        </p:attrNameLst>
                                      </p:cBhvr>
                                      <p:tavLst>
                                        <p:tav tm="0">
                                          <p:val>
                                            <p:fltVal val="0"/>
                                          </p:val>
                                        </p:tav>
                                        <p:tav tm="100000">
                                          <p:val>
                                            <p:strVal val="#ppt_w"/>
                                          </p:val>
                                        </p:tav>
                                      </p:tavLst>
                                    </p:anim>
                                    <p:anim calcmode="lin" valueType="num">
                                      <p:cBhvr>
                                        <p:cTn id="154" dur="500" fill="hold"/>
                                        <p:tgtEl>
                                          <p:spTgt spid="72"/>
                                        </p:tgtEl>
                                        <p:attrNameLst>
                                          <p:attrName>ppt_h</p:attrName>
                                        </p:attrNameLst>
                                      </p:cBhvr>
                                      <p:tavLst>
                                        <p:tav tm="0">
                                          <p:val>
                                            <p:fltVal val="0"/>
                                          </p:val>
                                        </p:tav>
                                        <p:tav tm="100000">
                                          <p:val>
                                            <p:strVal val="#ppt_h"/>
                                          </p:val>
                                        </p:tav>
                                      </p:tavLst>
                                    </p:anim>
                                    <p:animEffect transition="in" filter="fade">
                                      <p:cBhvr>
                                        <p:cTn id="155" dur="500"/>
                                        <p:tgtEl>
                                          <p:spTgt spid="72"/>
                                        </p:tgtEl>
                                      </p:cBhvr>
                                    </p:animEffect>
                                  </p:childTnLst>
                                </p:cTn>
                              </p:par>
                            </p:childTnLst>
                          </p:cTn>
                        </p:par>
                        <p:par>
                          <p:cTn id="156" fill="hold">
                            <p:stCondLst>
                              <p:cond delay="17500"/>
                            </p:stCondLst>
                            <p:childTnLst>
                              <p:par>
                                <p:cTn id="157" presetID="26" presetClass="emph" presetSubtype="0" fill="hold" grpId="1" nodeType="afterEffect">
                                  <p:stCondLst>
                                    <p:cond delay="0"/>
                                  </p:stCondLst>
                                  <p:childTnLst>
                                    <p:animEffect transition="out" filter="fade">
                                      <p:cBhvr>
                                        <p:cTn id="158" dur="500" tmFilter="0, 0; .2, .5; .8, .5; 1, 0"/>
                                        <p:tgtEl>
                                          <p:spTgt spid="72"/>
                                        </p:tgtEl>
                                      </p:cBhvr>
                                    </p:animEffect>
                                    <p:animScale>
                                      <p:cBhvr>
                                        <p:cTn id="159" dur="250" autoRev="1" fill="hold"/>
                                        <p:tgtEl>
                                          <p:spTgt spid="72"/>
                                        </p:tgtEl>
                                      </p:cBhvr>
                                      <p:by x="105000" y="105000"/>
                                    </p:animScale>
                                  </p:childTnLst>
                                </p:cTn>
                              </p:par>
                            </p:childTnLst>
                          </p:cTn>
                        </p:par>
                        <p:par>
                          <p:cTn id="160" fill="hold">
                            <p:stCondLst>
                              <p:cond delay="18000"/>
                            </p:stCondLst>
                            <p:childTnLst>
                              <p:par>
                                <p:cTn id="161" presetID="10" presetClass="entr" presetSubtype="0" fill="hold" grpId="0" nodeType="afterEffect">
                                  <p:stCondLst>
                                    <p:cond delay="0"/>
                                  </p:stCondLst>
                                  <p:childTnLst>
                                    <p:set>
                                      <p:cBhvr>
                                        <p:cTn id="162" dur="1" fill="hold">
                                          <p:stCondLst>
                                            <p:cond delay="0"/>
                                          </p:stCondLst>
                                        </p:cTn>
                                        <p:tgtEl>
                                          <p:spTgt spid="73"/>
                                        </p:tgtEl>
                                        <p:attrNameLst>
                                          <p:attrName>style.visibility</p:attrName>
                                        </p:attrNameLst>
                                      </p:cBhvr>
                                      <p:to>
                                        <p:strVal val="visible"/>
                                      </p:to>
                                    </p:set>
                                    <p:animEffect transition="in" filter="fade">
                                      <p:cBhvr>
                                        <p:cTn id="163" dur="500"/>
                                        <p:tgtEl>
                                          <p:spTgt spid="73"/>
                                        </p:tgtEl>
                                      </p:cBhvr>
                                    </p:animEffect>
                                  </p:childTnLst>
                                </p:cTn>
                              </p:par>
                            </p:childTnLst>
                          </p:cTn>
                        </p:par>
                        <p:par>
                          <p:cTn id="164" fill="hold">
                            <p:stCondLst>
                              <p:cond delay="18500"/>
                            </p:stCondLst>
                            <p:childTnLst>
                              <p:par>
                                <p:cTn id="165" presetID="53" presetClass="entr" presetSubtype="0" fill="hold" grpId="0" nodeType="afterEffect">
                                  <p:stCondLst>
                                    <p:cond delay="0"/>
                                  </p:stCondLst>
                                  <p:childTnLst>
                                    <p:set>
                                      <p:cBhvr>
                                        <p:cTn id="166" dur="1" fill="hold">
                                          <p:stCondLst>
                                            <p:cond delay="0"/>
                                          </p:stCondLst>
                                        </p:cTn>
                                        <p:tgtEl>
                                          <p:spTgt spid="5"/>
                                        </p:tgtEl>
                                        <p:attrNameLst>
                                          <p:attrName>style.visibility</p:attrName>
                                        </p:attrNameLst>
                                      </p:cBhvr>
                                      <p:to>
                                        <p:strVal val="visible"/>
                                      </p:to>
                                    </p:set>
                                    <p:anim calcmode="lin" valueType="num">
                                      <p:cBhvr>
                                        <p:cTn id="167" dur="500" fill="hold"/>
                                        <p:tgtEl>
                                          <p:spTgt spid="5"/>
                                        </p:tgtEl>
                                        <p:attrNameLst>
                                          <p:attrName>ppt_w</p:attrName>
                                        </p:attrNameLst>
                                      </p:cBhvr>
                                      <p:tavLst>
                                        <p:tav tm="0">
                                          <p:val>
                                            <p:fltVal val="0"/>
                                          </p:val>
                                        </p:tav>
                                        <p:tav tm="100000">
                                          <p:val>
                                            <p:strVal val="#ppt_w"/>
                                          </p:val>
                                        </p:tav>
                                      </p:tavLst>
                                    </p:anim>
                                    <p:anim calcmode="lin" valueType="num">
                                      <p:cBhvr>
                                        <p:cTn id="168" dur="500" fill="hold"/>
                                        <p:tgtEl>
                                          <p:spTgt spid="5"/>
                                        </p:tgtEl>
                                        <p:attrNameLst>
                                          <p:attrName>ppt_h</p:attrName>
                                        </p:attrNameLst>
                                      </p:cBhvr>
                                      <p:tavLst>
                                        <p:tav tm="0">
                                          <p:val>
                                            <p:fltVal val="0"/>
                                          </p:val>
                                        </p:tav>
                                        <p:tav tm="100000">
                                          <p:val>
                                            <p:strVal val="#ppt_h"/>
                                          </p:val>
                                        </p:tav>
                                      </p:tavLst>
                                    </p:anim>
                                    <p:animEffect transition="in" filter="fade">
                                      <p:cBhvr>
                                        <p:cTn id="169" dur="500"/>
                                        <p:tgtEl>
                                          <p:spTgt spid="5"/>
                                        </p:tgtEl>
                                      </p:cBhvr>
                                    </p:animEffect>
                                  </p:childTnLst>
                                </p:cTn>
                              </p:par>
                            </p:childTnLst>
                          </p:cTn>
                        </p:par>
                        <p:par>
                          <p:cTn id="170" fill="hold">
                            <p:stCondLst>
                              <p:cond delay="19000"/>
                            </p:stCondLst>
                            <p:childTnLst>
                              <p:par>
                                <p:cTn id="171" presetID="26" presetClass="emph" presetSubtype="0" fill="hold" grpId="1" nodeType="afterEffect">
                                  <p:stCondLst>
                                    <p:cond delay="0"/>
                                  </p:stCondLst>
                                  <p:childTnLst>
                                    <p:animEffect transition="out" filter="fade">
                                      <p:cBhvr>
                                        <p:cTn id="172" dur="500" tmFilter="0, 0; .2, .5; .8, .5; 1, 0"/>
                                        <p:tgtEl>
                                          <p:spTgt spid="5"/>
                                        </p:tgtEl>
                                      </p:cBhvr>
                                    </p:animEffect>
                                    <p:animScale>
                                      <p:cBhvr>
                                        <p:cTn id="17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9" grpId="0"/>
      <p:bldP spid="69" grpId="0"/>
      <p:bldP spid="70" grpId="0" animBg="1"/>
      <p:bldP spid="72" grpId="0"/>
      <p:bldP spid="72" grpId="1"/>
      <p:bldP spid="73" grpId="0"/>
      <p:bldP spid="5" grpId="0"/>
      <p:bldP spid="5" grpId="1"/>
      <p:bldP spid="33" grpId="0"/>
      <p:bldP spid="38" grpId="0"/>
      <p:bldP spid="39" grpId="0"/>
      <p:bldP spid="40" grpId="0"/>
      <p:bldP spid="41" grpId="0" animBg="1"/>
      <p:bldP spid="41" grpId="1" animBg="1"/>
      <p:bldP spid="44" grpId="0" animBg="1"/>
      <p:bldP spid="44" grpId="1" animBg="1"/>
      <p:bldP spid="51" grpId="0" animBg="1"/>
      <p:bldP spid="54" grpId="0" animBg="1"/>
      <p:bldP spid="57" grpId="0" animBg="1"/>
      <p:bldP spid="61" grpId="0" animBg="1"/>
      <p:bldP spid="64" grpId="0" animBg="1"/>
      <p:bldP spid="64" grpId="1" animBg="1"/>
      <p:bldP spid="65" grpId="0" animBg="1"/>
      <p:bldP spid="65" grpId="1" animBg="1"/>
      <p:bldP spid="66" grpId="0" animBg="1"/>
      <p:bldP spid="66" grpId="1" animBg="1"/>
      <p:bldP spid="67" grpId="0" animBg="1"/>
      <p:bldP spid="67" grpId="1" animBg="1"/>
      <p:bldP spid="71" grpId="0" animBg="1"/>
      <p:bldP spid="71" grpId="1" animBg="1"/>
      <p:bldP spid="74" grpId="0" animBg="1"/>
      <p:bldP spid="74" grpId="1" animBg="1"/>
      <p:bldP spid="77"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Placeholder 3"/>
          <p:cNvSpPr>
            <a:spLocks noGrp="1"/>
          </p:cNvSpPr>
          <p:nvPr>
            <p:ph type="subTitle" idx="1"/>
          </p:nvPr>
        </p:nvSpPr>
        <p:spPr/>
        <p:txBody>
          <a:bodyPr/>
          <a:lstStyle/>
          <a:p>
            <a:r>
              <a:rPr smtClean="0"/>
              <a:t>Big data: volume, velocity, variety and complexity</a:t>
            </a:r>
            <a:endParaRPr dirty="0"/>
          </a:p>
        </p:txBody>
      </p:sp>
      <p:sp>
        <p:nvSpPr>
          <p:cNvPr id="58371" name="Title 2"/>
          <p:cNvSpPr>
            <a:spLocks noGrp="1"/>
          </p:cNvSpPr>
          <p:nvPr>
            <p:ph type="title"/>
          </p:nvPr>
        </p:nvSpPr>
        <p:spPr/>
        <p:txBody>
          <a:bodyPr/>
          <a:lstStyle/>
          <a:p>
            <a:r>
              <a:rPr lang="en-GB" smtClean="0"/>
              <a:t>Extreme information challenges</a:t>
            </a:r>
            <a:endParaRPr lang="en-GB" dirty="0"/>
          </a:p>
        </p:txBody>
      </p:sp>
      <p:grpSp>
        <p:nvGrpSpPr>
          <p:cNvPr id="87" name="Group 86"/>
          <p:cNvGrpSpPr/>
          <p:nvPr/>
        </p:nvGrpSpPr>
        <p:grpSpPr>
          <a:xfrm>
            <a:off x="2684327" y="1290639"/>
            <a:ext cx="6072322" cy="2881312"/>
            <a:chOff x="1168399" y="1290638"/>
            <a:chExt cx="6826249" cy="3239050"/>
          </a:xfrm>
        </p:grpSpPr>
        <p:sp>
          <p:nvSpPr>
            <p:cNvPr id="88" name="TextBox 87"/>
            <p:cNvSpPr txBox="1"/>
            <p:nvPr/>
          </p:nvSpPr>
          <p:spPr bwMode="auto">
            <a:xfrm>
              <a:off x="2143125" y="1835150"/>
              <a:ext cx="1282700" cy="277813"/>
            </a:xfrm>
            <a:prstGeom prst="rect">
              <a:avLst/>
            </a:prstGeom>
            <a:noFill/>
          </p:spPr>
          <p:txBody>
            <a:bodyPr wrap="none">
              <a:spAutoFit/>
            </a:bodyPr>
            <a:lstStyle/>
            <a:p>
              <a:pPr>
                <a:defRPr/>
              </a:pPr>
              <a:r>
                <a:rPr lang="en-US" sz="1200" kern="0" dirty="0" smtClean="0">
                  <a:solidFill>
                    <a:prstClr val="black"/>
                  </a:solidFill>
                  <a:latin typeface="HP Simplified" pitchFamily="34" charset="0"/>
                </a:rPr>
                <a:t>Social computing</a:t>
              </a:r>
              <a:endParaRPr lang="en-US" sz="1200" kern="0" dirty="0">
                <a:solidFill>
                  <a:prstClr val="black"/>
                </a:solidFill>
                <a:latin typeface="HP Simplified" pitchFamily="34" charset="0"/>
              </a:endParaRPr>
            </a:p>
          </p:txBody>
        </p:sp>
        <p:sp>
          <p:nvSpPr>
            <p:cNvPr id="89" name="TextBox 88"/>
            <p:cNvSpPr txBox="1"/>
            <p:nvPr/>
          </p:nvSpPr>
          <p:spPr bwMode="auto">
            <a:xfrm>
              <a:off x="5334000" y="1835150"/>
              <a:ext cx="1863725" cy="277813"/>
            </a:xfrm>
            <a:prstGeom prst="rect">
              <a:avLst/>
            </a:prstGeom>
            <a:noFill/>
          </p:spPr>
          <p:txBody>
            <a:bodyPr wrap="none">
              <a:spAutoFit/>
            </a:bodyPr>
            <a:lstStyle/>
            <a:p>
              <a:pPr>
                <a:defRPr/>
              </a:pPr>
              <a:r>
                <a:rPr lang="en-US" sz="1200" kern="0" dirty="0" smtClean="0">
                  <a:solidFill>
                    <a:prstClr val="black"/>
                  </a:solidFill>
                  <a:latin typeface="HP Simplified" pitchFamily="34" charset="0"/>
                </a:rPr>
                <a:t>Context-aware computing</a:t>
              </a:r>
              <a:endParaRPr lang="en-US" sz="1200" kern="0" dirty="0">
                <a:solidFill>
                  <a:prstClr val="black"/>
                </a:solidFill>
                <a:latin typeface="HP Simplified" pitchFamily="34" charset="0"/>
              </a:endParaRPr>
            </a:p>
          </p:txBody>
        </p:sp>
        <p:sp>
          <p:nvSpPr>
            <p:cNvPr id="90" name="TextBox 89"/>
            <p:cNvSpPr txBox="1"/>
            <p:nvPr/>
          </p:nvSpPr>
          <p:spPr bwMode="auto">
            <a:xfrm>
              <a:off x="3751263" y="1290638"/>
              <a:ext cx="1689100" cy="276225"/>
            </a:xfrm>
            <a:prstGeom prst="rect">
              <a:avLst/>
            </a:prstGeom>
            <a:noFill/>
          </p:spPr>
          <p:txBody>
            <a:bodyPr wrap="none">
              <a:spAutoFit/>
            </a:bodyPr>
            <a:lstStyle/>
            <a:p>
              <a:pPr>
                <a:defRPr/>
              </a:pPr>
              <a:r>
                <a:rPr lang="en-US" sz="1200" kern="0" dirty="0" smtClean="0">
                  <a:solidFill>
                    <a:prstClr val="black"/>
                  </a:solidFill>
                  <a:latin typeface="HP Simplified" pitchFamily="34" charset="0"/>
                </a:rPr>
                <a:t>Pattern-based strategy</a:t>
              </a:r>
              <a:endParaRPr lang="en-US" sz="1200" kern="0" dirty="0">
                <a:solidFill>
                  <a:prstClr val="black"/>
                </a:solidFill>
                <a:latin typeface="HP Simplified" pitchFamily="34" charset="0"/>
              </a:endParaRPr>
            </a:p>
          </p:txBody>
        </p:sp>
        <p:cxnSp>
          <p:nvCxnSpPr>
            <p:cNvPr id="98" name="Straight Arrow Connector 205"/>
            <p:cNvCxnSpPr>
              <a:cxnSpLocks noChangeShapeType="1"/>
            </p:cNvCxnSpPr>
            <p:nvPr/>
          </p:nvCxnSpPr>
          <p:spPr bwMode="auto">
            <a:xfrm>
              <a:off x="4878825" y="1951943"/>
              <a:ext cx="1011786" cy="325148"/>
            </a:xfrm>
            <a:prstGeom prst="straightConnector1">
              <a:avLst/>
            </a:prstGeom>
            <a:noFill/>
            <a:ln w="28575" algn="ctr">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99" name="Straight Arrow Connector 206"/>
            <p:cNvCxnSpPr>
              <a:cxnSpLocks noChangeShapeType="1"/>
            </p:cNvCxnSpPr>
            <p:nvPr/>
          </p:nvCxnSpPr>
          <p:spPr bwMode="auto">
            <a:xfrm rot="10800000" flipV="1">
              <a:off x="3233612" y="1955799"/>
              <a:ext cx="957389" cy="321291"/>
            </a:xfrm>
            <a:prstGeom prst="straightConnector1">
              <a:avLst/>
            </a:prstGeom>
            <a:noFill/>
            <a:ln w="28575" algn="ctr">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09" name="Straight Arrow Connector 207"/>
            <p:cNvCxnSpPr>
              <a:cxnSpLocks noChangeShapeType="1"/>
            </p:cNvCxnSpPr>
            <p:nvPr/>
          </p:nvCxnSpPr>
          <p:spPr bwMode="auto">
            <a:xfrm flipV="1">
              <a:off x="4581241" y="2283225"/>
              <a:ext cx="0" cy="198769"/>
            </a:xfrm>
            <a:prstGeom prst="straightConnector1">
              <a:avLst/>
            </a:prstGeom>
            <a:noFill/>
            <a:ln w="28575" algn="ctr">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29" name="Straight Arrow Connector 208"/>
            <p:cNvCxnSpPr>
              <a:cxnSpLocks noChangeShapeType="1"/>
            </p:cNvCxnSpPr>
            <p:nvPr/>
          </p:nvCxnSpPr>
          <p:spPr bwMode="auto">
            <a:xfrm flipV="1">
              <a:off x="4581241" y="3418173"/>
              <a:ext cx="0" cy="312832"/>
            </a:xfrm>
            <a:prstGeom prst="straightConnector1">
              <a:avLst/>
            </a:prstGeom>
            <a:noFill/>
            <a:ln w="28575" algn="ctr">
              <a:solidFill>
                <a:schemeClr val="accent1"/>
              </a:solidFill>
              <a:prstDash val="sysDot"/>
              <a:round/>
              <a:headEnd/>
              <a:tailEnd type="triangle" w="med" len="med"/>
            </a:ln>
            <a:extLst>
              <a:ext uri="{909E8E84-426E-40DD-AFC4-6F175D3DCCD1}">
                <a14:hiddenFill xmlns:a14="http://schemas.microsoft.com/office/drawing/2010/main">
                  <a:noFill/>
                </a14:hiddenFill>
              </a:ext>
            </a:extLst>
          </p:spPr>
        </p:cxnSp>
        <p:sp>
          <p:nvSpPr>
            <p:cNvPr id="133" name="Freeform 132"/>
            <p:cNvSpPr/>
            <p:nvPr/>
          </p:nvSpPr>
          <p:spPr bwMode="auto">
            <a:xfrm flipH="1">
              <a:off x="3097213" y="2706688"/>
              <a:ext cx="1160462" cy="917575"/>
            </a:xfrm>
            <a:custGeom>
              <a:avLst/>
              <a:gdLst>
                <a:gd name="connsiteX0" fmla="*/ 2802466 w 2802466"/>
                <a:gd name="connsiteY0" fmla="*/ 0 h 1411112"/>
                <a:gd name="connsiteX1" fmla="*/ 1574800 w 2802466"/>
                <a:gd name="connsiteY1" fmla="*/ 1261534 h 1411112"/>
                <a:gd name="connsiteX2" fmla="*/ 0 w 2802466"/>
                <a:gd name="connsiteY2" fmla="*/ 897467 h 1411112"/>
                <a:gd name="connsiteX0" fmla="*/ 2802466 w 2802466"/>
                <a:gd name="connsiteY0" fmla="*/ 0 h 1411112"/>
                <a:gd name="connsiteX1" fmla="*/ 778933 w 2802466"/>
                <a:gd name="connsiteY1" fmla="*/ 1261534 h 1411112"/>
                <a:gd name="connsiteX2" fmla="*/ 0 w 2802466"/>
                <a:gd name="connsiteY2" fmla="*/ 897467 h 1411112"/>
                <a:gd name="connsiteX0" fmla="*/ 2802466 w 2802466"/>
                <a:gd name="connsiteY0" fmla="*/ 0 h 1411112"/>
                <a:gd name="connsiteX1" fmla="*/ 778933 w 2802466"/>
                <a:gd name="connsiteY1" fmla="*/ 1261534 h 1411112"/>
                <a:gd name="connsiteX2" fmla="*/ 0 w 2802466"/>
                <a:gd name="connsiteY2" fmla="*/ 897467 h 1411112"/>
                <a:gd name="connsiteX0" fmla="*/ 2802466 w 2802466"/>
                <a:gd name="connsiteY0" fmla="*/ 0 h 1411112"/>
                <a:gd name="connsiteX1" fmla="*/ 778933 w 2802466"/>
                <a:gd name="connsiteY1" fmla="*/ 1261534 h 1411112"/>
                <a:gd name="connsiteX2" fmla="*/ 0 w 2802466"/>
                <a:gd name="connsiteY2" fmla="*/ 897467 h 1411112"/>
                <a:gd name="connsiteX0" fmla="*/ 2802466 w 2802466"/>
                <a:gd name="connsiteY0" fmla="*/ 0 h 1411112"/>
                <a:gd name="connsiteX1" fmla="*/ 1032933 w 2802466"/>
                <a:gd name="connsiteY1" fmla="*/ 1261534 h 1411112"/>
                <a:gd name="connsiteX2" fmla="*/ 0 w 2802466"/>
                <a:gd name="connsiteY2" fmla="*/ 897467 h 1411112"/>
                <a:gd name="connsiteX0" fmla="*/ 2802466 w 2802466"/>
                <a:gd name="connsiteY0" fmla="*/ 0 h 1334912"/>
                <a:gd name="connsiteX1" fmla="*/ 1032933 w 2802466"/>
                <a:gd name="connsiteY1" fmla="*/ 1261534 h 1334912"/>
                <a:gd name="connsiteX2" fmla="*/ 0 w 2802466"/>
                <a:gd name="connsiteY2" fmla="*/ 897467 h 1334912"/>
                <a:gd name="connsiteX0" fmla="*/ 2802466 w 2802466"/>
                <a:gd name="connsiteY0" fmla="*/ 0 h 1334912"/>
                <a:gd name="connsiteX1" fmla="*/ 1286933 w 2802466"/>
                <a:gd name="connsiteY1" fmla="*/ 1261534 h 1334912"/>
                <a:gd name="connsiteX2" fmla="*/ 0 w 2802466"/>
                <a:gd name="connsiteY2" fmla="*/ 897467 h 1334912"/>
                <a:gd name="connsiteX0" fmla="*/ 2718878 w 2718878"/>
                <a:gd name="connsiteY0" fmla="*/ 0 h 1473267"/>
                <a:gd name="connsiteX1" fmla="*/ 1286933 w 2718878"/>
                <a:gd name="connsiteY1" fmla="*/ 1399889 h 1473267"/>
                <a:gd name="connsiteX2" fmla="*/ 0 w 2718878"/>
                <a:gd name="connsiteY2" fmla="*/ 1035822 h 1473267"/>
                <a:gd name="connsiteX0" fmla="*/ 2312478 w 2312478"/>
                <a:gd name="connsiteY0" fmla="*/ 0 h 1473267"/>
                <a:gd name="connsiteX1" fmla="*/ 880533 w 2312478"/>
                <a:gd name="connsiteY1" fmla="*/ 1399889 h 1473267"/>
                <a:gd name="connsiteX2" fmla="*/ 0 w 2312478"/>
                <a:gd name="connsiteY2" fmla="*/ 1035822 h 1473267"/>
              </a:gdLst>
              <a:ahLst/>
              <a:cxnLst>
                <a:cxn ang="0">
                  <a:pos x="connsiteX0" y="connsiteY0"/>
                </a:cxn>
                <a:cxn ang="0">
                  <a:pos x="connsiteX1" y="connsiteY1"/>
                </a:cxn>
                <a:cxn ang="0">
                  <a:pos x="connsiteX2" y="connsiteY2"/>
                </a:cxn>
              </a:cxnLst>
              <a:rect l="l" t="t" r="r" b="b"/>
              <a:pathLst>
                <a:path w="2312478" h="1473267">
                  <a:moveTo>
                    <a:pt x="2312478" y="0"/>
                  </a:moveTo>
                  <a:cubicBezTo>
                    <a:pt x="1932184" y="555978"/>
                    <a:pt x="1347611" y="1250311"/>
                    <a:pt x="880533" y="1399889"/>
                  </a:cubicBezTo>
                  <a:cubicBezTo>
                    <a:pt x="675922" y="1473267"/>
                    <a:pt x="206022" y="1301112"/>
                    <a:pt x="0" y="1035822"/>
                  </a:cubicBezTo>
                </a:path>
              </a:pathLst>
            </a:custGeom>
            <a:noFill/>
            <a:ln w="28575" cap="flat" cmpd="sng" algn="ctr">
              <a:solidFill>
                <a:schemeClr val="accent1"/>
              </a:solidFill>
              <a:prstDash val="sysDot"/>
              <a:headEnd type="none" w="med" len="med"/>
              <a:tailEnd type="triangle" w="med" len="med"/>
            </a:ln>
            <a:effectLst/>
          </p:spPr>
          <p:txBody>
            <a:bodyPr anchor="ctr"/>
            <a:lstStyle/>
            <a:p>
              <a:pPr algn="ctr">
                <a:defRPr/>
              </a:pPr>
              <a:endParaRPr lang="en-US" sz="1050" kern="0" dirty="0">
                <a:solidFill>
                  <a:prstClr val="black"/>
                </a:solidFill>
                <a:latin typeface="HP Simplified" pitchFamily="34" charset="0"/>
              </a:endParaRPr>
            </a:p>
          </p:txBody>
        </p:sp>
        <p:sp>
          <p:nvSpPr>
            <p:cNvPr id="144" name="Freeform 143"/>
            <p:cNvSpPr/>
            <p:nvPr/>
          </p:nvSpPr>
          <p:spPr bwMode="auto">
            <a:xfrm>
              <a:off x="4873625" y="2706688"/>
              <a:ext cx="1162050" cy="917575"/>
            </a:xfrm>
            <a:custGeom>
              <a:avLst/>
              <a:gdLst>
                <a:gd name="connsiteX0" fmla="*/ 2802466 w 2802466"/>
                <a:gd name="connsiteY0" fmla="*/ 0 h 1411112"/>
                <a:gd name="connsiteX1" fmla="*/ 1574800 w 2802466"/>
                <a:gd name="connsiteY1" fmla="*/ 1261534 h 1411112"/>
                <a:gd name="connsiteX2" fmla="*/ 0 w 2802466"/>
                <a:gd name="connsiteY2" fmla="*/ 897467 h 1411112"/>
                <a:gd name="connsiteX0" fmla="*/ 2802466 w 2802466"/>
                <a:gd name="connsiteY0" fmla="*/ 0 h 1411112"/>
                <a:gd name="connsiteX1" fmla="*/ 778933 w 2802466"/>
                <a:gd name="connsiteY1" fmla="*/ 1261534 h 1411112"/>
                <a:gd name="connsiteX2" fmla="*/ 0 w 2802466"/>
                <a:gd name="connsiteY2" fmla="*/ 897467 h 1411112"/>
                <a:gd name="connsiteX0" fmla="*/ 2802466 w 2802466"/>
                <a:gd name="connsiteY0" fmla="*/ 0 h 1411112"/>
                <a:gd name="connsiteX1" fmla="*/ 778933 w 2802466"/>
                <a:gd name="connsiteY1" fmla="*/ 1261534 h 1411112"/>
                <a:gd name="connsiteX2" fmla="*/ 0 w 2802466"/>
                <a:gd name="connsiteY2" fmla="*/ 897467 h 1411112"/>
                <a:gd name="connsiteX0" fmla="*/ 2802466 w 2802466"/>
                <a:gd name="connsiteY0" fmla="*/ 0 h 1411112"/>
                <a:gd name="connsiteX1" fmla="*/ 778933 w 2802466"/>
                <a:gd name="connsiteY1" fmla="*/ 1261534 h 1411112"/>
                <a:gd name="connsiteX2" fmla="*/ 0 w 2802466"/>
                <a:gd name="connsiteY2" fmla="*/ 897467 h 1411112"/>
                <a:gd name="connsiteX0" fmla="*/ 2802466 w 2802466"/>
                <a:gd name="connsiteY0" fmla="*/ 0 h 1411112"/>
                <a:gd name="connsiteX1" fmla="*/ 1032933 w 2802466"/>
                <a:gd name="connsiteY1" fmla="*/ 1261534 h 1411112"/>
                <a:gd name="connsiteX2" fmla="*/ 0 w 2802466"/>
                <a:gd name="connsiteY2" fmla="*/ 897467 h 1411112"/>
                <a:gd name="connsiteX0" fmla="*/ 2802466 w 2802466"/>
                <a:gd name="connsiteY0" fmla="*/ 0 h 1334912"/>
                <a:gd name="connsiteX1" fmla="*/ 1032933 w 2802466"/>
                <a:gd name="connsiteY1" fmla="*/ 1261534 h 1334912"/>
                <a:gd name="connsiteX2" fmla="*/ 0 w 2802466"/>
                <a:gd name="connsiteY2" fmla="*/ 897467 h 1334912"/>
                <a:gd name="connsiteX0" fmla="*/ 2802466 w 2802466"/>
                <a:gd name="connsiteY0" fmla="*/ 0 h 1334912"/>
                <a:gd name="connsiteX1" fmla="*/ 1286933 w 2802466"/>
                <a:gd name="connsiteY1" fmla="*/ 1261534 h 1334912"/>
                <a:gd name="connsiteX2" fmla="*/ 0 w 2802466"/>
                <a:gd name="connsiteY2" fmla="*/ 897467 h 1334912"/>
                <a:gd name="connsiteX0" fmla="*/ 2718878 w 2718878"/>
                <a:gd name="connsiteY0" fmla="*/ 0 h 1473267"/>
                <a:gd name="connsiteX1" fmla="*/ 1286933 w 2718878"/>
                <a:gd name="connsiteY1" fmla="*/ 1399889 h 1473267"/>
                <a:gd name="connsiteX2" fmla="*/ 0 w 2718878"/>
                <a:gd name="connsiteY2" fmla="*/ 1035822 h 1473267"/>
                <a:gd name="connsiteX0" fmla="*/ 2312478 w 2312478"/>
                <a:gd name="connsiteY0" fmla="*/ 0 h 1473267"/>
                <a:gd name="connsiteX1" fmla="*/ 880533 w 2312478"/>
                <a:gd name="connsiteY1" fmla="*/ 1399889 h 1473267"/>
                <a:gd name="connsiteX2" fmla="*/ 0 w 2312478"/>
                <a:gd name="connsiteY2" fmla="*/ 1035822 h 1473267"/>
              </a:gdLst>
              <a:ahLst/>
              <a:cxnLst>
                <a:cxn ang="0">
                  <a:pos x="connsiteX0" y="connsiteY0"/>
                </a:cxn>
                <a:cxn ang="0">
                  <a:pos x="connsiteX1" y="connsiteY1"/>
                </a:cxn>
                <a:cxn ang="0">
                  <a:pos x="connsiteX2" y="connsiteY2"/>
                </a:cxn>
              </a:cxnLst>
              <a:rect l="l" t="t" r="r" b="b"/>
              <a:pathLst>
                <a:path w="2312478" h="1473267">
                  <a:moveTo>
                    <a:pt x="2312478" y="0"/>
                  </a:moveTo>
                  <a:cubicBezTo>
                    <a:pt x="1932184" y="555978"/>
                    <a:pt x="1347611" y="1250311"/>
                    <a:pt x="880533" y="1399889"/>
                  </a:cubicBezTo>
                  <a:cubicBezTo>
                    <a:pt x="675922" y="1473267"/>
                    <a:pt x="206022" y="1301112"/>
                    <a:pt x="0" y="1035822"/>
                  </a:cubicBezTo>
                </a:path>
              </a:pathLst>
            </a:custGeom>
            <a:noFill/>
            <a:ln w="28575" cap="flat" cmpd="sng" algn="ctr">
              <a:solidFill>
                <a:schemeClr val="accent1"/>
              </a:solidFill>
              <a:prstDash val="sysDot"/>
              <a:headEnd type="none" w="med" len="med"/>
              <a:tailEnd type="triangle" w="med" len="med"/>
            </a:ln>
            <a:effectLst/>
          </p:spPr>
          <p:txBody>
            <a:bodyPr anchor="ctr"/>
            <a:lstStyle/>
            <a:p>
              <a:pPr algn="ctr">
                <a:defRPr/>
              </a:pPr>
              <a:endParaRPr lang="en-US" sz="1050" kern="0" dirty="0">
                <a:solidFill>
                  <a:prstClr val="black"/>
                </a:solidFill>
                <a:latin typeface="HP Simplified" pitchFamily="34" charset="0"/>
              </a:endParaRPr>
            </a:p>
          </p:txBody>
        </p:sp>
        <p:sp>
          <p:nvSpPr>
            <p:cNvPr id="145" name="TextBox 83"/>
            <p:cNvSpPr txBox="1">
              <a:spLocks noChangeArrowheads="1"/>
            </p:cNvSpPr>
            <p:nvPr/>
          </p:nvSpPr>
          <p:spPr bwMode="auto">
            <a:xfrm>
              <a:off x="4049851" y="3795713"/>
              <a:ext cx="1120499" cy="161583"/>
            </a:xfrm>
            <a:prstGeom prst="rect">
              <a:avLst/>
            </a:prstGeom>
            <a:noFill/>
            <a:ln w="9525">
              <a:noFill/>
              <a:miter lim="800000"/>
              <a:headEnd/>
              <a:tailEnd/>
            </a:ln>
          </p:spPr>
          <p:txBody>
            <a:bodyPr wrap="none" lIns="0" tIns="0" rIns="0" bIns="0">
              <a:spAutoFit/>
            </a:bodyPr>
            <a:lstStyle/>
            <a:p>
              <a:pPr marL="285750" indent="-285750" algn="ctr" eaLnBrk="0" hangingPunct="0">
                <a:spcBef>
                  <a:spcPct val="20000"/>
                </a:spcBef>
                <a:buClr>
                  <a:srgbClr val="808080"/>
                </a:buClr>
                <a:defRPr/>
              </a:pPr>
              <a:r>
                <a:rPr lang="en-US" sz="1050" kern="0" dirty="0" smtClean="0">
                  <a:solidFill>
                    <a:prstClr val="black"/>
                  </a:solidFill>
                  <a:latin typeface="HP Simplified" pitchFamily="34" charset="0"/>
                </a:rPr>
                <a:t>Information sources</a:t>
              </a:r>
              <a:endParaRPr lang="en-US" sz="1050" kern="0" dirty="0">
                <a:solidFill>
                  <a:prstClr val="black"/>
                </a:solidFill>
                <a:latin typeface="HP Simplified" pitchFamily="34" charset="0"/>
              </a:endParaRPr>
            </a:p>
          </p:txBody>
        </p:sp>
        <p:cxnSp>
          <p:nvCxnSpPr>
            <p:cNvPr id="146" name="Straight Arrow Connector 176"/>
            <p:cNvCxnSpPr>
              <a:cxnSpLocks noChangeShapeType="1"/>
            </p:cNvCxnSpPr>
            <p:nvPr/>
          </p:nvCxnSpPr>
          <p:spPr bwMode="auto">
            <a:xfrm flipH="1" flipV="1">
              <a:off x="3973025" y="2309927"/>
              <a:ext cx="353074" cy="220333"/>
            </a:xfrm>
            <a:prstGeom prst="straightConnector1">
              <a:avLst/>
            </a:prstGeom>
            <a:noFill/>
            <a:ln w="28575" algn="ctr">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47" name="Straight Arrow Connector 177"/>
            <p:cNvCxnSpPr>
              <a:cxnSpLocks noChangeShapeType="1"/>
            </p:cNvCxnSpPr>
            <p:nvPr/>
          </p:nvCxnSpPr>
          <p:spPr bwMode="auto">
            <a:xfrm flipV="1">
              <a:off x="4773164" y="2295655"/>
              <a:ext cx="428651" cy="233170"/>
            </a:xfrm>
            <a:prstGeom prst="straightConnector1">
              <a:avLst/>
            </a:prstGeom>
            <a:noFill/>
            <a:ln w="28575" algn="ctr">
              <a:solidFill>
                <a:schemeClr val="tx2"/>
              </a:solidFill>
              <a:round/>
              <a:headEnd/>
              <a:tailEnd type="triangle" w="med" len="med"/>
            </a:ln>
            <a:extLst>
              <a:ext uri="{909E8E84-426E-40DD-AFC4-6F175D3DCCD1}">
                <a14:hiddenFill xmlns:a14="http://schemas.microsoft.com/office/drawing/2010/main">
                  <a:noFill/>
                </a14:hiddenFill>
              </a:ext>
            </a:extLst>
          </p:spPr>
        </p:cxnSp>
        <p:grpSp>
          <p:nvGrpSpPr>
            <p:cNvPr id="148" name="Group 95"/>
            <p:cNvGrpSpPr/>
            <p:nvPr/>
          </p:nvGrpSpPr>
          <p:grpSpPr>
            <a:xfrm>
              <a:off x="1168399" y="3937583"/>
              <a:ext cx="6826249" cy="592105"/>
              <a:chOff x="569224" y="4517624"/>
              <a:chExt cx="7937045" cy="688454"/>
            </a:xfrm>
          </p:grpSpPr>
          <p:grpSp>
            <p:nvGrpSpPr>
              <p:cNvPr id="159" name="Group 62"/>
              <p:cNvGrpSpPr/>
              <p:nvPr/>
            </p:nvGrpSpPr>
            <p:grpSpPr>
              <a:xfrm>
                <a:off x="569224" y="4517624"/>
                <a:ext cx="681981" cy="625876"/>
                <a:chOff x="569224" y="2405909"/>
                <a:chExt cx="681981" cy="625876"/>
              </a:xfrm>
            </p:grpSpPr>
            <p:sp>
              <p:nvSpPr>
                <p:cNvPr id="200" name="TextBox 105"/>
                <p:cNvSpPr txBox="1">
                  <a:spLocks noChangeArrowheads="1"/>
                </p:cNvSpPr>
                <p:nvPr/>
              </p:nvSpPr>
              <p:spPr bwMode="auto">
                <a:xfrm>
                  <a:off x="569224" y="2800953"/>
                  <a:ext cx="68198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900" dirty="0">
                      <a:latin typeface="+mj-lt"/>
                    </a:rPr>
                    <a:t>Social Media</a:t>
                  </a:r>
                </a:p>
              </p:txBody>
            </p:sp>
            <p:pic>
              <p:nvPicPr>
                <p:cNvPr id="201" name="Picture 200" descr="SocialMedia.png"/>
                <p:cNvPicPr>
                  <a:picLocks noChangeAspect="1"/>
                </p:cNvPicPr>
                <p:nvPr/>
              </p:nvPicPr>
              <p:blipFill>
                <a:blip r:embed="rId3">
                  <a:duotone>
                    <a:schemeClr val="accent4">
                      <a:shade val="45000"/>
                      <a:satMod val="135000"/>
                    </a:schemeClr>
                    <a:prstClr val="white"/>
                  </a:duotone>
                </a:blip>
                <a:stretch>
                  <a:fillRect/>
                </a:stretch>
              </p:blipFill>
              <p:spPr>
                <a:xfrm>
                  <a:off x="745153" y="2405909"/>
                  <a:ext cx="330122" cy="388096"/>
                </a:xfrm>
                <a:prstGeom prst="rect">
                  <a:avLst/>
                </a:prstGeom>
              </p:spPr>
            </p:pic>
          </p:grpSp>
          <p:grpSp>
            <p:nvGrpSpPr>
              <p:cNvPr id="160" name="Group 61"/>
              <p:cNvGrpSpPr/>
              <p:nvPr/>
            </p:nvGrpSpPr>
            <p:grpSpPr>
              <a:xfrm>
                <a:off x="1496017" y="4602736"/>
                <a:ext cx="390749" cy="540763"/>
                <a:chOff x="1379025" y="2491021"/>
                <a:chExt cx="390749" cy="540763"/>
              </a:xfrm>
            </p:grpSpPr>
            <p:sp>
              <p:nvSpPr>
                <p:cNvPr id="198" name="TextBox 108"/>
                <p:cNvSpPr txBox="1">
                  <a:spLocks noChangeArrowheads="1"/>
                </p:cNvSpPr>
                <p:nvPr/>
              </p:nvSpPr>
              <p:spPr bwMode="auto">
                <a:xfrm>
                  <a:off x="1394238" y="2800952"/>
                  <a:ext cx="36032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900" dirty="0">
                      <a:latin typeface="+mj-lt"/>
                    </a:rPr>
                    <a:t>Video</a:t>
                  </a:r>
                </a:p>
              </p:txBody>
            </p:sp>
            <p:pic>
              <p:nvPicPr>
                <p:cNvPr id="199" name="Picture 198" descr="Video_1.png"/>
                <p:cNvPicPr>
                  <a:picLocks noChangeAspect="1"/>
                </p:cNvPicPr>
                <p:nvPr/>
              </p:nvPicPr>
              <p:blipFill>
                <a:blip r:embed="rId4">
                  <a:duotone>
                    <a:schemeClr val="accent4">
                      <a:shade val="45000"/>
                      <a:satMod val="135000"/>
                    </a:schemeClr>
                    <a:prstClr val="white"/>
                  </a:duotone>
                </a:blip>
                <a:stretch>
                  <a:fillRect/>
                </a:stretch>
              </p:blipFill>
              <p:spPr>
                <a:xfrm>
                  <a:off x="1379025" y="2491021"/>
                  <a:ext cx="390749" cy="311450"/>
                </a:xfrm>
                <a:prstGeom prst="rect">
                  <a:avLst/>
                </a:prstGeom>
              </p:spPr>
            </p:pic>
          </p:grpSp>
          <p:grpSp>
            <p:nvGrpSpPr>
              <p:cNvPr id="161" name="Group 60"/>
              <p:cNvGrpSpPr/>
              <p:nvPr/>
            </p:nvGrpSpPr>
            <p:grpSpPr>
              <a:xfrm>
                <a:off x="2182380" y="4582730"/>
                <a:ext cx="363094" cy="560769"/>
                <a:chOff x="1940138" y="2471015"/>
                <a:chExt cx="363094" cy="560769"/>
              </a:xfrm>
            </p:grpSpPr>
            <p:sp>
              <p:nvSpPr>
                <p:cNvPr id="196" name="TextBox 111"/>
                <p:cNvSpPr txBox="1">
                  <a:spLocks noChangeArrowheads="1"/>
                </p:cNvSpPr>
                <p:nvPr/>
              </p:nvSpPr>
              <p:spPr bwMode="auto">
                <a:xfrm>
                  <a:off x="1940138" y="2800952"/>
                  <a:ext cx="36309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900">
                      <a:latin typeface="+mj-lt"/>
                    </a:rPr>
                    <a:t>Audio</a:t>
                  </a:r>
                </a:p>
              </p:txBody>
            </p:sp>
            <p:pic>
              <p:nvPicPr>
                <p:cNvPr id="197" name="Picture 196" descr="Audio.png"/>
                <p:cNvPicPr>
                  <a:picLocks noChangeAspect="1"/>
                </p:cNvPicPr>
                <p:nvPr/>
              </p:nvPicPr>
              <p:blipFill>
                <a:blip r:embed="rId5">
                  <a:duotone>
                    <a:schemeClr val="accent4">
                      <a:shade val="45000"/>
                      <a:satMod val="135000"/>
                    </a:schemeClr>
                    <a:prstClr val="white"/>
                  </a:duotone>
                </a:blip>
                <a:stretch>
                  <a:fillRect/>
                </a:stretch>
              </p:blipFill>
              <p:spPr>
                <a:xfrm>
                  <a:off x="1946681" y="2471015"/>
                  <a:ext cx="350009" cy="348389"/>
                </a:xfrm>
                <a:prstGeom prst="rect">
                  <a:avLst/>
                </a:prstGeom>
              </p:spPr>
            </p:pic>
          </p:grpSp>
          <p:grpSp>
            <p:nvGrpSpPr>
              <p:cNvPr id="162" name="Group 59"/>
              <p:cNvGrpSpPr/>
              <p:nvPr/>
            </p:nvGrpSpPr>
            <p:grpSpPr>
              <a:xfrm>
                <a:off x="2866489" y="4596686"/>
                <a:ext cx="392281" cy="546813"/>
                <a:chOff x="2767760" y="2484971"/>
                <a:chExt cx="392281" cy="546813"/>
              </a:xfrm>
            </p:grpSpPr>
            <p:sp>
              <p:nvSpPr>
                <p:cNvPr id="194" name="TextBox 114"/>
                <p:cNvSpPr txBox="1">
                  <a:spLocks noChangeArrowheads="1"/>
                </p:cNvSpPr>
                <p:nvPr/>
              </p:nvSpPr>
              <p:spPr bwMode="auto">
                <a:xfrm>
                  <a:off x="2784778" y="2800952"/>
                  <a:ext cx="35824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900">
                      <a:latin typeface="+mj-lt"/>
                    </a:rPr>
                    <a:t>Email</a:t>
                  </a:r>
                </a:p>
              </p:txBody>
            </p:sp>
            <p:pic>
              <p:nvPicPr>
                <p:cNvPr id="195" name="Picture 194" descr="Email.png"/>
                <p:cNvPicPr>
                  <a:picLocks noChangeAspect="1"/>
                </p:cNvPicPr>
                <p:nvPr/>
              </p:nvPicPr>
              <p:blipFill>
                <a:blip r:embed="rId6">
                  <a:duotone>
                    <a:schemeClr val="accent4">
                      <a:shade val="45000"/>
                      <a:satMod val="135000"/>
                    </a:schemeClr>
                    <a:prstClr val="white"/>
                  </a:duotone>
                </a:blip>
                <a:stretch>
                  <a:fillRect/>
                </a:stretch>
              </p:blipFill>
              <p:spPr>
                <a:xfrm>
                  <a:off x="2767760" y="2484971"/>
                  <a:ext cx="392281" cy="334433"/>
                </a:xfrm>
                <a:prstGeom prst="rect">
                  <a:avLst/>
                </a:prstGeom>
              </p:spPr>
            </p:pic>
          </p:grpSp>
          <p:grpSp>
            <p:nvGrpSpPr>
              <p:cNvPr id="163" name="Group 58"/>
              <p:cNvGrpSpPr/>
              <p:nvPr/>
            </p:nvGrpSpPr>
            <p:grpSpPr>
              <a:xfrm>
                <a:off x="3554384" y="4647486"/>
                <a:ext cx="346590" cy="496014"/>
                <a:chOff x="3569414" y="2535771"/>
                <a:chExt cx="346590" cy="496014"/>
              </a:xfrm>
            </p:grpSpPr>
            <p:sp>
              <p:nvSpPr>
                <p:cNvPr id="192" name="TextBox 117"/>
                <p:cNvSpPr txBox="1">
                  <a:spLocks noChangeArrowheads="1"/>
                </p:cNvSpPr>
                <p:nvPr/>
              </p:nvSpPr>
              <p:spPr bwMode="auto">
                <a:xfrm>
                  <a:off x="3569414" y="2800953"/>
                  <a:ext cx="34659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900">
                      <a:latin typeface="+mj-lt"/>
                    </a:rPr>
                    <a:t>Texts</a:t>
                  </a:r>
                </a:p>
              </p:txBody>
            </p:sp>
            <p:pic>
              <p:nvPicPr>
                <p:cNvPr id="193" name="Picture 192" descr="Texts.png"/>
                <p:cNvPicPr>
                  <a:picLocks noChangeAspect="1"/>
                </p:cNvPicPr>
                <p:nvPr/>
              </p:nvPicPr>
              <p:blipFill>
                <a:blip r:embed="rId7">
                  <a:duotone>
                    <a:schemeClr val="accent4">
                      <a:shade val="45000"/>
                      <a:satMod val="135000"/>
                    </a:schemeClr>
                    <a:prstClr val="white"/>
                  </a:duotone>
                </a:blip>
                <a:stretch>
                  <a:fillRect/>
                </a:stretch>
              </p:blipFill>
              <p:spPr>
                <a:xfrm>
                  <a:off x="3589071" y="2535771"/>
                  <a:ext cx="307276" cy="309033"/>
                </a:xfrm>
                <a:prstGeom prst="rect">
                  <a:avLst/>
                </a:prstGeom>
              </p:spPr>
            </p:pic>
          </p:grpSp>
          <p:grpSp>
            <p:nvGrpSpPr>
              <p:cNvPr id="164" name="Group 57"/>
              <p:cNvGrpSpPr/>
              <p:nvPr/>
            </p:nvGrpSpPr>
            <p:grpSpPr>
              <a:xfrm>
                <a:off x="4171187" y="4630555"/>
                <a:ext cx="406950" cy="512944"/>
                <a:chOff x="4374532" y="2518840"/>
                <a:chExt cx="406950" cy="512944"/>
              </a:xfrm>
            </p:grpSpPr>
            <p:sp>
              <p:nvSpPr>
                <p:cNvPr id="190" name="TextBox 120"/>
                <p:cNvSpPr txBox="1">
                  <a:spLocks noChangeArrowheads="1"/>
                </p:cNvSpPr>
                <p:nvPr/>
              </p:nvSpPr>
              <p:spPr bwMode="auto">
                <a:xfrm>
                  <a:off x="4374532" y="2800952"/>
                  <a:ext cx="4069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900">
                      <a:latin typeface="+mj-lt"/>
                    </a:rPr>
                    <a:t>Mobile</a:t>
                  </a:r>
                </a:p>
              </p:txBody>
            </p:sp>
            <p:pic>
              <p:nvPicPr>
                <p:cNvPr id="191" name="Picture 190" descr="Mobile.png"/>
                <p:cNvPicPr>
                  <a:picLocks noChangeAspect="1"/>
                </p:cNvPicPr>
                <p:nvPr/>
              </p:nvPicPr>
              <p:blipFill>
                <a:blip r:embed="rId8">
                  <a:duotone>
                    <a:schemeClr val="accent4">
                      <a:shade val="45000"/>
                      <a:satMod val="135000"/>
                    </a:schemeClr>
                    <a:prstClr val="white"/>
                  </a:duotone>
                </a:blip>
                <a:stretch>
                  <a:fillRect/>
                </a:stretch>
              </p:blipFill>
              <p:spPr>
                <a:xfrm>
                  <a:off x="4476246" y="2518840"/>
                  <a:ext cx="203522" cy="325966"/>
                </a:xfrm>
                <a:prstGeom prst="rect">
                  <a:avLst/>
                </a:prstGeom>
              </p:spPr>
            </p:pic>
          </p:grpSp>
          <p:grpSp>
            <p:nvGrpSpPr>
              <p:cNvPr id="165" name="Group 56"/>
              <p:cNvGrpSpPr/>
              <p:nvPr/>
            </p:nvGrpSpPr>
            <p:grpSpPr>
              <a:xfrm>
                <a:off x="4614336" y="4620814"/>
                <a:ext cx="1126066" cy="585264"/>
                <a:chOff x="4735656" y="2542967"/>
                <a:chExt cx="1126066" cy="585264"/>
              </a:xfrm>
            </p:grpSpPr>
            <p:sp>
              <p:nvSpPr>
                <p:cNvPr id="188" name="TextBox 123"/>
                <p:cNvSpPr txBox="1">
                  <a:spLocks noChangeArrowheads="1"/>
                </p:cNvSpPr>
                <p:nvPr/>
              </p:nvSpPr>
              <p:spPr bwMode="auto">
                <a:xfrm>
                  <a:off x="4735656" y="2824729"/>
                  <a:ext cx="1126066" cy="303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20" rIns="4572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ts val="800"/>
                    </a:lnSpc>
                  </a:pPr>
                  <a:r>
                    <a:rPr lang="en-US" sz="900" dirty="0" smtClean="0">
                      <a:latin typeface="+mj-lt"/>
                    </a:rPr>
                    <a:t>Transactional</a:t>
                  </a:r>
                </a:p>
                <a:p>
                  <a:pPr algn="ctr" eaLnBrk="1" hangingPunct="1">
                    <a:lnSpc>
                      <a:spcPts val="800"/>
                    </a:lnSpc>
                  </a:pPr>
                  <a:r>
                    <a:rPr lang="en-US" sz="900" dirty="0" smtClean="0">
                      <a:latin typeface="+mj-lt"/>
                    </a:rPr>
                    <a:t> Data</a:t>
                  </a:r>
                  <a:endParaRPr lang="en-US" sz="900" dirty="0">
                    <a:latin typeface="+mj-lt"/>
                  </a:endParaRPr>
                </a:p>
              </p:txBody>
            </p:sp>
            <p:pic>
              <p:nvPicPr>
                <p:cNvPr id="189" name="Picture 188" descr="Cart.png"/>
                <p:cNvPicPr>
                  <a:picLocks noChangeAspect="1"/>
                </p:cNvPicPr>
                <p:nvPr/>
              </p:nvPicPr>
              <p:blipFill>
                <a:blip r:embed="rId9">
                  <a:duotone>
                    <a:schemeClr val="accent4">
                      <a:shade val="45000"/>
                      <a:satMod val="135000"/>
                    </a:schemeClr>
                    <a:prstClr val="white"/>
                  </a:duotone>
                </a:blip>
                <a:stretch>
                  <a:fillRect/>
                </a:stretch>
              </p:blipFill>
              <p:spPr>
                <a:xfrm>
                  <a:off x="5109989" y="2542967"/>
                  <a:ext cx="423334" cy="311574"/>
                </a:xfrm>
                <a:prstGeom prst="rect">
                  <a:avLst/>
                </a:prstGeom>
              </p:spPr>
            </p:pic>
          </p:grpSp>
          <p:grpSp>
            <p:nvGrpSpPr>
              <p:cNvPr id="166" name="Group 55"/>
              <p:cNvGrpSpPr/>
              <p:nvPr/>
            </p:nvGrpSpPr>
            <p:grpSpPr>
              <a:xfrm>
                <a:off x="5729398" y="4655952"/>
                <a:ext cx="633278" cy="474851"/>
                <a:chOff x="5791915" y="2561171"/>
                <a:chExt cx="633278" cy="474851"/>
              </a:xfrm>
            </p:grpSpPr>
            <p:sp>
              <p:nvSpPr>
                <p:cNvPr id="186" name="TextBox 129"/>
                <p:cNvSpPr txBox="1">
                  <a:spLocks noChangeArrowheads="1"/>
                </p:cNvSpPr>
                <p:nvPr/>
              </p:nvSpPr>
              <p:spPr bwMode="auto">
                <a:xfrm>
                  <a:off x="5791915" y="2805190"/>
                  <a:ext cx="6332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900">
                      <a:latin typeface="+mj-lt"/>
                    </a:rPr>
                    <a:t>Documents</a:t>
                  </a:r>
                </a:p>
              </p:txBody>
            </p:sp>
            <p:pic>
              <p:nvPicPr>
                <p:cNvPr id="187" name="Picture 186" descr="Documents.png"/>
                <p:cNvPicPr>
                  <a:picLocks noChangeAspect="1"/>
                </p:cNvPicPr>
                <p:nvPr/>
              </p:nvPicPr>
              <p:blipFill>
                <a:blip r:embed="rId10">
                  <a:duotone>
                    <a:schemeClr val="accent4">
                      <a:shade val="45000"/>
                      <a:satMod val="135000"/>
                    </a:schemeClr>
                    <a:prstClr val="white"/>
                  </a:duotone>
                </a:blip>
                <a:stretch>
                  <a:fillRect/>
                </a:stretch>
              </p:blipFill>
              <p:spPr>
                <a:xfrm>
                  <a:off x="5984303" y="2561171"/>
                  <a:ext cx="248502" cy="292100"/>
                </a:xfrm>
                <a:prstGeom prst="rect">
                  <a:avLst/>
                </a:prstGeom>
              </p:spPr>
            </p:pic>
          </p:grpSp>
          <p:grpSp>
            <p:nvGrpSpPr>
              <p:cNvPr id="167" name="Group 54"/>
              <p:cNvGrpSpPr/>
              <p:nvPr/>
            </p:nvGrpSpPr>
            <p:grpSpPr>
              <a:xfrm>
                <a:off x="6632889" y="4643251"/>
                <a:ext cx="338050" cy="496018"/>
                <a:chOff x="6691072" y="2540003"/>
                <a:chExt cx="338050" cy="496018"/>
              </a:xfrm>
            </p:grpSpPr>
            <p:sp>
              <p:nvSpPr>
                <p:cNvPr id="184" name="TextBox 126"/>
                <p:cNvSpPr txBox="1">
                  <a:spLocks noChangeArrowheads="1"/>
                </p:cNvSpPr>
                <p:nvPr/>
              </p:nvSpPr>
              <p:spPr bwMode="auto">
                <a:xfrm>
                  <a:off x="6691072" y="2805189"/>
                  <a:ext cx="338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900">
                      <a:latin typeface="+mj-lt"/>
                    </a:rPr>
                    <a:t>IT/OT</a:t>
                  </a:r>
                </a:p>
              </p:txBody>
            </p:sp>
            <p:pic>
              <p:nvPicPr>
                <p:cNvPr id="185" name="Picture 184" descr="CPU_blue_01.png"/>
                <p:cNvPicPr>
                  <a:picLocks noChangeAspect="1"/>
                </p:cNvPicPr>
                <p:nvPr/>
              </p:nvPicPr>
              <p:blipFill>
                <a:blip r:embed="rId11">
                  <a:duotone>
                    <a:schemeClr val="accent4">
                      <a:shade val="45000"/>
                      <a:satMod val="135000"/>
                    </a:schemeClr>
                    <a:prstClr val="white"/>
                  </a:duotone>
                </a:blip>
                <a:stretch>
                  <a:fillRect/>
                </a:stretch>
              </p:blipFill>
              <p:spPr>
                <a:xfrm>
                  <a:off x="6770408" y="2540003"/>
                  <a:ext cx="179379" cy="296333"/>
                </a:xfrm>
                <a:prstGeom prst="rect">
                  <a:avLst/>
                </a:prstGeom>
              </p:spPr>
            </p:pic>
          </p:grpSp>
          <p:grpSp>
            <p:nvGrpSpPr>
              <p:cNvPr id="168" name="Group 53"/>
              <p:cNvGrpSpPr/>
              <p:nvPr/>
            </p:nvGrpSpPr>
            <p:grpSpPr>
              <a:xfrm>
                <a:off x="7156482" y="4613619"/>
                <a:ext cx="760117" cy="517183"/>
                <a:chOff x="7249856" y="2518838"/>
                <a:chExt cx="760117" cy="517183"/>
              </a:xfrm>
            </p:grpSpPr>
            <p:sp>
              <p:nvSpPr>
                <p:cNvPr id="182" name="TextBox 132"/>
                <p:cNvSpPr txBox="1">
                  <a:spLocks noChangeArrowheads="1"/>
                </p:cNvSpPr>
                <p:nvPr/>
              </p:nvSpPr>
              <p:spPr bwMode="auto">
                <a:xfrm>
                  <a:off x="7249856" y="2805189"/>
                  <a:ext cx="76011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900">
                      <a:latin typeface="+mj-lt"/>
                    </a:rPr>
                    <a:t>Search Engine</a:t>
                  </a:r>
                </a:p>
              </p:txBody>
            </p:sp>
            <p:pic>
              <p:nvPicPr>
                <p:cNvPr id="183" name="Picture 182" descr="Search_1.png"/>
                <p:cNvPicPr>
                  <a:picLocks noChangeAspect="1"/>
                </p:cNvPicPr>
                <p:nvPr/>
              </p:nvPicPr>
              <p:blipFill>
                <a:blip r:embed="rId12">
                  <a:duotone>
                    <a:schemeClr val="accent4">
                      <a:shade val="45000"/>
                      <a:satMod val="135000"/>
                    </a:schemeClr>
                    <a:prstClr val="white"/>
                  </a:duotone>
                </a:blip>
                <a:stretch>
                  <a:fillRect/>
                </a:stretch>
              </p:blipFill>
              <p:spPr>
                <a:xfrm>
                  <a:off x="7411922" y="2518838"/>
                  <a:ext cx="435985" cy="303816"/>
                </a:xfrm>
                <a:prstGeom prst="rect">
                  <a:avLst/>
                </a:prstGeom>
              </p:spPr>
            </p:pic>
          </p:grpSp>
          <p:grpSp>
            <p:nvGrpSpPr>
              <p:cNvPr id="169" name="Group 52"/>
              <p:cNvGrpSpPr/>
              <p:nvPr/>
            </p:nvGrpSpPr>
            <p:grpSpPr>
              <a:xfrm>
                <a:off x="8068271" y="4647485"/>
                <a:ext cx="437998" cy="483317"/>
                <a:chOff x="8068271" y="2552704"/>
                <a:chExt cx="437998" cy="483317"/>
              </a:xfrm>
            </p:grpSpPr>
            <p:sp>
              <p:nvSpPr>
                <p:cNvPr id="180" name="TextBox 135"/>
                <p:cNvSpPr txBox="1">
                  <a:spLocks noChangeArrowheads="1"/>
                </p:cNvSpPr>
                <p:nvPr/>
              </p:nvSpPr>
              <p:spPr bwMode="auto">
                <a:xfrm>
                  <a:off x="8068271" y="2805189"/>
                  <a:ext cx="4379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900" dirty="0">
                      <a:latin typeface="+mj-lt"/>
                    </a:rPr>
                    <a:t>Images</a:t>
                  </a:r>
                </a:p>
              </p:txBody>
            </p:sp>
            <p:pic>
              <p:nvPicPr>
                <p:cNvPr id="181" name="Picture 180" descr="Images.png"/>
                <p:cNvPicPr>
                  <a:picLocks noChangeAspect="1"/>
                </p:cNvPicPr>
                <p:nvPr/>
              </p:nvPicPr>
              <p:blipFill>
                <a:blip r:embed="rId13">
                  <a:duotone>
                    <a:schemeClr val="accent4">
                      <a:shade val="45000"/>
                      <a:satMod val="135000"/>
                    </a:schemeClr>
                    <a:prstClr val="white"/>
                  </a:duotone>
                </a:blip>
                <a:stretch>
                  <a:fillRect/>
                </a:stretch>
              </p:blipFill>
              <p:spPr>
                <a:xfrm>
                  <a:off x="8094518" y="2552704"/>
                  <a:ext cx="385504" cy="292100"/>
                </a:xfrm>
                <a:prstGeom prst="rect">
                  <a:avLst/>
                </a:prstGeom>
              </p:spPr>
            </p:pic>
          </p:grpSp>
          <p:cxnSp>
            <p:nvCxnSpPr>
              <p:cNvPr id="170" name="Straight Connector 169"/>
              <p:cNvCxnSpPr/>
              <p:nvPr/>
            </p:nvCxnSpPr>
            <p:spPr>
              <a:xfrm rot="5400000">
                <a:off x="1155701" y="4799881"/>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rot="5400000">
                <a:off x="1875367" y="4799881"/>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rot="5400000">
                <a:off x="2561167" y="4799881"/>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rot="5400000">
                <a:off x="3246967" y="4799881"/>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rot="5400000">
                <a:off x="3873501" y="4799881"/>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rot="5400000">
                <a:off x="4567771" y="4799881"/>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rot="5400000">
                <a:off x="5482168" y="4799881"/>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rot="5400000">
                <a:off x="6328835" y="4799881"/>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rot="5400000">
                <a:off x="6921502" y="4799881"/>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rot="5400000">
                <a:off x="7759702" y="4799881"/>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grpSp>
        <p:pic>
          <p:nvPicPr>
            <p:cNvPr id="149" name="Picture 148" descr="Segmentation_01.png"/>
            <p:cNvPicPr>
              <a:picLocks noChangeAspect="1"/>
            </p:cNvPicPr>
            <p:nvPr/>
          </p:nvPicPr>
          <p:blipFill>
            <a:blip r:embed="rId14">
              <a:duotone>
                <a:schemeClr val="accent4">
                  <a:shade val="45000"/>
                  <a:satMod val="135000"/>
                </a:schemeClr>
                <a:prstClr val="white"/>
              </a:duotone>
            </a:blip>
            <a:stretch>
              <a:fillRect/>
            </a:stretch>
          </p:blipFill>
          <p:spPr>
            <a:xfrm rot="18900000">
              <a:off x="4194801" y="1515534"/>
              <a:ext cx="705155" cy="783166"/>
            </a:xfrm>
            <a:prstGeom prst="rect">
              <a:avLst/>
            </a:prstGeom>
          </p:spPr>
        </p:pic>
        <p:pic>
          <p:nvPicPr>
            <p:cNvPr id="150" name="Picture 149" descr="Licensed_software.png"/>
            <p:cNvPicPr>
              <a:picLocks noChangeAspect="1"/>
            </p:cNvPicPr>
            <p:nvPr/>
          </p:nvPicPr>
          <p:blipFill>
            <a:blip r:embed="rId15">
              <a:duotone>
                <a:schemeClr val="accent4">
                  <a:shade val="45000"/>
                  <a:satMod val="135000"/>
                </a:schemeClr>
                <a:prstClr val="white"/>
              </a:duotone>
            </a:blip>
            <a:stretch>
              <a:fillRect/>
            </a:stretch>
          </p:blipFill>
          <p:spPr>
            <a:xfrm>
              <a:off x="5812365" y="2116665"/>
              <a:ext cx="1075270" cy="749302"/>
            </a:xfrm>
            <a:prstGeom prst="rect">
              <a:avLst/>
            </a:prstGeom>
          </p:spPr>
        </p:pic>
        <p:pic>
          <p:nvPicPr>
            <p:cNvPr id="151" name="Picture 150" descr="Social_Computing.png"/>
            <p:cNvPicPr>
              <a:picLocks noChangeAspect="1"/>
            </p:cNvPicPr>
            <p:nvPr/>
          </p:nvPicPr>
          <p:blipFill>
            <a:blip r:embed="rId16">
              <a:duotone>
                <a:schemeClr val="accent4">
                  <a:shade val="45000"/>
                  <a:satMod val="135000"/>
                </a:schemeClr>
                <a:prstClr val="white"/>
              </a:duotone>
            </a:blip>
            <a:stretch>
              <a:fillRect/>
            </a:stretch>
          </p:blipFill>
          <p:spPr>
            <a:xfrm>
              <a:off x="2241630" y="2115250"/>
              <a:ext cx="1077300" cy="750717"/>
            </a:xfrm>
            <a:prstGeom prst="rect">
              <a:avLst/>
            </a:prstGeom>
          </p:spPr>
        </p:pic>
        <p:pic>
          <p:nvPicPr>
            <p:cNvPr id="152" name="Picture 151" descr="Cross.png"/>
            <p:cNvPicPr>
              <a:picLocks noChangeAspect="1"/>
            </p:cNvPicPr>
            <p:nvPr/>
          </p:nvPicPr>
          <p:blipFill>
            <a:blip r:embed="rId17">
              <a:duotone>
                <a:schemeClr val="accent4">
                  <a:shade val="45000"/>
                  <a:satMod val="135000"/>
                </a:schemeClr>
                <a:prstClr val="white"/>
              </a:duotone>
            </a:blip>
            <a:stretch>
              <a:fillRect/>
            </a:stretch>
          </p:blipFill>
          <p:spPr>
            <a:xfrm>
              <a:off x="4114800" y="2462675"/>
              <a:ext cx="914400" cy="920884"/>
            </a:xfrm>
            <a:prstGeom prst="rect">
              <a:avLst/>
            </a:prstGeom>
          </p:spPr>
        </p:pic>
        <p:sp>
          <p:nvSpPr>
            <p:cNvPr id="153" name="TextBox 152"/>
            <p:cNvSpPr txBox="1"/>
            <p:nvPr/>
          </p:nvSpPr>
          <p:spPr bwMode="auto">
            <a:xfrm>
              <a:off x="3559705" y="2547407"/>
              <a:ext cx="652462" cy="261938"/>
            </a:xfrm>
            <a:prstGeom prst="rect">
              <a:avLst/>
            </a:prstGeom>
            <a:noFill/>
          </p:spPr>
          <p:txBody>
            <a:bodyPr wrap="none">
              <a:spAutoFit/>
            </a:bodyPr>
            <a:lstStyle/>
            <a:p>
              <a:pPr>
                <a:defRPr/>
              </a:pPr>
              <a:r>
                <a:rPr lang="en-US" sz="1100" kern="0" dirty="0" smtClean="0">
                  <a:solidFill>
                    <a:prstClr val="black"/>
                  </a:solidFill>
                  <a:latin typeface="HP Simplified" pitchFamily="34" charset="0"/>
                </a:rPr>
                <a:t>Velocity</a:t>
              </a:r>
              <a:endParaRPr lang="en-US" sz="1100" kern="0" dirty="0">
                <a:solidFill>
                  <a:prstClr val="black"/>
                </a:solidFill>
                <a:latin typeface="HP Simplified" pitchFamily="34" charset="0"/>
              </a:endParaRPr>
            </a:p>
          </p:txBody>
        </p:sp>
        <p:sp>
          <p:nvSpPr>
            <p:cNvPr id="154" name="TextBox 153"/>
            <p:cNvSpPr txBox="1"/>
            <p:nvPr/>
          </p:nvSpPr>
          <p:spPr bwMode="auto">
            <a:xfrm>
              <a:off x="4873623" y="2513540"/>
              <a:ext cx="631825" cy="261938"/>
            </a:xfrm>
            <a:prstGeom prst="rect">
              <a:avLst/>
            </a:prstGeom>
            <a:noFill/>
          </p:spPr>
          <p:txBody>
            <a:bodyPr wrap="none">
              <a:spAutoFit/>
            </a:bodyPr>
            <a:lstStyle/>
            <a:p>
              <a:pPr>
                <a:defRPr/>
              </a:pPr>
              <a:r>
                <a:rPr lang="en-US" sz="1100" kern="0" dirty="0" smtClean="0">
                  <a:solidFill>
                    <a:prstClr val="black"/>
                  </a:solidFill>
                  <a:latin typeface="HP Simplified" pitchFamily="34" charset="0"/>
                </a:rPr>
                <a:t>Volume</a:t>
              </a:r>
              <a:endParaRPr lang="en-US" sz="1100" kern="0" dirty="0">
                <a:solidFill>
                  <a:prstClr val="black"/>
                </a:solidFill>
                <a:latin typeface="HP Simplified" pitchFamily="34" charset="0"/>
              </a:endParaRPr>
            </a:p>
          </p:txBody>
        </p:sp>
        <p:sp>
          <p:nvSpPr>
            <p:cNvPr id="156" name="TextBox 17"/>
            <p:cNvSpPr txBox="1"/>
            <p:nvPr/>
          </p:nvSpPr>
          <p:spPr bwMode="auto">
            <a:xfrm>
              <a:off x="3623205" y="3053289"/>
              <a:ext cx="623887" cy="261938"/>
            </a:xfrm>
            <a:prstGeom prst="rect">
              <a:avLst/>
            </a:prstGeom>
            <a:noFill/>
          </p:spPr>
          <p:txBody>
            <a:bodyPr wrap="none">
              <a:spAutoFit/>
            </a:bodyPr>
            <a:lstStyle/>
            <a:p>
              <a:pPr>
                <a:defRPr/>
              </a:pPr>
              <a:r>
                <a:rPr lang="en-US" sz="1100" kern="0" dirty="0" smtClean="0">
                  <a:solidFill>
                    <a:prstClr val="black"/>
                  </a:solidFill>
                  <a:latin typeface="HP Simplified" pitchFamily="34" charset="0"/>
                </a:rPr>
                <a:t>Variety</a:t>
              </a:r>
              <a:endParaRPr lang="en-US" sz="1100" kern="0" dirty="0">
                <a:solidFill>
                  <a:prstClr val="black"/>
                </a:solidFill>
                <a:latin typeface="HP Simplified" pitchFamily="34" charset="0"/>
              </a:endParaRPr>
            </a:p>
          </p:txBody>
        </p:sp>
        <p:sp>
          <p:nvSpPr>
            <p:cNvPr id="157" name="TextBox 156"/>
            <p:cNvSpPr txBox="1"/>
            <p:nvPr/>
          </p:nvSpPr>
          <p:spPr bwMode="auto">
            <a:xfrm>
              <a:off x="4893733" y="3044823"/>
              <a:ext cx="839788" cy="261938"/>
            </a:xfrm>
            <a:prstGeom prst="rect">
              <a:avLst/>
            </a:prstGeom>
            <a:noFill/>
          </p:spPr>
          <p:txBody>
            <a:bodyPr wrap="none">
              <a:spAutoFit/>
            </a:bodyPr>
            <a:lstStyle/>
            <a:p>
              <a:pPr>
                <a:defRPr/>
              </a:pPr>
              <a:r>
                <a:rPr lang="en-US" sz="1100" kern="0" dirty="0" smtClean="0">
                  <a:solidFill>
                    <a:prstClr val="black"/>
                  </a:solidFill>
                  <a:latin typeface="HP Simplified" pitchFamily="34" charset="0"/>
                </a:rPr>
                <a:t>Complexity</a:t>
              </a:r>
              <a:endParaRPr lang="en-US" sz="1100" kern="0" dirty="0">
                <a:solidFill>
                  <a:prstClr val="black"/>
                </a:solidFill>
                <a:latin typeface="HP Simplified" pitchFamily="34" charset="0"/>
              </a:endParaRPr>
            </a:p>
          </p:txBody>
        </p:sp>
        <p:sp>
          <p:nvSpPr>
            <p:cNvPr id="158" name="TextBox 157"/>
            <p:cNvSpPr txBox="1"/>
            <p:nvPr/>
          </p:nvSpPr>
          <p:spPr bwMode="auto">
            <a:xfrm>
              <a:off x="4215017" y="2768259"/>
              <a:ext cx="722644" cy="246221"/>
            </a:xfrm>
            <a:prstGeom prst="rect">
              <a:avLst/>
            </a:prstGeom>
            <a:noFill/>
          </p:spPr>
          <p:txBody>
            <a:bodyPr wrap="none" lIns="0" tIns="0" rIns="0" bIns="0">
              <a:spAutoFit/>
            </a:bodyPr>
            <a:lstStyle/>
            <a:p>
              <a:pPr>
                <a:defRPr/>
              </a:pPr>
              <a:r>
                <a:rPr lang="en-US" sz="1600" b="1" kern="0" dirty="0" smtClean="0">
                  <a:solidFill>
                    <a:schemeClr val="bg2"/>
                  </a:solidFill>
                  <a:latin typeface="HP Simplified" pitchFamily="34" charset="0"/>
                </a:rPr>
                <a:t>Big data</a:t>
              </a:r>
              <a:endParaRPr lang="en-US" sz="1600" b="1" kern="0" dirty="0">
                <a:solidFill>
                  <a:schemeClr val="bg2"/>
                </a:solidFill>
                <a:latin typeface="HP Simplified" pitchFamily="34" charset="0"/>
              </a:endParaRPr>
            </a:p>
          </p:txBody>
        </p:sp>
      </p:grpSp>
      <p:sp>
        <p:nvSpPr>
          <p:cNvPr id="202" name="Text Placeholder 13"/>
          <p:cNvSpPr>
            <a:spLocks noGrp="1"/>
          </p:cNvSpPr>
          <p:nvPr>
            <p:ph sz="quarter" idx="4294967295"/>
          </p:nvPr>
        </p:nvSpPr>
        <p:spPr>
          <a:xfrm>
            <a:off x="329183" y="1189039"/>
            <a:ext cx="3116750" cy="3222624"/>
          </a:xfrm>
          <a:prstGeom prst="rect">
            <a:avLst/>
          </a:prstGeom>
        </p:spPr>
        <p:txBody>
          <a:bodyPr>
            <a:normAutofit/>
          </a:bodyPr>
          <a:lstStyle/>
          <a:p>
            <a:r>
              <a:rPr lang="en-US" dirty="0" smtClean="0"/>
              <a:t>Extreme information </a:t>
            </a:r>
            <a:r>
              <a:rPr lang="en-US" b="0" dirty="0" smtClean="0">
                <a:solidFill>
                  <a:schemeClr val="tx2"/>
                </a:solidFill>
              </a:rPr>
              <a:t>generated for mobile devices, social media, sensors, and even ‘flash mobs’ are affecting our governments, enterprises and personal lives in new and interesting ways</a:t>
            </a:r>
          </a:p>
        </p:txBody>
      </p:sp>
    </p:spTree>
    <p:extLst>
      <p:ext uri="{BB962C8B-B14F-4D97-AF65-F5344CB8AC3E}">
        <p14:creationId xmlns:p14="http://schemas.microsoft.com/office/powerpoint/2010/main" val="300958127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GB" dirty="0" smtClean="0"/>
              <a:t>Legacy architectures were built for a different world </a:t>
            </a:r>
            <a:endParaRPr lang="en-US" dirty="0" smtClean="0"/>
          </a:p>
        </p:txBody>
      </p:sp>
      <p:pic>
        <p:nvPicPr>
          <p:cNvPr id="124" name="Picture Placeholder 127" descr="Buildings.psd"/>
          <p:cNvPicPr>
            <a:picLocks noChangeAspect="1"/>
          </p:cNvPicPr>
          <p:nvPr/>
        </p:nvPicPr>
        <p:blipFill>
          <a:blip r:embed="rId3"/>
          <a:srcRect l="9857" r="9857"/>
          <a:stretch>
            <a:fillRect/>
          </a:stretch>
        </p:blipFill>
        <p:spPr bwMode="black">
          <a:xfrm>
            <a:off x="4568827" y="1186047"/>
            <a:ext cx="3878263" cy="3222441"/>
          </a:xfrm>
          <a:prstGeom prst="rect">
            <a:avLst/>
          </a:prstGeom>
        </p:spPr>
      </p:pic>
      <p:sp>
        <p:nvSpPr>
          <p:cNvPr id="125" name="Text Placeholder 6"/>
          <p:cNvSpPr>
            <a:spLocks noGrp="1"/>
          </p:cNvSpPr>
          <p:nvPr>
            <p:ph sz="quarter" idx="10"/>
          </p:nvPr>
        </p:nvSpPr>
        <p:spPr>
          <a:xfrm>
            <a:off x="329184" y="1188720"/>
            <a:ext cx="2795016" cy="3219768"/>
          </a:xfrm>
        </p:spPr>
        <p:txBody>
          <a:bodyPr/>
          <a:lstStyle/>
          <a:p>
            <a:r>
              <a:rPr lang="en-US" dirty="0" smtClean="0"/>
              <a:t>Yesterday’s data warehouse and analytic infrastructure </a:t>
            </a:r>
          </a:p>
          <a:p>
            <a:pPr lvl="2"/>
            <a:r>
              <a:rPr lang="en-US" dirty="0" smtClean="0"/>
              <a:t>Proprietary </a:t>
            </a:r>
          </a:p>
          <a:p>
            <a:pPr lvl="2"/>
            <a:r>
              <a:rPr lang="en-US" dirty="0" smtClean="0"/>
              <a:t>Expensive</a:t>
            </a:r>
          </a:p>
          <a:p>
            <a:pPr lvl="2"/>
            <a:r>
              <a:rPr lang="en-US" dirty="0" err="1" smtClean="0"/>
              <a:t>Centralised</a:t>
            </a:r>
            <a:r>
              <a:rPr lang="en-US" dirty="0" smtClean="0"/>
              <a:t>, monolithic</a:t>
            </a:r>
          </a:p>
          <a:p>
            <a:pPr lvl="2"/>
            <a:r>
              <a:rPr lang="en-US" dirty="0" smtClean="0"/>
              <a:t>Process laden</a:t>
            </a:r>
          </a:p>
          <a:p>
            <a:pPr lvl="2"/>
            <a:r>
              <a:rPr lang="en-US" dirty="0" smtClean="0"/>
              <a:t>Batch</a:t>
            </a:r>
          </a:p>
          <a:p>
            <a:pPr lvl="2"/>
            <a:r>
              <a:rPr lang="en-US" dirty="0" smtClean="0"/>
              <a:t>Summary</a:t>
            </a:r>
          </a:p>
          <a:p>
            <a:pPr lvl="2"/>
            <a:r>
              <a:rPr lang="en-US" dirty="0" smtClean="0"/>
              <a:t>Slow</a:t>
            </a:r>
          </a:p>
        </p:txBody>
      </p:sp>
    </p:spTree>
    <p:extLst>
      <p:ext uri="{BB962C8B-B14F-4D97-AF65-F5344CB8AC3E}">
        <p14:creationId xmlns:p14="http://schemas.microsoft.com/office/powerpoint/2010/main" val="152137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smtClean="0"/>
              <a:t>Human Information is made up of ideas, is diverse, and has context. </a:t>
            </a:r>
            <a:endParaRPr lang="en-US" dirty="0" smtClean="0"/>
          </a:p>
        </p:txBody>
      </p:sp>
      <p:sp>
        <p:nvSpPr>
          <p:cNvPr id="4" name="Title 3"/>
          <p:cNvSpPr>
            <a:spLocks noGrp="1"/>
          </p:cNvSpPr>
          <p:nvPr>
            <p:ph type="title"/>
          </p:nvPr>
        </p:nvSpPr>
        <p:spPr/>
        <p:txBody>
          <a:bodyPr/>
          <a:lstStyle/>
          <a:p>
            <a:r>
              <a:rPr lang="en-US" smtClean="0"/>
              <a:t>Why is processing human information different?</a:t>
            </a:r>
            <a:endParaRPr lang="en-US" dirty="0"/>
          </a:p>
        </p:txBody>
      </p:sp>
      <p:pic>
        <p:nvPicPr>
          <p:cNvPr id="6" name="Picture 5" descr="SocialMedia.png"/>
          <p:cNvPicPr>
            <a:picLocks noChangeAspect="1"/>
          </p:cNvPicPr>
          <p:nvPr/>
        </p:nvPicPr>
        <p:blipFill>
          <a:blip r:embed="rId2">
            <a:duotone>
              <a:schemeClr val="accent4">
                <a:shade val="45000"/>
                <a:satMod val="135000"/>
              </a:schemeClr>
              <a:prstClr val="white"/>
            </a:duotone>
          </a:blip>
          <a:stretch>
            <a:fillRect/>
          </a:stretch>
        </p:blipFill>
        <p:spPr>
          <a:xfrm>
            <a:off x="1360534" y="2263006"/>
            <a:ext cx="607603" cy="714304"/>
          </a:xfrm>
          <a:prstGeom prst="rect">
            <a:avLst/>
          </a:prstGeom>
        </p:spPr>
      </p:pic>
      <p:pic>
        <p:nvPicPr>
          <p:cNvPr id="8" name="Picture 7" descr="Video_1.png"/>
          <p:cNvPicPr>
            <a:picLocks noChangeAspect="1"/>
          </p:cNvPicPr>
          <p:nvPr/>
        </p:nvPicPr>
        <p:blipFill>
          <a:blip r:embed="rId3">
            <a:duotone>
              <a:schemeClr val="accent4">
                <a:shade val="45000"/>
                <a:satMod val="135000"/>
              </a:schemeClr>
              <a:prstClr val="white"/>
            </a:duotone>
          </a:blip>
          <a:stretch>
            <a:fillRect/>
          </a:stretch>
        </p:blipFill>
        <p:spPr>
          <a:xfrm>
            <a:off x="2531271" y="2336769"/>
            <a:ext cx="738056" cy="588277"/>
          </a:xfrm>
          <a:prstGeom prst="rect">
            <a:avLst/>
          </a:prstGeom>
        </p:spPr>
      </p:pic>
      <p:pic>
        <p:nvPicPr>
          <p:cNvPr id="9" name="Picture 8" descr="Audio.png"/>
          <p:cNvPicPr>
            <a:picLocks noChangeAspect="1"/>
          </p:cNvPicPr>
          <p:nvPr/>
        </p:nvPicPr>
        <p:blipFill>
          <a:blip r:embed="rId4">
            <a:duotone>
              <a:schemeClr val="accent4">
                <a:shade val="45000"/>
                <a:satMod val="135000"/>
              </a:schemeClr>
              <a:prstClr val="white"/>
            </a:duotone>
          </a:blip>
          <a:stretch>
            <a:fillRect/>
          </a:stretch>
        </p:blipFill>
        <p:spPr>
          <a:xfrm>
            <a:off x="3711029" y="2319540"/>
            <a:ext cx="700104" cy="696862"/>
          </a:xfrm>
          <a:prstGeom prst="rect">
            <a:avLst/>
          </a:prstGeom>
        </p:spPr>
      </p:pic>
      <p:pic>
        <p:nvPicPr>
          <p:cNvPr id="10" name="Picture 9" descr="email.png"/>
          <p:cNvPicPr>
            <a:picLocks noChangeAspect="1"/>
          </p:cNvPicPr>
          <p:nvPr/>
        </p:nvPicPr>
        <p:blipFill>
          <a:blip r:embed="rId5">
            <a:duotone>
              <a:schemeClr val="accent4">
                <a:shade val="45000"/>
                <a:satMod val="135000"/>
              </a:schemeClr>
              <a:prstClr val="white"/>
            </a:duotone>
          </a:blip>
          <a:stretch>
            <a:fillRect/>
          </a:stretch>
        </p:blipFill>
        <p:spPr>
          <a:xfrm>
            <a:off x="4797654" y="2379088"/>
            <a:ext cx="670444" cy="571575"/>
          </a:xfrm>
          <a:prstGeom prst="rect">
            <a:avLst/>
          </a:prstGeom>
        </p:spPr>
      </p:pic>
      <p:pic>
        <p:nvPicPr>
          <p:cNvPr id="11" name="Picture 10" descr="Texts.png"/>
          <p:cNvPicPr>
            <a:picLocks noChangeAspect="1"/>
          </p:cNvPicPr>
          <p:nvPr/>
        </p:nvPicPr>
        <p:blipFill>
          <a:blip r:embed="rId6">
            <a:duotone>
              <a:schemeClr val="accent4">
                <a:shade val="45000"/>
                <a:satMod val="135000"/>
              </a:schemeClr>
              <a:prstClr val="white"/>
            </a:duotone>
          </a:blip>
          <a:stretch>
            <a:fillRect/>
          </a:stretch>
        </p:blipFill>
        <p:spPr>
          <a:xfrm>
            <a:off x="6039836" y="2373110"/>
            <a:ext cx="611466" cy="614960"/>
          </a:xfrm>
          <a:prstGeom prst="rect">
            <a:avLst/>
          </a:prstGeom>
        </p:spPr>
      </p:pic>
      <p:pic>
        <p:nvPicPr>
          <p:cNvPr id="12" name="Picture 11" descr="Smart_Phone.png"/>
          <p:cNvPicPr>
            <a:picLocks noChangeAspect="1"/>
          </p:cNvPicPr>
          <p:nvPr/>
        </p:nvPicPr>
        <p:blipFill>
          <a:blip r:embed="rId7">
            <a:duotone>
              <a:schemeClr val="accent4">
                <a:shade val="45000"/>
                <a:satMod val="135000"/>
              </a:schemeClr>
              <a:prstClr val="white"/>
            </a:duotone>
          </a:blip>
          <a:stretch>
            <a:fillRect/>
          </a:stretch>
        </p:blipFill>
        <p:spPr>
          <a:xfrm>
            <a:off x="7226859" y="2320361"/>
            <a:ext cx="426278" cy="688334"/>
          </a:xfrm>
          <a:prstGeom prst="rect">
            <a:avLst/>
          </a:prstGeom>
        </p:spPr>
      </p:pic>
      <p:pic>
        <p:nvPicPr>
          <p:cNvPr id="13" name="Picture 12" descr="Cart.png"/>
          <p:cNvPicPr>
            <a:picLocks noChangeAspect="1"/>
          </p:cNvPicPr>
          <p:nvPr/>
        </p:nvPicPr>
        <p:blipFill>
          <a:blip r:embed="rId8">
            <a:duotone>
              <a:schemeClr val="accent4">
                <a:shade val="45000"/>
                <a:satMod val="135000"/>
              </a:schemeClr>
              <a:prstClr val="white"/>
            </a:duotone>
          </a:blip>
          <a:stretch>
            <a:fillRect/>
          </a:stretch>
        </p:blipFill>
        <p:spPr>
          <a:xfrm>
            <a:off x="1271233" y="3554848"/>
            <a:ext cx="743784" cy="547424"/>
          </a:xfrm>
          <a:prstGeom prst="rect">
            <a:avLst/>
          </a:prstGeom>
        </p:spPr>
      </p:pic>
      <p:pic>
        <p:nvPicPr>
          <p:cNvPr id="14" name="Picture 13" descr="Directed-Nav.png"/>
          <p:cNvPicPr>
            <a:picLocks noChangeAspect="1"/>
          </p:cNvPicPr>
          <p:nvPr/>
        </p:nvPicPr>
        <p:blipFill>
          <a:blip r:embed="rId9">
            <a:duotone>
              <a:schemeClr val="accent4">
                <a:shade val="45000"/>
                <a:satMod val="135000"/>
              </a:schemeClr>
              <a:prstClr val="white"/>
            </a:duotone>
          </a:blip>
          <a:stretch>
            <a:fillRect/>
          </a:stretch>
        </p:blipFill>
        <p:spPr>
          <a:xfrm>
            <a:off x="6951494" y="3566245"/>
            <a:ext cx="668506" cy="628195"/>
          </a:xfrm>
          <a:prstGeom prst="rect">
            <a:avLst/>
          </a:prstGeom>
        </p:spPr>
      </p:pic>
      <p:pic>
        <p:nvPicPr>
          <p:cNvPr id="15" name="Picture 14" descr="Paper_Files_01.png"/>
          <p:cNvPicPr>
            <a:picLocks noChangeAspect="1"/>
          </p:cNvPicPr>
          <p:nvPr/>
        </p:nvPicPr>
        <p:blipFill>
          <a:blip r:embed="rId10">
            <a:duotone>
              <a:schemeClr val="accent4">
                <a:shade val="45000"/>
                <a:satMod val="135000"/>
              </a:schemeClr>
              <a:prstClr val="white"/>
            </a:duotone>
          </a:blip>
          <a:stretch>
            <a:fillRect/>
          </a:stretch>
        </p:blipFill>
        <p:spPr>
          <a:xfrm>
            <a:off x="2648097" y="3498213"/>
            <a:ext cx="838164" cy="669199"/>
          </a:xfrm>
          <a:prstGeom prst="rect">
            <a:avLst/>
          </a:prstGeom>
        </p:spPr>
      </p:pic>
      <p:pic>
        <p:nvPicPr>
          <p:cNvPr id="16" name="Picture 15" descr="Search2.png"/>
          <p:cNvPicPr>
            <a:picLocks noChangeAspect="1"/>
          </p:cNvPicPr>
          <p:nvPr/>
        </p:nvPicPr>
        <p:blipFill>
          <a:blip r:embed="rId11">
            <a:duotone>
              <a:schemeClr val="accent4">
                <a:shade val="45000"/>
                <a:satMod val="135000"/>
              </a:schemeClr>
              <a:prstClr val="white"/>
            </a:duotone>
          </a:blip>
          <a:stretch>
            <a:fillRect/>
          </a:stretch>
        </p:blipFill>
        <p:spPr>
          <a:xfrm>
            <a:off x="4123511" y="3495378"/>
            <a:ext cx="761708" cy="702310"/>
          </a:xfrm>
          <a:prstGeom prst="rect">
            <a:avLst/>
          </a:prstGeom>
        </p:spPr>
      </p:pic>
      <p:pic>
        <p:nvPicPr>
          <p:cNvPr id="17" name="Picture 16" descr="Images.png"/>
          <p:cNvPicPr>
            <a:picLocks noChangeAspect="1"/>
          </p:cNvPicPr>
          <p:nvPr/>
        </p:nvPicPr>
        <p:blipFill>
          <a:blip r:embed="rId12">
            <a:duotone>
              <a:schemeClr val="accent4">
                <a:shade val="45000"/>
                <a:satMod val="135000"/>
              </a:schemeClr>
              <a:prstClr val="white"/>
            </a:duotone>
          </a:blip>
          <a:stretch>
            <a:fillRect/>
          </a:stretch>
        </p:blipFill>
        <p:spPr>
          <a:xfrm>
            <a:off x="5569633" y="3534817"/>
            <a:ext cx="793158" cy="600983"/>
          </a:xfrm>
          <a:prstGeom prst="rect">
            <a:avLst/>
          </a:prstGeom>
        </p:spPr>
      </p:pic>
      <p:sp>
        <p:nvSpPr>
          <p:cNvPr id="18" name="TextBox 9"/>
          <p:cNvSpPr txBox="1">
            <a:spLocks noChangeArrowheads="1"/>
          </p:cNvSpPr>
          <p:nvPr/>
        </p:nvSpPr>
        <p:spPr bwMode="auto">
          <a:xfrm>
            <a:off x="1117145" y="3054067"/>
            <a:ext cx="1127303" cy="36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000" dirty="0">
                <a:solidFill>
                  <a:srgbClr val="000000"/>
                </a:solidFill>
                <a:latin typeface="HP Simplified" pitchFamily="34" charset="0"/>
              </a:rPr>
              <a:t>Social Media</a:t>
            </a:r>
          </a:p>
        </p:txBody>
      </p:sp>
      <p:sp>
        <p:nvSpPr>
          <p:cNvPr id="19" name="TextBox 13"/>
          <p:cNvSpPr txBox="1">
            <a:spLocks noChangeArrowheads="1"/>
          </p:cNvSpPr>
          <p:nvPr/>
        </p:nvSpPr>
        <p:spPr bwMode="auto">
          <a:xfrm>
            <a:off x="2563771" y="3054067"/>
            <a:ext cx="569430" cy="36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000">
                <a:solidFill>
                  <a:srgbClr val="000000"/>
                </a:solidFill>
                <a:latin typeface="HP Simplified" pitchFamily="34" charset="0"/>
              </a:rPr>
              <a:t>Video</a:t>
            </a:r>
          </a:p>
        </p:txBody>
      </p:sp>
      <p:sp>
        <p:nvSpPr>
          <p:cNvPr id="20" name="TextBox 16"/>
          <p:cNvSpPr txBox="1">
            <a:spLocks noChangeArrowheads="1"/>
          </p:cNvSpPr>
          <p:nvPr/>
        </p:nvSpPr>
        <p:spPr bwMode="auto">
          <a:xfrm>
            <a:off x="3710416" y="3054067"/>
            <a:ext cx="572584" cy="36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000">
                <a:solidFill>
                  <a:srgbClr val="000000"/>
                </a:solidFill>
                <a:latin typeface="HP Simplified" pitchFamily="34" charset="0"/>
              </a:rPr>
              <a:t>Audio</a:t>
            </a:r>
          </a:p>
        </p:txBody>
      </p:sp>
      <p:sp>
        <p:nvSpPr>
          <p:cNvPr id="21" name="TextBox 19"/>
          <p:cNvSpPr txBox="1">
            <a:spLocks noChangeArrowheads="1"/>
          </p:cNvSpPr>
          <p:nvPr/>
        </p:nvSpPr>
        <p:spPr bwMode="auto">
          <a:xfrm>
            <a:off x="4863626" y="3054067"/>
            <a:ext cx="562605" cy="36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000">
                <a:solidFill>
                  <a:srgbClr val="000000"/>
                </a:solidFill>
                <a:latin typeface="HP Simplified" pitchFamily="34" charset="0"/>
              </a:rPr>
              <a:t>Email</a:t>
            </a:r>
          </a:p>
        </p:txBody>
      </p:sp>
      <p:sp>
        <p:nvSpPr>
          <p:cNvPr id="22" name="TextBox 22"/>
          <p:cNvSpPr txBox="1">
            <a:spLocks noChangeArrowheads="1"/>
          </p:cNvSpPr>
          <p:nvPr/>
        </p:nvSpPr>
        <p:spPr bwMode="auto">
          <a:xfrm>
            <a:off x="6036371" y="3054068"/>
            <a:ext cx="564696" cy="36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000">
                <a:solidFill>
                  <a:srgbClr val="000000"/>
                </a:solidFill>
                <a:latin typeface="HP Simplified" pitchFamily="34" charset="0"/>
              </a:rPr>
              <a:t>Texts</a:t>
            </a:r>
          </a:p>
        </p:txBody>
      </p:sp>
      <p:sp>
        <p:nvSpPr>
          <p:cNvPr id="23" name="TextBox 25"/>
          <p:cNvSpPr txBox="1">
            <a:spLocks noChangeArrowheads="1"/>
          </p:cNvSpPr>
          <p:nvPr/>
        </p:nvSpPr>
        <p:spPr bwMode="auto">
          <a:xfrm>
            <a:off x="7141173" y="3054068"/>
            <a:ext cx="651538" cy="36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000">
                <a:solidFill>
                  <a:srgbClr val="000000"/>
                </a:solidFill>
                <a:latin typeface="HP Simplified" pitchFamily="34" charset="0"/>
              </a:rPr>
              <a:t>Mobile</a:t>
            </a:r>
          </a:p>
        </p:txBody>
      </p:sp>
      <p:sp>
        <p:nvSpPr>
          <p:cNvPr id="24" name="TextBox 28"/>
          <p:cNvSpPr txBox="1">
            <a:spLocks noChangeArrowheads="1"/>
          </p:cNvSpPr>
          <p:nvPr/>
        </p:nvSpPr>
        <p:spPr bwMode="auto">
          <a:xfrm>
            <a:off x="583412" y="4250388"/>
            <a:ext cx="2065299" cy="29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20" rIns="4572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000" dirty="0" smtClean="0">
                <a:solidFill>
                  <a:srgbClr val="000000"/>
                </a:solidFill>
                <a:latin typeface="HP Simplified" pitchFamily="34" charset="0"/>
              </a:rPr>
              <a:t>Transactional Data</a:t>
            </a:r>
            <a:endParaRPr lang="en-US" sz="1000" dirty="0">
              <a:solidFill>
                <a:srgbClr val="000000"/>
              </a:solidFill>
              <a:latin typeface="HP Simplified" pitchFamily="34" charset="0"/>
            </a:endParaRPr>
          </a:p>
        </p:txBody>
      </p:sp>
      <p:sp>
        <p:nvSpPr>
          <p:cNvPr id="25" name="TextBox 31"/>
          <p:cNvSpPr txBox="1">
            <a:spLocks noChangeArrowheads="1"/>
          </p:cNvSpPr>
          <p:nvPr/>
        </p:nvSpPr>
        <p:spPr bwMode="auto">
          <a:xfrm>
            <a:off x="7001085" y="4248126"/>
            <a:ext cx="569001" cy="36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000" dirty="0">
                <a:solidFill>
                  <a:srgbClr val="000000"/>
                </a:solidFill>
                <a:latin typeface="HP Simplified" pitchFamily="34" charset="0"/>
              </a:rPr>
              <a:t>IT/OT</a:t>
            </a:r>
          </a:p>
        </p:txBody>
      </p:sp>
      <p:sp>
        <p:nvSpPr>
          <p:cNvPr id="26" name="TextBox 34"/>
          <p:cNvSpPr txBox="1">
            <a:spLocks noChangeArrowheads="1"/>
          </p:cNvSpPr>
          <p:nvPr/>
        </p:nvSpPr>
        <p:spPr bwMode="auto">
          <a:xfrm>
            <a:off x="2544547" y="4249208"/>
            <a:ext cx="1009324" cy="36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000" dirty="0">
                <a:solidFill>
                  <a:srgbClr val="000000"/>
                </a:solidFill>
                <a:latin typeface="HP Simplified" pitchFamily="34" charset="0"/>
              </a:rPr>
              <a:t>Documents</a:t>
            </a:r>
          </a:p>
        </p:txBody>
      </p:sp>
      <p:sp>
        <p:nvSpPr>
          <p:cNvPr id="27" name="TextBox 37"/>
          <p:cNvSpPr txBox="1">
            <a:spLocks noChangeArrowheads="1"/>
          </p:cNvSpPr>
          <p:nvPr/>
        </p:nvSpPr>
        <p:spPr bwMode="auto">
          <a:xfrm>
            <a:off x="3919296" y="4249208"/>
            <a:ext cx="1271411" cy="36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000" dirty="0">
                <a:solidFill>
                  <a:srgbClr val="000000"/>
                </a:solidFill>
                <a:latin typeface="HP Simplified" pitchFamily="34" charset="0"/>
              </a:rPr>
              <a:t>Search Engine</a:t>
            </a:r>
          </a:p>
        </p:txBody>
      </p:sp>
      <p:sp>
        <p:nvSpPr>
          <p:cNvPr id="28" name="TextBox 40"/>
          <p:cNvSpPr txBox="1">
            <a:spLocks noChangeArrowheads="1"/>
          </p:cNvSpPr>
          <p:nvPr/>
        </p:nvSpPr>
        <p:spPr bwMode="auto">
          <a:xfrm>
            <a:off x="5615617" y="4249208"/>
            <a:ext cx="698659" cy="36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000" dirty="0">
                <a:solidFill>
                  <a:srgbClr val="000000"/>
                </a:solidFill>
                <a:latin typeface="HP Simplified" pitchFamily="34" charset="0"/>
              </a:rPr>
              <a:t>Images</a:t>
            </a:r>
          </a:p>
        </p:txBody>
      </p:sp>
      <p:cxnSp>
        <p:nvCxnSpPr>
          <p:cNvPr id="30" name="Straight Connector 29"/>
          <p:cNvCxnSpPr/>
          <p:nvPr/>
        </p:nvCxnSpPr>
        <p:spPr>
          <a:xfrm rot="5400000">
            <a:off x="1957227" y="2655353"/>
            <a:ext cx="786288" cy="2325"/>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5400000">
            <a:off x="3083532" y="2655353"/>
            <a:ext cx="786288" cy="2325"/>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4199213" y="2655353"/>
            <a:ext cx="786288" cy="2325"/>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5410523" y="2655353"/>
            <a:ext cx="786288" cy="2325"/>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a:off x="6515578" y="2655353"/>
            <a:ext cx="786288" cy="2325"/>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5400000">
            <a:off x="6267958" y="3874552"/>
            <a:ext cx="786288" cy="2325"/>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5400000">
            <a:off x="1966656" y="3885051"/>
            <a:ext cx="786288" cy="2325"/>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rot="5400000">
            <a:off x="3445092" y="3885051"/>
            <a:ext cx="786288" cy="2325"/>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5400000">
            <a:off x="4917565" y="3885051"/>
            <a:ext cx="786288" cy="2325"/>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6" name="Text Placeholder 6"/>
          <p:cNvSpPr>
            <a:spLocks noGrp="1"/>
          </p:cNvSpPr>
          <p:nvPr>
            <p:ph sz="quarter" idx="10"/>
          </p:nvPr>
        </p:nvSpPr>
        <p:spPr>
          <a:xfrm>
            <a:off x="329184" y="1188720"/>
            <a:ext cx="8117904" cy="3219768"/>
          </a:xfrm>
        </p:spPr>
        <p:txBody>
          <a:bodyPr/>
          <a:lstStyle/>
          <a:p>
            <a:pPr lvl="2"/>
            <a:r>
              <a:rPr lang="en-US" dirty="0" smtClean="0"/>
              <a:t>Ideas don’t exactly match like data does: they have distance.</a:t>
            </a:r>
          </a:p>
          <a:p>
            <a:pPr lvl="2"/>
            <a:r>
              <a:rPr lang="en-US" dirty="0" smtClean="0"/>
              <a:t>Human Information is not static – it’s dynamic and lives everywhere.</a:t>
            </a:r>
          </a:p>
          <a:p>
            <a:pPr lvl="2"/>
            <a:r>
              <a:rPr lang="en-US" dirty="0" smtClean="0"/>
              <a:t>Legacy techniques have all fallen short.</a:t>
            </a:r>
          </a:p>
        </p:txBody>
      </p:sp>
    </p:spTree>
    <p:extLst>
      <p:ext uri="{BB962C8B-B14F-4D97-AF65-F5344CB8AC3E}">
        <p14:creationId xmlns:p14="http://schemas.microsoft.com/office/powerpoint/2010/main" val="25542013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big data in perspective: January 1983</a:t>
            </a:r>
            <a:endParaRPr lang="en-US" dirty="0"/>
          </a:p>
        </p:txBody>
      </p:sp>
      <p:sp>
        <p:nvSpPr>
          <p:cNvPr id="3" name="TextBox 2"/>
          <p:cNvSpPr txBox="1"/>
          <p:nvPr/>
        </p:nvSpPr>
        <p:spPr>
          <a:xfrm>
            <a:off x="4788040" y="3218939"/>
            <a:ext cx="3856427" cy="933589"/>
          </a:xfrm>
          <a:prstGeom prst="rect">
            <a:avLst/>
          </a:prstGeom>
          <a:noFill/>
        </p:spPr>
        <p:txBody>
          <a:bodyPr wrap="square" rtlCol="0">
            <a:spAutoFit/>
          </a:bodyPr>
          <a:lstStyle/>
          <a:p>
            <a:pPr algn="ctr" defTabSz="430213" fontAlgn="auto">
              <a:spcBef>
                <a:spcPts val="0"/>
              </a:spcBef>
              <a:spcAft>
                <a:spcPts val="400"/>
              </a:spcAft>
              <a:buSzPct val="100000"/>
            </a:pPr>
            <a:r>
              <a:rPr lang="en-US" sz="1600" dirty="0" smtClean="0">
                <a:solidFill>
                  <a:srgbClr val="000000"/>
                </a:solidFill>
                <a:latin typeface="HP Simplified" pitchFamily="34" charset="0"/>
                <a:ea typeface="+mn-ea"/>
                <a:cs typeface="HP Simplified" pitchFamily="34" charset="0"/>
              </a:rPr>
              <a:t>Compaq’s first portable computer shipped!</a:t>
            </a:r>
          </a:p>
          <a:p>
            <a:pPr algn="ctr" defTabSz="430213" fontAlgn="auto">
              <a:spcBef>
                <a:spcPts val="0"/>
              </a:spcBef>
              <a:spcAft>
                <a:spcPts val="400"/>
              </a:spcAft>
              <a:buSzPct val="100000"/>
            </a:pPr>
            <a:r>
              <a:rPr lang="en-US" sz="1600" dirty="0" smtClean="0">
                <a:solidFill>
                  <a:srgbClr val="000000"/>
                </a:solidFill>
                <a:latin typeface="HP Simplified" pitchFamily="34" charset="0"/>
                <a:ea typeface="+mn-ea"/>
                <a:cs typeface="HP Simplified" pitchFamily="34" charset="0"/>
              </a:rPr>
              <a:t>TWO real floppy drives and 128KB memory</a:t>
            </a:r>
            <a:endParaRPr lang="en-US" sz="1600" dirty="0">
              <a:solidFill>
                <a:srgbClr val="000000"/>
              </a:solidFill>
              <a:latin typeface="HP Simplified" pitchFamily="34" charset="0"/>
              <a:ea typeface="+mn-ea"/>
              <a:cs typeface="HP Simplified" pitchFamily="34" charset="0"/>
            </a:endParaRPr>
          </a:p>
          <a:p>
            <a:pPr marL="285750" indent="-285750" algn="ctr" defTabSz="430213" fontAlgn="auto">
              <a:spcBef>
                <a:spcPts val="0"/>
              </a:spcBef>
              <a:spcAft>
                <a:spcPts val="400"/>
              </a:spcAft>
              <a:buSzPct val="100000"/>
              <a:buFont typeface="Arial" pitchFamily="34" charset="0"/>
              <a:buChar char="•"/>
            </a:pPr>
            <a:endParaRPr lang="en-US" sz="1600" dirty="0" smtClean="0">
              <a:solidFill>
                <a:srgbClr val="000000"/>
              </a:solidFill>
              <a:latin typeface="HP Simplified" pitchFamily="34" charset="0"/>
              <a:ea typeface="+mn-ea"/>
              <a:cs typeface="HP Simplified" pitchFamily="34" charset="0"/>
            </a:endParaRPr>
          </a:p>
        </p:txBody>
      </p:sp>
      <p:sp>
        <p:nvSpPr>
          <p:cNvPr id="6" name="TextBox 5"/>
          <p:cNvSpPr txBox="1"/>
          <p:nvPr/>
        </p:nvSpPr>
        <p:spPr>
          <a:xfrm>
            <a:off x="525272" y="3225361"/>
            <a:ext cx="3116391" cy="584775"/>
          </a:xfrm>
          <a:prstGeom prst="rect">
            <a:avLst/>
          </a:prstGeom>
          <a:noFill/>
        </p:spPr>
        <p:txBody>
          <a:bodyPr wrap="square" rtlCol="0">
            <a:spAutoFit/>
          </a:bodyPr>
          <a:lstStyle/>
          <a:p>
            <a:pPr algn="ctr" defTabSz="430213" fontAlgn="auto">
              <a:spcBef>
                <a:spcPts val="0"/>
              </a:spcBef>
              <a:spcAft>
                <a:spcPts val="400"/>
              </a:spcAft>
              <a:buSzPct val="100000"/>
            </a:pPr>
            <a:r>
              <a:rPr lang="en-US" sz="1600" dirty="0" smtClean="0">
                <a:solidFill>
                  <a:srgbClr val="000000"/>
                </a:solidFill>
                <a:latin typeface="HP Simplified" pitchFamily="34" charset="0"/>
                <a:ea typeface="+mn-ea"/>
                <a:cs typeface="HP Simplified" pitchFamily="34" charset="0"/>
              </a:rPr>
              <a:t>Michael Jackson had the chart topper “Billie Jean” on LP</a:t>
            </a:r>
          </a:p>
        </p:txBody>
      </p:sp>
      <p:pic>
        <p:nvPicPr>
          <p:cNvPr id="4" name="Picture 2" descr="Compaq portabl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7342" y="992627"/>
            <a:ext cx="2381250" cy="2105026"/>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122" name="Picture 2" descr="http://www.tucsonsentinel.com/files/entryimages/michael_jackson_billie_jea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499" y="985591"/>
            <a:ext cx="2107936" cy="211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4801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Can you imagine a </a:t>
            </a:r>
            <a:r>
              <a:rPr lang="en-US" dirty="0" err="1" smtClean="0"/>
              <a:t>zettabyte</a:t>
            </a:r>
            <a:r>
              <a:rPr lang="en-US" dirty="0" smtClean="0"/>
              <a:t> (ZB) today?</a:t>
            </a:r>
            <a:endParaRPr lang="en-US" dirty="0"/>
          </a:p>
        </p:txBody>
      </p:sp>
      <p:sp>
        <p:nvSpPr>
          <p:cNvPr id="5" name="Text Placeholder 6"/>
          <p:cNvSpPr txBox="1">
            <a:spLocks/>
          </p:cNvSpPr>
          <p:nvPr/>
        </p:nvSpPr>
        <p:spPr bwMode="black">
          <a:xfrm>
            <a:off x="329184" y="1188720"/>
            <a:ext cx="4488349" cy="3219768"/>
          </a:xfrm>
          <a:prstGeom prst="rect">
            <a:avLst/>
          </a:prstGeom>
        </p:spPr>
        <p:txBody>
          <a:bodyPr vert="horz" wrap="square" lIns="0" tIns="0" rIns="0" bIns="0" rtlCol="0">
            <a:noAutofit/>
          </a:bodyPr>
          <a:lstStyle/>
          <a:p>
            <a:pPr lvl="0">
              <a:spcAft>
                <a:spcPts val="400"/>
              </a:spcAft>
              <a:buSzPct val="100000"/>
            </a:pPr>
            <a:r>
              <a:rPr lang="en-US" b="1" dirty="0" smtClean="0">
                <a:solidFill>
                  <a:schemeClr val="accent1"/>
                </a:solidFill>
                <a:latin typeface="HP Simplified" pitchFamily="34" charset="0"/>
                <a:cs typeface="HP Simplified" pitchFamily="34" charset="0"/>
              </a:rPr>
              <a:t>1,000,000,000,000,000,000,000 bytes</a:t>
            </a:r>
          </a:p>
          <a:p>
            <a:pPr marL="0" marR="0" lvl="0" indent="0" algn="l" defTabSz="457200" rtl="0" eaLnBrk="1" fontAlgn="auto" latinLnBrk="0" hangingPunct="1">
              <a:lnSpc>
                <a:spcPct val="100000"/>
              </a:lnSpc>
              <a:spcBef>
                <a:spcPts val="0"/>
              </a:spcBef>
              <a:spcAft>
                <a:spcPts val="400"/>
              </a:spcAft>
              <a:buClrTx/>
              <a:buSzPct val="100000"/>
              <a:buFont typeface="Arial"/>
              <a:buNone/>
              <a:tabLst/>
              <a:defRPr/>
            </a:pPr>
            <a:endParaRPr kumimoji="0" lang="en-GB" sz="1800" b="1" i="0" u="none" strike="noStrike" kern="1200" cap="none" spc="0" normalizeH="0" baseline="0" noProof="0" dirty="0" smtClean="0">
              <a:ln>
                <a:noFill/>
              </a:ln>
              <a:solidFill>
                <a:schemeClr val="accent1"/>
              </a:solidFill>
              <a:effectLst/>
              <a:uLnTx/>
              <a:uFillTx/>
              <a:latin typeface="HP Simplified" pitchFamily="34" charset="0"/>
              <a:ea typeface="+mn-ea"/>
              <a:cs typeface="HP Simplified" pitchFamily="34" charset="0"/>
            </a:endParaRPr>
          </a:p>
          <a:p>
            <a:pPr marL="0" lvl="1" defTabSz="430213">
              <a:spcAft>
                <a:spcPts val="400"/>
              </a:spcAft>
              <a:buSzPct val="100000"/>
            </a:pPr>
            <a:r>
              <a:rPr lang="en-US" sz="1600" dirty="0" smtClean="0">
                <a:solidFill>
                  <a:srgbClr val="000000"/>
                </a:solidFill>
                <a:latin typeface="HP Simplified" pitchFamily="34" charset="0"/>
                <a:cs typeface="HP Simplified" pitchFamily="34" charset="0"/>
              </a:rPr>
              <a:t>= 1000</a:t>
            </a:r>
            <a:r>
              <a:rPr lang="en-US" sz="1600" baseline="30000" dirty="0" smtClean="0">
                <a:solidFill>
                  <a:srgbClr val="000000"/>
                </a:solidFill>
                <a:latin typeface="HP Simplified" pitchFamily="34" charset="0"/>
                <a:cs typeface="HP Simplified" pitchFamily="34" charset="0"/>
              </a:rPr>
              <a:t>7</a:t>
            </a:r>
            <a:r>
              <a:rPr lang="en-US" sz="1600" dirty="0" smtClean="0">
                <a:solidFill>
                  <a:srgbClr val="000000"/>
                </a:solidFill>
                <a:latin typeface="HP Simplified" pitchFamily="34" charset="0"/>
                <a:cs typeface="HP Simplified" pitchFamily="34" charset="0"/>
              </a:rPr>
              <a:t> bytes</a:t>
            </a:r>
          </a:p>
          <a:p>
            <a:pPr marL="0" lvl="1" defTabSz="430213">
              <a:spcAft>
                <a:spcPts val="400"/>
              </a:spcAft>
              <a:buSzPct val="100000"/>
            </a:pPr>
            <a:r>
              <a:rPr lang="en-US" sz="1600" dirty="0" smtClean="0">
                <a:solidFill>
                  <a:srgbClr val="000000"/>
                </a:solidFill>
                <a:latin typeface="HP Simplified" pitchFamily="34" charset="0"/>
                <a:cs typeface="HP Simplified" pitchFamily="34" charset="0"/>
              </a:rPr>
              <a:t>= 10</a:t>
            </a:r>
            <a:r>
              <a:rPr lang="en-US" sz="1600" baseline="30000" dirty="0" smtClean="0">
                <a:solidFill>
                  <a:srgbClr val="000000"/>
                </a:solidFill>
                <a:latin typeface="HP Simplified" pitchFamily="34" charset="0"/>
                <a:cs typeface="HP Simplified" pitchFamily="34" charset="0"/>
              </a:rPr>
              <a:t>21</a:t>
            </a:r>
            <a:r>
              <a:rPr lang="en-US" sz="1600" dirty="0" smtClean="0">
                <a:solidFill>
                  <a:srgbClr val="000000"/>
                </a:solidFill>
                <a:latin typeface="HP Simplified" pitchFamily="34" charset="0"/>
                <a:cs typeface="HP Simplified" pitchFamily="34" charset="0"/>
              </a:rPr>
              <a:t> bytes </a:t>
            </a:r>
          </a:p>
          <a:p>
            <a:pPr marL="0" lvl="1" defTabSz="430213">
              <a:spcAft>
                <a:spcPts val="400"/>
              </a:spcAft>
              <a:buSzPct val="100000"/>
            </a:pPr>
            <a:r>
              <a:rPr lang="en-US" sz="1600" dirty="0" smtClean="0">
                <a:solidFill>
                  <a:srgbClr val="000000"/>
                </a:solidFill>
                <a:latin typeface="HP Simplified" pitchFamily="34" charset="0"/>
                <a:cs typeface="HP Simplified" pitchFamily="34" charset="0"/>
              </a:rPr>
              <a:t>=1 trillion gigabytes</a:t>
            </a:r>
          </a:p>
          <a:p>
            <a:pPr marL="0" lvl="1" defTabSz="430213">
              <a:spcAft>
                <a:spcPts val="400"/>
              </a:spcAft>
              <a:buSzPct val="100000"/>
            </a:pPr>
            <a:r>
              <a:rPr lang="en-US" sz="1600" dirty="0" smtClean="0">
                <a:solidFill>
                  <a:srgbClr val="000000"/>
                </a:solidFill>
                <a:latin typeface="HP Simplified" pitchFamily="34" charset="0"/>
                <a:cs typeface="HP Simplified" pitchFamily="34" charset="0"/>
              </a:rPr>
              <a:t>=1 billion terabytes</a:t>
            </a:r>
          </a:p>
          <a:p>
            <a:pPr marL="0" lvl="1" defTabSz="430213">
              <a:spcAft>
                <a:spcPts val="400"/>
              </a:spcAft>
              <a:buSzPct val="100000"/>
            </a:pPr>
            <a:r>
              <a:rPr lang="en-US" sz="1600" dirty="0" smtClean="0">
                <a:solidFill>
                  <a:srgbClr val="000000"/>
                </a:solidFill>
                <a:latin typeface="HP Simplified" pitchFamily="34" charset="0"/>
                <a:cs typeface="HP Simplified" pitchFamily="34" charset="0"/>
              </a:rPr>
              <a:t>=1 million </a:t>
            </a:r>
            <a:r>
              <a:rPr lang="en-US" sz="1600" dirty="0" err="1" smtClean="0">
                <a:solidFill>
                  <a:srgbClr val="000000"/>
                </a:solidFill>
                <a:latin typeface="HP Simplified" pitchFamily="34" charset="0"/>
                <a:cs typeface="HP Simplified" pitchFamily="34" charset="0"/>
              </a:rPr>
              <a:t>petabytes</a:t>
            </a:r>
            <a:endParaRPr lang="en-US" sz="1600" dirty="0" smtClean="0">
              <a:solidFill>
                <a:srgbClr val="000000"/>
              </a:solidFill>
              <a:latin typeface="HP Simplified" pitchFamily="34" charset="0"/>
              <a:cs typeface="HP Simplified" pitchFamily="34" charset="0"/>
            </a:endParaRPr>
          </a:p>
        </p:txBody>
      </p:sp>
      <p:cxnSp>
        <p:nvCxnSpPr>
          <p:cNvPr id="7" name="Straight Connector 6"/>
          <p:cNvCxnSpPr/>
          <p:nvPr/>
        </p:nvCxnSpPr>
        <p:spPr>
          <a:xfrm>
            <a:off x="372533" y="1651001"/>
            <a:ext cx="5088467" cy="1588"/>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0643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ound Diagonal Corner Rectangle 133"/>
          <p:cNvSpPr/>
          <p:nvPr/>
        </p:nvSpPr>
        <p:spPr>
          <a:xfrm flipH="1">
            <a:off x="3982896" y="1508166"/>
            <a:ext cx="1351865" cy="474599"/>
          </a:xfrm>
          <a:prstGeom prst="round2DiagRect">
            <a:avLst>
              <a:gd name="adj1" fmla="val 29644"/>
              <a:gd name="adj2" fmla="val 0"/>
            </a:avLst>
          </a:prstGeom>
          <a:solidFill>
            <a:schemeClr val="accent1"/>
          </a:solid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prstClr val="white"/>
                </a:solidFill>
              </a:rPr>
              <a:t>Desired state</a:t>
            </a:r>
          </a:p>
        </p:txBody>
      </p:sp>
      <p:sp>
        <p:nvSpPr>
          <p:cNvPr id="136" name="Round Diagonal Corner Rectangle 135"/>
          <p:cNvSpPr/>
          <p:nvPr/>
        </p:nvSpPr>
        <p:spPr>
          <a:xfrm flipH="1">
            <a:off x="302297" y="2955251"/>
            <a:ext cx="1351865" cy="385354"/>
          </a:xfrm>
          <a:prstGeom prst="round2DiagRect">
            <a:avLst>
              <a:gd name="adj1" fmla="val 31498"/>
              <a:gd name="adj2" fmla="val 0"/>
            </a:avLst>
          </a:prstGeom>
          <a:solidFill>
            <a:schemeClr val="accent1"/>
          </a:solid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prstClr val="white"/>
                </a:solidFill>
              </a:rPr>
              <a:t>Act</a:t>
            </a:r>
          </a:p>
        </p:txBody>
      </p:sp>
      <p:sp>
        <p:nvSpPr>
          <p:cNvPr id="137" name="Round Diagonal Corner Rectangle 136"/>
          <p:cNvSpPr/>
          <p:nvPr/>
        </p:nvSpPr>
        <p:spPr>
          <a:xfrm flipH="1">
            <a:off x="3905579" y="4186310"/>
            <a:ext cx="1429182" cy="385354"/>
          </a:xfrm>
          <a:prstGeom prst="round2DiagRect">
            <a:avLst>
              <a:gd name="adj1" fmla="val 25936"/>
              <a:gd name="adj2" fmla="val 0"/>
            </a:avLst>
          </a:prstGeom>
          <a:solidFill>
            <a:schemeClr val="accent1"/>
          </a:solid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prstClr val="white"/>
                </a:solidFill>
              </a:rPr>
              <a:t>Understand</a:t>
            </a:r>
          </a:p>
        </p:txBody>
      </p:sp>
      <p:sp>
        <p:nvSpPr>
          <p:cNvPr id="138" name="Round Diagonal Corner Rectangle 137"/>
          <p:cNvSpPr/>
          <p:nvPr/>
        </p:nvSpPr>
        <p:spPr>
          <a:xfrm flipH="1">
            <a:off x="7570437" y="2955251"/>
            <a:ext cx="1351865" cy="385354"/>
          </a:xfrm>
          <a:prstGeom prst="round2DiagRect">
            <a:avLst>
              <a:gd name="adj1" fmla="val 31498"/>
              <a:gd name="adj2" fmla="val 0"/>
            </a:avLst>
          </a:prstGeom>
          <a:solidFill>
            <a:schemeClr val="accent1"/>
          </a:solid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prstClr val="white"/>
                </a:solidFill>
              </a:rPr>
              <a:t>See</a:t>
            </a:r>
          </a:p>
        </p:txBody>
      </p:sp>
      <p:sp>
        <p:nvSpPr>
          <p:cNvPr id="7" name="Subtitle 6"/>
          <p:cNvSpPr>
            <a:spLocks noGrp="1"/>
          </p:cNvSpPr>
          <p:nvPr>
            <p:ph type="subTitle" idx="1"/>
          </p:nvPr>
        </p:nvSpPr>
        <p:spPr/>
        <p:txBody>
          <a:bodyPr/>
          <a:lstStyle/>
          <a:p>
            <a:pPr>
              <a:tabLst>
                <a:tab pos="2570163" algn="l"/>
              </a:tabLst>
            </a:pPr>
            <a:r>
              <a:rPr lang="en-US" dirty="0" smtClean="0">
                <a:solidFill>
                  <a:schemeClr val="bg1">
                    <a:lumMod val="65000"/>
                  </a:schemeClr>
                </a:solidFill>
              </a:rPr>
              <a:t>Closed-loop performance systems for IT and business professionals</a:t>
            </a:r>
            <a:endParaRPr lang="en-US" dirty="0">
              <a:solidFill>
                <a:schemeClr val="bg1">
                  <a:lumMod val="65000"/>
                </a:schemeClr>
              </a:solidFill>
            </a:endParaRPr>
          </a:p>
        </p:txBody>
      </p:sp>
      <p:sp>
        <p:nvSpPr>
          <p:cNvPr id="14" name="Title 13"/>
          <p:cNvSpPr>
            <a:spLocks noGrp="1"/>
          </p:cNvSpPr>
          <p:nvPr>
            <p:ph type="title"/>
          </p:nvPr>
        </p:nvSpPr>
        <p:spPr/>
        <p:txBody>
          <a:bodyPr/>
          <a:lstStyle/>
          <a:p>
            <a:r>
              <a:rPr lang="en-GB" dirty="0" smtClean="0"/>
              <a:t>HP delivers core engines for performance</a:t>
            </a:r>
            <a:endParaRPr lang="en-US" dirty="0"/>
          </a:p>
        </p:txBody>
      </p:sp>
      <p:sp>
        <p:nvSpPr>
          <p:cNvPr id="9" name="Round Diagonal Corner Rectangle 8"/>
          <p:cNvSpPr/>
          <p:nvPr/>
        </p:nvSpPr>
        <p:spPr>
          <a:xfrm flipH="1">
            <a:off x="352694" y="2984664"/>
            <a:ext cx="8536577" cy="328205"/>
          </a:xfrm>
          <a:prstGeom prst="round2Diag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prstClr val="black"/>
                </a:solidFill>
              </a:rPr>
              <a:t>Continuous innovation &amp; execution</a:t>
            </a:r>
            <a:endParaRPr lang="en-US" sz="2400" b="1" dirty="0">
              <a:solidFill>
                <a:prstClr val="black"/>
              </a:solidFill>
            </a:endParaRPr>
          </a:p>
        </p:txBody>
      </p:sp>
      <p:grpSp>
        <p:nvGrpSpPr>
          <p:cNvPr id="3" name="Group 44"/>
          <p:cNvGrpSpPr/>
          <p:nvPr/>
        </p:nvGrpSpPr>
        <p:grpSpPr>
          <a:xfrm>
            <a:off x="3185312" y="2072877"/>
            <a:ext cx="1380116" cy="2054623"/>
            <a:chOff x="3185312" y="2072877"/>
            <a:chExt cx="1380116" cy="2054623"/>
          </a:xfrm>
        </p:grpSpPr>
        <p:sp>
          <p:nvSpPr>
            <p:cNvPr id="144" name="Round Diagonal Corner Rectangle 143"/>
            <p:cNvSpPr/>
            <p:nvPr/>
          </p:nvSpPr>
          <p:spPr>
            <a:xfrm flipH="1">
              <a:off x="3193828" y="2072877"/>
              <a:ext cx="1371600" cy="2054623"/>
            </a:xfrm>
            <a:prstGeom prst="round2DiagRect">
              <a:avLst>
                <a:gd name="adj1" fmla="val 9035"/>
                <a:gd name="adj2"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84" name="TextBox 83"/>
            <p:cNvSpPr txBox="1"/>
            <p:nvPr/>
          </p:nvSpPr>
          <p:spPr>
            <a:xfrm>
              <a:off x="3193828" y="3545357"/>
              <a:ext cx="1371600" cy="369332"/>
            </a:xfrm>
            <a:prstGeom prst="rect">
              <a:avLst/>
            </a:prstGeom>
            <a:noFill/>
          </p:spPr>
          <p:txBody>
            <a:bodyPr wrap="square" rtlCol="0">
              <a:spAutoFit/>
            </a:bodyPr>
            <a:lstStyle/>
            <a:p>
              <a:pPr defTabSz="430213">
                <a:spcAft>
                  <a:spcPts val="400"/>
                </a:spcAft>
                <a:buSzPct val="100000"/>
              </a:pPr>
              <a:r>
                <a:rPr lang="en-US" sz="900" dirty="0" err="1" smtClean="0">
                  <a:solidFill>
                    <a:prstClr val="black"/>
                  </a:solidFill>
                  <a:cs typeface="HP Simplified" pitchFamily="34" charset="0"/>
                </a:rPr>
                <a:t>Analysing</a:t>
              </a:r>
              <a:r>
                <a:rPr lang="en-US" sz="900" dirty="0" smtClean="0">
                  <a:solidFill>
                    <a:prstClr val="black"/>
                  </a:solidFill>
                  <a:cs typeface="HP Simplified" pitchFamily="34" charset="0"/>
                </a:rPr>
                <a:t> </a:t>
              </a:r>
              <a:r>
                <a:rPr lang="en-US" sz="900" dirty="0">
                  <a:solidFill>
                    <a:prstClr val="black"/>
                  </a:solidFill>
                  <a:cs typeface="HP Simplified" pitchFamily="34" charset="0"/>
                </a:rPr>
                <a:t>unlimited data interactively in </a:t>
              </a:r>
              <a:r>
                <a:rPr lang="en-US" sz="900" dirty="0" smtClean="0">
                  <a:solidFill>
                    <a:prstClr val="black"/>
                  </a:solidFill>
                  <a:cs typeface="HP Simplified" pitchFamily="34" charset="0"/>
                </a:rPr>
                <a:t>real-time </a:t>
              </a:r>
              <a:endParaRPr lang="en-US" sz="900" dirty="0">
                <a:solidFill>
                  <a:prstClr val="black"/>
                </a:solidFill>
                <a:cs typeface="HP Simplified" pitchFamily="34" charset="0"/>
              </a:endParaRPr>
            </a:p>
          </p:txBody>
        </p:sp>
        <p:sp>
          <p:nvSpPr>
            <p:cNvPr id="85" name="TextBox 84"/>
            <p:cNvSpPr txBox="1"/>
            <p:nvPr/>
          </p:nvSpPr>
          <p:spPr>
            <a:xfrm>
              <a:off x="3193828" y="3193370"/>
              <a:ext cx="1371600" cy="338554"/>
            </a:xfrm>
            <a:prstGeom prst="rect">
              <a:avLst/>
            </a:prstGeom>
            <a:noFill/>
          </p:spPr>
          <p:txBody>
            <a:bodyPr wrap="square" rtlCol="0">
              <a:spAutoFit/>
            </a:bodyPr>
            <a:lstStyle/>
            <a:p>
              <a:pPr algn="ctr" defTabSz="430213">
                <a:spcAft>
                  <a:spcPts val="400"/>
                </a:spcAft>
                <a:buSzPct val="100000"/>
              </a:pPr>
              <a:r>
                <a:rPr lang="en-US" sz="1600" b="1" dirty="0" smtClean="0">
                  <a:solidFill>
                    <a:srgbClr val="0096D6"/>
                  </a:solidFill>
                  <a:cs typeface="HP Simplified" pitchFamily="34" charset="0"/>
                </a:rPr>
                <a:t>Vertica</a:t>
              </a:r>
            </a:p>
          </p:txBody>
        </p:sp>
        <p:sp>
          <p:nvSpPr>
            <p:cNvPr id="86" name="Rectangle 85"/>
            <p:cNvSpPr/>
            <p:nvPr/>
          </p:nvSpPr>
          <p:spPr>
            <a:xfrm>
              <a:off x="3185312" y="2143548"/>
              <a:ext cx="1371600" cy="365760"/>
            </a:xfrm>
            <a:prstGeom prst="rect">
              <a:avLst/>
            </a:prstGeom>
          </p:spPr>
          <p:txBody>
            <a:bodyPr wrap="square" lIns="91440" tIns="0" rIns="91440" bIns="0" anchor="ctr">
              <a:noAutofit/>
            </a:bodyPr>
            <a:lstStyle/>
            <a:p>
              <a:pPr algn="ctr"/>
              <a:r>
                <a:rPr lang="en-US" sz="1100" b="1" dirty="0">
                  <a:solidFill>
                    <a:prstClr val="black"/>
                  </a:solidFill>
                </a:rPr>
                <a:t>Real-time </a:t>
              </a:r>
              <a:r>
                <a:rPr lang="en-US" sz="1100" b="1" dirty="0" smtClean="0">
                  <a:solidFill>
                    <a:prstClr val="black"/>
                  </a:solidFill>
                </a:rPr>
                <a:t/>
              </a:r>
              <a:br>
                <a:rPr lang="en-US" sz="1100" b="1" dirty="0" smtClean="0">
                  <a:solidFill>
                    <a:prstClr val="black"/>
                  </a:solidFill>
                </a:rPr>
              </a:br>
              <a:r>
                <a:rPr lang="en-US" sz="1100" b="1" dirty="0" smtClean="0">
                  <a:solidFill>
                    <a:prstClr val="black"/>
                  </a:solidFill>
                </a:rPr>
                <a:t>analytics</a:t>
              </a:r>
              <a:endParaRPr lang="en-US" sz="1100" b="1" dirty="0">
                <a:solidFill>
                  <a:prstClr val="black"/>
                </a:solidFill>
              </a:endParaRPr>
            </a:p>
          </p:txBody>
        </p:sp>
        <p:grpSp>
          <p:nvGrpSpPr>
            <p:cNvPr id="4" name="Group 37"/>
            <p:cNvGrpSpPr/>
            <p:nvPr/>
          </p:nvGrpSpPr>
          <p:grpSpPr>
            <a:xfrm>
              <a:off x="3713084" y="2698639"/>
              <a:ext cx="315743" cy="420526"/>
              <a:chOff x="3431928" y="2698639"/>
              <a:chExt cx="315743" cy="420526"/>
            </a:xfrm>
          </p:grpSpPr>
          <p:sp>
            <p:nvSpPr>
              <p:cNvPr id="88" name="Can 87"/>
              <p:cNvSpPr/>
              <p:nvPr/>
            </p:nvSpPr>
            <p:spPr>
              <a:xfrm>
                <a:off x="3432242" y="2969337"/>
                <a:ext cx="315429" cy="149828"/>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89" name="Oval 88"/>
              <p:cNvSpPr/>
              <p:nvPr/>
            </p:nvSpPr>
            <p:spPr>
              <a:xfrm>
                <a:off x="3431928" y="2968907"/>
                <a:ext cx="312848" cy="39019"/>
              </a:xfrm>
              <a:prstGeom prst="ellipse">
                <a:avLst/>
              </a:prstGeom>
              <a:solidFill>
                <a:schemeClr val="bg1"/>
              </a:solidFill>
              <a:ln w="63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90" name="Can 89"/>
              <p:cNvSpPr/>
              <p:nvPr/>
            </p:nvSpPr>
            <p:spPr>
              <a:xfrm>
                <a:off x="3432242" y="2834836"/>
                <a:ext cx="315429" cy="149828"/>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91" name="Oval 90"/>
              <p:cNvSpPr/>
              <p:nvPr/>
            </p:nvSpPr>
            <p:spPr>
              <a:xfrm>
                <a:off x="3431928" y="2835085"/>
                <a:ext cx="312848" cy="39019"/>
              </a:xfrm>
              <a:prstGeom prst="ellipse">
                <a:avLst/>
              </a:prstGeom>
              <a:solidFill>
                <a:schemeClr val="bg1"/>
              </a:solidFill>
              <a:ln w="63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92" name="Can 91"/>
              <p:cNvSpPr/>
              <p:nvPr/>
            </p:nvSpPr>
            <p:spPr>
              <a:xfrm>
                <a:off x="3432242" y="2700201"/>
                <a:ext cx="315429" cy="149827"/>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93" name="Oval 92"/>
              <p:cNvSpPr/>
              <p:nvPr/>
            </p:nvSpPr>
            <p:spPr>
              <a:xfrm>
                <a:off x="3431928" y="2698639"/>
                <a:ext cx="312848" cy="39019"/>
              </a:xfrm>
              <a:prstGeom prst="ellipse">
                <a:avLst/>
              </a:prstGeom>
              <a:solidFill>
                <a:schemeClr val="bg1"/>
              </a:solidFill>
              <a:ln w="63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grpSp>
      <p:grpSp>
        <p:nvGrpSpPr>
          <p:cNvPr id="5" name="Group 43"/>
          <p:cNvGrpSpPr/>
          <p:nvPr/>
        </p:nvGrpSpPr>
        <p:grpSpPr>
          <a:xfrm>
            <a:off x="1718396" y="2072877"/>
            <a:ext cx="1377754" cy="2054623"/>
            <a:chOff x="1711022" y="2072877"/>
            <a:chExt cx="1377754" cy="2054623"/>
          </a:xfrm>
        </p:grpSpPr>
        <p:sp>
          <p:nvSpPr>
            <p:cNvPr id="145" name="Round Diagonal Corner Rectangle 144"/>
            <p:cNvSpPr/>
            <p:nvPr/>
          </p:nvSpPr>
          <p:spPr>
            <a:xfrm flipH="1">
              <a:off x="1711022" y="2072877"/>
              <a:ext cx="1377754" cy="2054623"/>
            </a:xfrm>
            <a:prstGeom prst="round2DiagRect">
              <a:avLst>
                <a:gd name="adj1" fmla="val 9035"/>
                <a:gd name="adj2"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95" name="TextBox 94"/>
            <p:cNvSpPr txBox="1"/>
            <p:nvPr/>
          </p:nvSpPr>
          <p:spPr>
            <a:xfrm>
              <a:off x="1711022" y="3545357"/>
              <a:ext cx="1377753" cy="507831"/>
            </a:xfrm>
            <a:prstGeom prst="rect">
              <a:avLst/>
            </a:prstGeom>
            <a:noFill/>
          </p:spPr>
          <p:txBody>
            <a:bodyPr wrap="square" rIns="0" rtlCol="0">
              <a:spAutoFit/>
            </a:bodyPr>
            <a:lstStyle>
              <a:defPPr>
                <a:defRPr lang="en-US"/>
              </a:defPPr>
              <a:lvl1pPr algn="ctr" defTabSz="430213">
                <a:spcAft>
                  <a:spcPts val="400"/>
                </a:spcAft>
                <a:buSzPct val="100000"/>
                <a:defRPr sz="1200">
                  <a:solidFill>
                    <a:schemeClr val="bg1"/>
                  </a:solidFill>
                  <a:latin typeface="HP Simplified" pitchFamily="34" charset="0"/>
                  <a:cs typeface="HP Simplified" pitchFamily="34" charset="0"/>
                </a:defRPr>
              </a:lvl1pPr>
            </a:lstStyle>
            <a:p>
              <a:pPr algn="l"/>
              <a:r>
                <a:rPr lang="en-US" sz="900" dirty="0">
                  <a:solidFill>
                    <a:prstClr val="black"/>
                  </a:solidFill>
                </a:rPr>
                <a:t>Conceptual and </a:t>
              </a:r>
              <a:r>
                <a:rPr lang="en-US" sz="900" dirty="0" smtClean="0">
                  <a:solidFill>
                    <a:prstClr val="black"/>
                  </a:solidFill>
                </a:rPr>
                <a:t/>
              </a:r>
              <a:br>
                <a:rPr lang="en-US" sz="900" dirty="0" smtClean="0">
                  <a:solidFill>
                    <a:prstClr val="black"/>
                  </a:solidFill>
                </a:rPr>
              </a:br>
              <a:r>
                <a:rPr lang="en-US" sz="900" dirty="0" smtClean="0">
                  <a:solidFill>
                    <a:prstClr val="black"/>
                  </a:solidFill>
                </a:rPr>
                <a:t>contextual </a:t>
              </a:r>
              <a:r>
                <a:rPr lang="en-US" sz="900" dirty="0">
                  <a:solidFill>
                    <a:prstClr val="black"/>
                  </a:solidFill>
                </a:rPr>
                <a:t>understanding of all content </a:t>
              </a:r>
            </a:p>
          </p:txBody>
        </p:sp>
        <p:sp>
          <p:nvSpPr>
            <p:cNvPr id="96" name="TextBox 95"/>
            <p:cNvSpPr txBox="1"/>
            <p:nvPr/>
          </p:nvSpPr>
          <p:spPr>
            <a:xfrm>
              <a:off x="1711023" y="3187685"/>
              <a:ext cx="1371600" cy="338554"/>
            </a:xfrm>
            <a:prstGeom prst="rect">
              <a:avLst/>
            </a:prstGeom>
            <a:noFill/>
          </p:spPr>
          <p:txBody>
            <a:bodyPr wrap="square" rtlCol="0">
              <a:spAutoFit/>
            </a:bodyPr>
            <a:lstStyle/>
            <a:p>
              <a:pPr algn="ctr" defTabSz="430213">
                <a:spcAft>
                  <a:spcPts val="400"/>
                </a:spcAft>
                <a:buSzPct val="100000"/>
              </a:pPr>
              <a:r>
                <a:rPr lang="en-US" sz="1600" b="1" dirty="0" smtClean="0">
                  <a:solidFill>
                    <a:srgbClr val="0096D6"/>
                  </a:solidFill>
                  <a:cs typeface="HP Simplified" pitchFamily="34" charset="0"/>
                </a:rPr>
                <a:t>IDOL</a:t>
              </a:r>
            </a:p>
          </p:txBody>
        </p:sp>
        <p:grpSp>
          <p:nvGrpSpPr>
            <p:cNvPr id="6" name="Group 38"/>
            <p:cNvGrpSpPr/>
            <p:nvPr/>
          </p:nvGrpSpPr>
          <p:grpSpPr>
            <a:xfrm>
              <a:off x="2234490" y="2732910"/>
              <a:ext cx="336971" cy="382296"/>
              <a:chOff x="1939601" y="2732910"/>
              <a:chExt cx="336971" cy="382296"/>
            </a:xfrm>
          </p:grpSpPr>
          <p:sp>
            <p:nvSpPr>
              <p:cNvPr id="99" name="Can 98"/>
              <p:cNvSpPr/>
              <p:nvPr/>
            </p:nvSpPr>
            <p:spPr>
              <a:xfrm>
                <a:off x="1939601" y="2978999"/>
                <a:ext cx="286753" cy="136207"/>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0" name="Oval 99"/>
              <p:cNvSpPr/>
              <p:nvPr/>
            </p:nvSpPr>
            <p:spPr>
              <a:xfrm>
                <a:off x="1941123" y="2978608"/>
                <a:ext cx="284408" cy="35472"/>
              </a:xfrm>
              <a:prstGeom prst="ellipse">
                <a:avLst/>
              </a:prstGeom>
              <a:solidFill>
                <a:schemeClr val="bg2"/>
              </a:solidFill>
              <a:ln w="63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1" name="Can 100"/>
              <p:cNvSpPr/>
              <p:nvPr/>
            </p:nvSpPr>
            <p:spPr>
              <a:xfrm>
                <a:off x="1989819" y="2856726"/>
                <a:ext cx="286753" cy="136207"/>
              </a:xfrm>
              <a:prstGeom prst="ca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2" name="Oval 101"/>
              <p:cNvSpPr/>
              <p:nvPr/>
            </p:nvSpPr>
            <p:spPr>
              <a:xfrm>
                <a:off x="1991341" y="2856952"/>
                <a:ext cx="284408" cy="35472"/>
              </a:xfrm>
              <a:prstGeom prst="ellipse">
                <a:avLst/>
              </a:prstGeom>
              <a:solidFill>
                <a:schemeClr val="bg2"/>
              </a:solidFill>
              <a:ln w="63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3" name="Can 102"/>
              <p:cNvSpPr/>
              <p:nvPr/>
            </p:nvSpPr>
            <p:spPr>
              <a:xfrm>
                <a:off x="1939601" y="2734330"/>
                <a:ext cx="286753" cy="136206"/>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4" name="Oval 103"/>
              <p:cNvSpPr/>
              <p:nvPr/>
            </p:nvSpPr>
            <p:spPr>
              <a:xfrm>
                <a:off x="1941123" y="2732910"/>
                <a:ext cx="284408" cy="35472"/>
              </a:xfrm>
              <a:prstGeom prst="ellipse">
                <a:avLst/>
              </a:prstGeom>
              <a:solidFill>
                <a:schemeClr val="bg2"/>
              </a:solidFill>
              <a:ln w="63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98" name="Rectangle 97"/>
            <p:cNvSpPr/>
            <p:nvPr/>
          </p:nvSpPr>
          <p:spPr>
            <a:xfrm>
              <a:off x="1717176" y="2143548"/>
              <a:ext cx="1371600" cy="365760"/>
            </a:xfrm>
            <a:prstGeom prst="rect">
              <a:avLst/>
            </a:prstGeom>
          </p:spPr>
          <p:txBody>
            <a:bodyPr wrap="square" lIns="91440" tIns="0" rIns="91440" bIns="0" anchor="ctr">
              <a:noAutofit/>
            </a:bodyPr>
            <a:lstStyle/>
            <a:p>
              <a:pPr algn="ctr"/>
              <a:r>
                <a:rPr lang="en-US" sz="1100" b="1" dirty="0" smtClean="0">
                  <a:solidFill>
                    <a:prstClr val="black"/>
                  </a:solidFill>
                </a:rPr>
                <a:t>Big data indexing and understanding</a:t>
              </a:r>
              <a:endParaRPr lang="en-US" sz="1100" b="1" dirty="0">
                <a:solidFill>
                  <a:prstClr val="black"/>
                </a:solidFill>
              </a:endParaRPr>
            </a:p>
          </p:txBody>
        </p:sp>
      </p:grpSp>
      <p:grpSp>
        <p:nvGrpSpPr>
          <p:cNvPr id="8" name="Group 47"/>
          <p:cNvGrpSpPr/>
          <p:nvPr/>
        </p:nvGrpSpPr>
        <p:grpSpPr>
          <a:xfrm>
            <a:off x="4670480" y="2072877"/>
            <a:ext cx="1371600" cy="2054623"/>
            <a:chOff x="4670480" y="2072877"/>
            <a:chExt cx="1371600" cy="2054623"/>
          </a:xfrm>
        </p:grpSpPr>
        <p:sp>
          <p:nvSpPr>
            <p:cNvPr id="143" name="Round Diagonal Corner Rectangle 142"/>
            <p:cNvSpPr/>
            <p:nvPr/>
          </p:nvSpPr>
          <p:spPr>
            <a:xfrm flipH="1">
              <a:off x="4670480" y="2072877"/>
              <a:ext cx="1371600" cy="2054623"/>
            </a:xfrm>
            <a:prstGeom prst="round2DiagRect">
              <a:avLst>
                <a:gd name="adj1" fmla="val 9035"/>
                <a:gd name="adj2"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06" name="TextBox 105"/>
            <p:cNvSpPr txBox="1"/>
            <p:nvPr/>
          </p:nvSpPr>
          <p:spPr>
            <a:xfrm>
              <a:off x="4670480" y="3545357"/>
              <a:ext cx="1371600" cy="369332"/>
            </a:xfrm>
            <a:prstGeom prst="rect">
              <a:avLst/>
            </a:prstGeom>
            <a:noFill/>
          </p:spPr>
          <p:txBody>
            <a:bodyPr wrap="square" rtlCol="0">
              <a:spAutoFit/>
            </a:bodyPr>
            <a:lstStyle/>
            <a:p>
              <a:pPr defTabSz="430213">
                <a:spcAft>
                  <a:spcPts val="400"/>
                </a:spcAft>
                <a:buSzPct val="100000"/>
              </a:pPr>
              <a:r>
                <a:rPr lang="en-US" sz="900" dirty="0">
                  <a:solidFill>
                    <a:prstClr val="black"/>
                  </a:solidFill>
                  <a:cs typeface="HP Simplified" pitchFamily="34" charset="0"/>
                </a:rPr>
                <a:t>Machine </a:t>
              </a:r>
              <a:r>
                <a:rPr lang="en-US" sz="900" dirty="0" smtClean="0">
                  <a:solidFill>
                    <a:prstClr val="black"/>
                  </a:solidFill>
                  <a:cs typeface="HP Simplified" pitchFamily="34" charset="0"/>
                </a:rPr>
                <a:t>data </a:t>
              </a:r>
              <a:r>
                <a:rPr lang="en-US" sz="900" dirty="0" smtClean="0">
                  <a:solidFill>
                    <a:prstClr val="black"/>
                  </a:solidFill>
                  <a:latin typeface="HP Simplified"/>
                  <a:cs typeface="HP Simplified" pitchFamily="34" charset="0"/>
                </a:rPr>
                <a:t>–– </a:t>
              </a:r>
              <a:r>
                <a:rPr lang="en-US" sz="900" dirty="0" smtClean="0">
                  <a:solidFill>
                    <a:prstClr val="black"/>
                  </a:solidFill>
                  <a:cs typeface="HP Simplified" pitchFamily="34" charset="0"/>
                </a:rPr>
                <a:t>event </a:t>
              </a:r>
              <a:r>
                <a:rPr lang="en-US" sz="900" dirty="0">
                  <a:solidFill>
                    <a:prstClr val="black"/>
                  </a:solidFill>
                  <a:cs typeface="HP Simplified" pitchFamily="34" charset="0"/>
                </a:rPr>
                <a:t>stream </a:t>
              </a:r>
              <a:r>
                <a:rPr lang="en-US" sz="900" dirty="0" smtClean="0">
                  <a:solidFill>
                    <a:prstClr val="black"/>
                  </a:solidFill>
                  <a:cs typeface="HP Simplified" pitchFamily="34" charset="0"/>
                </a:rPr>
                <a:t>and </a:t>
              </a:r>
              <a:r>
                <a:rPr lang="en-US" sz="900" dirty="0">
                  <a:solidFill>
                    <a:prstClr val="black"/>
                  </a:solidFill>
                  <a:cs typeface="HP Simplified" pitchFamily="34" charset="0"/>
                </a:rPr>
                <a:t>logs</a:t>
              </a:r>
            </a:p>
          </p:txBody>
        </p:sp>
        <p:sp>
          <p:nvSpPr>
            <p:cNvPr id="107" name="TextBox 106"/>
            <p:cNvSpPr txBox="1"/>
            <p:nvPr/>
          </p:nvSpPr>
          <p:spPr>
            <a:xfrm>
              <a:off x="4670480" y="3242713"/>
              <a:ext cx="1371600" cy="246221"/>
            </a:xfrm>
            <a:prstGeom prst="rect">
              <a:avLst/>
            </a:prstGeom>
            <a:noFill/>
          </p:spPr>
          <p:txBody>
            <a:bodyPr wrap="square" lIns="0" tIns="0" rIns="0" bIns="0" rtlCol="0">
              <a:spAutoFit/>
            </a:bodyPr>
            <a:lstStyle>
              <a:defPPr>
                <a:defRPr lang="en-US"/>
              </a:defPPr>
              <a:lvl1pPr algn="ctr" defTabSz="430213">
                <a:spcAft>
                  <a:spcPts val="400"/>
                </a:spcAft>
                <a:buSzPct val="100000"/>
                <a:defRPr sz="1600" b="1">
                  <a:solidFill>
                    <a:srgbClr val="0096D6"/>
                  </a:solidFill>
                  <a:cs typeface="HP Simplified" pitchFamily="34" charset="0"/>
                </a:defRPr>
              </a:lvl1pPr>
            </a:lstStyle>
            <a:p>
              <a:r>
                <a:rPr lang="en-US" dirty="0" smtClean="0"/>
                <a:t>Logger</a:t>
              </a:r>
              <a:endParaRPr lang="en-US" dirty="0"/>
            </a:p>
          </p:txBody>
        </p:sp>
        <p:grpSp>
          <p:nvGrpSpPr>
            <p:cNvPr id="11" name="Group 36"/>
            <p:cNvGrpSpPr/>
            <p:nvPr/>
          </p:nvGrpSpPr>
          <p:grpSpPr>
            <a:xfrm>
              <a:off x="4791068" y="2722653"/>
              <a:ext cx="1104453" cy="468976"/>
              <a:chOff x="4600129" y="2722653"/>
              <a:chExt cx="1104453" cy="468976"/>
            </a:xfrm>
          </p:grpSpPr>
          <p:sp>
            <p:nvSpPr>
              <p:cNvPr id="110" name="Can 109"/>
              <p:cNvSpPr/>
              <p:nvPr/>
            </p:nvSpPr>
            <p:spPr>
              <a:xfrm>
                <a:off x="4600129" y="2868369"/>
                <a:ext cx="286753" cy="136207"/>
              </a:xfrm>
              <a:prstGeom prst="ca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1" name="Oval 110"/>
              <p:cNvSpPr/>
              <p:nvPr/>
            </p:nvSpPr>
            <p:spPr>
              <a:xfrm>
                <a:off x="4742877" y="2725669"/>
                <a:ext cx="182880" cy="182880"/>
              </a:xfrm>
              <a:prstGeom prst="ellipse">
                <a:avLst/>
              </a:prstGeom>
              <a:solidFill>
                <a:schemeClr val="bg1"/>
              </a:solidFill>
              <a:ln w="38100">
                <a:solidFill>
                  <a:schemeClr val="accent1"/>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112" name="Can 111"/>
              <p:cNvSpPr/>
              <p:nvPr/>
            </p:nvSpPr>
            <p:spPr>
              <a:xfrm>
                <a:off x="5066157" y="2868369"/>
                <a:ext cx="286753" cy="136207"/>
              </a:xfrm>
              <a:prstGeom prst="ca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3" name="Oval 112"/>
              <p:cNvSpPr/>
              <p:nvPr/>
            </p:nvSpPr>
            <p:spPr>
              <a:xfrm>
                <a:off x="5208905" y="2722653"/>
                <a:ext cx="182880" cy="182880"/>
              </a:xfrm>
              <a:prstGeom prst="ellipse">
                <a:avLst/>
              </a:prstGeom>
              <a:solidFill>
                <a:schemeClr val="bg1"/>
              </a:solidFill>
              <a:ln w="38100">
                <a:solidFill>
                  <a:schemeClr val="accent1"/>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114" name="Can 113"/>
              <p:cNvSpPr/>
              <p:nvPr/>
            </p:nvSpPr>
            <p:spPr>
              <a:xfrm>
                <a:off x="5378954" y="3055422"/>
                <a:ext cx="286753" cy="136207"/>
              </a:xfrm>
              <a:prstGeom prst="ca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5" name="Oval 114"/>
              <p:cNvSpPr/>
              <p:nvPr/>
            </p:nvSpPr>
            <p:spPr>
              <a:xfrm>
                <a:off x="5521702" y="2912722"/>
                <a:ext cx="182880" cy="182880"/>
              </a:xfrm>
              <a:prstGeom prst="ellipse">
                <a:avLst/>
              </a:prstGeom>
              <a:solidFill>
                <a:schemeClr val="bg1"/>
              </a:solidFill>
              <a:ln w="38100">
                <a:solidFill>
                  <a:schemeClr val="accent1"/>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cxnSp>
            <p:nvCxnSpPr>
              <p:cNvPr id="116" name="Straight Connector 115"/>
              <p:cNvCxnSpPr>
                <a:stCxn id="111" idx="6"/>
                <a:endCxn id="113" idx="2"/>
              </p:cNvCxnSpPr>
              <p:nvPr/>
            </p:nvCxnSpPr>
            <p:spPr>
              <a:xfrm flipV="1">
                <a:off x="4925757" y="2814093"/>
                <a:ext cx="283148" cy="3016"/>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113" idx="6"/>
                <a:endCxn id="115" idx="0"/>
              </p:cNvCxnSpPr>
              <p:nvPr/>
            </p:nvCxnSpPr>
            <p:spPr>
              <a:xfrm>
                <a:off x="5391785" y="2814093"/>
                <a:ext cx="221357" cy="98629"/>
              </a:xfrm>
              <a:prstGeom prst="bentConnector2">
                <a:avLst/>
              </a:prstGeom>
              <a:ln/>
            </p:spPr>
            <p:style>
              <a:lnRef idx="1">
                <a:schemeClr val="accent1"/>
              </a:lnRef>
              <a:fillRef idx="0">
                <a:schemeClr val="accent1"/>
              </a:fillRef>
              <a:effectRef idx="0">
                <a:schemeClr val="accent1"/>
              </a:effectRef>
              <a:fontRef idx="minor">
                <a:schemeClr val="tx1"/>
              </a:fontRef>
            </p:style>
          </p:cxnSp>
        </p:grpSp>
        <p:sp>
          <p:nvSpPr>
            <p:cNvPr id="109" name="Rectangle 108"/>
            <p:cNvSpPr/>
            <p:nvPr/>
          </p:nvSpPr>
          <p:spPr>
            <a:xfrm>
              <a:off x="4670480" y="2143548"/>
              <a:ext cx="1371600" cy="365760"/>
            </a:xfrm>
            <a:prstGeom prst="rect">
              <a:avLst/>
            </a:prstGeom>
          </p:spPr>
          <p:txBody>
            <a:bodyPr wrap="square" lIns="91440" tIns="0" rIns="91440" bIns="0" anchor="ctr">
              <a:noAutofit/>
            </a:bodyPr>
            <a:lstStyle/>
            <a:p>
              <a:pPr algn="ctr"/>
              <a:r>
                <a:rPr lang="en-US" sz="1100" b="1" dirty="0">
                  <a:solidFill>
                    <a:prstClr val="black"/>
                  </a:solidFill>
                </a:rPr>
                <a:t>High volume operational </a:t>
              </a:r>
              <a:r>
                <a:rPr lang="pl-PL" sz="1100" b="1" dirty="0">
                  <a:solidFill>
                    <a:prstClr val="black"/>
                  </a:solidFill>
                </a:rPr>
                <a:t>data</a:t>
              </a:r>
              <a:endParaRPr lang="en-US" sz="1100" b="1" dirty="0">
                <a:solidFill>
                  <a:prstClr val="black"/>
                </a:solidFill>
              </a:endParaRPr>
            </a:p>
          </p:txBody>
        </p:sp>
      </p:grpSp>
      <p:cxnSp>
        <p:nvCxnSpPr>
          <p:cNvPr id="128" name="Elbow Connector 127"/>
          <p:cNvCxnSpPr>
            <a:stCxn id="138" idx="1"/>
            <a:endCxn id="137" idx="2"/>
          </p:cNvCxnSpPr>
          <p:nvPr/>
        </p:nvCxnSpPr>
        <p:spPr>
          <a:xfrm rot="5400000">
            <a:off x="6271374" y="2403992"/>
            <a:ext cx="1038382" cy="2911608"/>
          </a:xfrm>
          <a:prstGeom prst="bentConnector2">
            <a:avLst/>
          </a:prstGeom>
          <a:ln w="57150" cmpd="sng">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961241" y="1699527"/>
            <a:ext cx="3017520" cy="0"/>
          </a:xfrm>
          <a:prstGeom prst="straightConnector1">
            <a:avLst/>
          </a:prstGeom>
          <a:ln w="57150" cmpd="sng">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5" name="Elbow Connector 124"/>
          <p:cNvCxnSpPr>
            <a:stCxn id="136" idx="3"/>
          </p:cNvCxnSpPr>
          <p:nvPr/>
        </p:nvCxnSpPr>
        <p:spPr>
          <a:xfrm rot="5400000" flipH="1" flipV="1">
            <a:off x="1931689" y="904043"/>
            <a:ext cx="1097748" cy="3004668"/>
          </a:xfrm>
          <a:prstGeom prst="bentConnector2">
            <a:avLst/>
          </a:prstGeom>
          <a:ln w="57150" cmpd="sng">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12" name="Group 4"/>
          <p:cNvGrpSpPr/>
          <p:nvPr/>
        </p:nvGrpSpPr>
        <p:grpSpPr>
          <a:xfrm>
            <a:off x="6147131" y="2072877"/>
            <a:ext cx="1371600" cy="2054623"/>
            <a:chOff x="6147131" y="2072877"/>
            <a:chExt cx="1371600" cy="2054623"/>
          </a:xfrm>
        </p:grpSpPr>
        <p:sp>
          <p:nvSpPr>
            <p:cNvPr id="142" name="Round Diagonal Corner Rectangle 141"/>
            <p:cNvSpPr/>
            <p:nvPr/>
          </p:nvSpPr>
          <p:spPr>
            <a:xfrm flipH="1">
              <a:off x="6147131" y="2072877"/>
              <a:ext cx="1371600" cy="2054623"/>
            </a:xfrm>
            <a:prstGeom prst="round2DiagRect">
              <a:avLst>
                <a:gd name="adj1" fmla="val 9035"/>
                <a:gd name="adj2"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19" name="TextBox 118"/>
            <p:cNvSpPr txBox="1"/>
            <p:nvPr/>
          </p:nvSpPr>
          <p:spPr>
            <a:xfrm>
              <a:off x="6147131" y="3545357"/>
              <a:ext cx="1371600" cy="507831"/>
            </a:xfrm>
            <a:prstGeom prst="rect">
              <a:avLst/>
            </a:prstGeom>
            <a:noFill/>
          </p:spPr>
          <p:txBody>
            <a:bodyPr wrap="square" rtlCol="0">
              <a:spAutoFit/>
            </a:bodyPr>
            <a:lstStyle/>
            <a:p>
              <a:pPr defTabSz="430213">
                <a:spcAft>
                  <a:spcPts val="400"/>
                </a:spcAft>
                <a:buSzPct val="100000"/>
              </a:pPr>
              <a:r>
                <a:rPr lang="en-US" sz="900" dirty="0">
                  <a:solidFill>
                    <a:prstClr val="black"/>
                  </a:solidFill>
                  <a:cs typeface="HP Simplified" pitchFamily="34" charset="0"/>
                </a:rPr>
                <a:t>Run-time application and business service model</a:t>
              </a:r>
            </a:p>
          </p:txBody>
        </p:sp>
        <p:sp>
          <p:nvSpPr>
            <p:cNvPr id="120" name="TextBox 119"/>
            <p:cNvSpPr txBox="1"/>
            <p:nvPr/>
          </p:nvSpPr>
          <p:spPr>
            <a:xfrm>
              <a:off x="6147131" y="3196830"/>
              <a:ext cx="1371600" cy="338554"/>
            </a:xfrm>
            <a:prstGeom prst="rect">
              <a:avLst/>
            </a:prstGeom>
            <a:noFill/>
          </p:spPr>
          <p:txBody>
            <a:bodyPr wrap="square" rtlCol="0">
              <a:spAutoFit/>
            </a:bodyPr>
            <a:lstStyle/>
            <a:p>
              <a:pPr algn="ctr" defTabSz="430213">
                <a:spcAft>
                  <a:spcPts val="400"/>
                </a:spcAft>
                <a:buSzPct val="100000"/>
              </a:pPr>
              <a:r>
                <a:rPr lang="en-US" sz="1600" b="1" dirty="0" smtClean="0">
                  <a:solidFill>
                    <a:srgbClr val="0096D6"/>
                  </a:solidFill>
                  <a:cs typeface="HP Simplified" pitchFamily="34" charset="0"/>
                </a:rPr>
                <a:t>RTSM</a:t>
              </a:r>
            </a:p>
          </p:txBody>
        </p:sp>
        <p:sp>
          <p:nvSpPr>
            <p:cNvPr id="121" name="Rectangle 120"/>
            <p:cNvSpPr/>
            <p:nvPr/>
          </p:nvSpPr>
          <p:spPr>
            <a:xfrm>
              <a:off x="6147131" y="2143548"/>
              <a:ext cx="1371600" cy="365760"/>
            </a:xfrm>
            <a:prstGeom prst="rect">
              <a:avLst/>
            </a:prstGeom>
          </p:spPr>
          <p:txBody>
            <a:bodyPr wrap="square" lIns="91440" tIns="0" rIns="91440" bIns="0" anchor="ctr">
              <a:noAutofit/>
            </a:bodyPr>
            <a:lstStyle/>
            <a:p>
              <a:pPr algn="ctr"/>
              <a:r>
                <a:rPr lang="en-AU" sz="1100" b="1" dirty="0">
                  <a:solidFill>
                    <a:prstClr val="black"/>
                  </a:solidFill>
                </a:rPr>
                <a:t>Dynamic dependency map</a:t>
              </a:r>
              <a:endParaRPr lang="en-US" sz="1100" b="1" dirty="0">
                <a:solidFill>
                  <a:prstClr val="black"/>
                </a:solidFill>
              </a:endParaRPr>
            </a:p>
          </p:txBody>
        </p:sp>
        <p:grpSp>
          <p:nvGrpSpPr>
            <p:cNvPr id="13" name="Group 3"/>
            <p:cNvGrpSpPr/>
            <p:nvPr/>
          </p:nvGrpSpPr>
          <p:grpSpPr>
            <a:xfrm>
              <a:off x="6522608" y="2643314"/>
              <a:ext cx="620646" cy="413428"/>
              <a:chOff x="6522608" y="2643314"/>
              <a:chExt cx="620646" cy="413428"/>
            </a:xfrm>
          </p:grpSpPr>
          <p:sp>
            <p:nvSpPr>
              <p:cNvPr id="2" name="Oval 1"/>
              <p:cNvSpPr/>
              <p:nvPr/>
            </p:nvSpPr>
            <p:spPr>
              <a:xfrm>
                <a:off x="6790565" y="2698639"/>
                <a:ext cx="296035" cy="29603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nvGrpSpPr>
              <p:cNvPr id="15" name="Group 2"/>
              <p:cNvGrpSpPr/>
              <p:nvPr/>
            </p:nvGrpSpPr>
            <p:grpSpPr>
              <a:xfrm>
                <a:off x="6522608" y="2643314"/>
                <a:ext cx="620646" cy="413428"/>
                <a:chOff x="6522608" y="2643314"/>
                <a:chExt cx="620646" cy="413428"/>
              </a:xfrm>
            </p:grpSpPr>
            <p:sp>
              <p:nvSpPr>
                <p:cNvPr id="147" name="Rounded Rectangle 146"/>
                <p:cNvSpPr/>
                <p:nvPr/>
              </p:nvSpPr>
              <p:spPr>
                <a:xfrm rot="19800000">
                  <a:off x="6522608" y="2971420"/>
                  <a:ext cx="281871" cy="8532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prstClr val="black"/>
                    </a:solidFill>
                  </a:endParaRPr>
                </a:p>
              </p:txBody>
            </p:sp>
            <p:sp>
              <p:nvSpPr>
                <p:cNvPr id="148" name="Donut 147"/>
                <p:cNvSpPr/>
                <p:nvPr/>
              </p:nvSpPr>
              <p:spPr>
                <a:xfrm>
                  <a:off x="6734439" y="2643314"/>
                  <a:ext cx="408815" cy="408814"/>
                </a:xfrm>
                <a:prstGeom prst="donut">
                  <a:avLst>
                    <a:gd name="adj" fmla="val 1720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prstClr val="black"/>
                    </a:solidFill>
                  </a:endParaRPr>
                </a:p>
              </p:txBody>
            </p:sp>
          </p:grpSp>
        </p:grpSp>
      </p:grpSp>
      <p:sp>
        <p:nvSpPr>
          <p:cNvPr id="10" name="Freeform 9"/>
          <p:cNvSpPr/>
          <p:nvPr/>
        </p:nvSpPr>
        <p:spPr>
          <a:xfrm>
            <a:off x="5340350" y="1784350"/>
            <a:ext cx="2927350" cy="1149350"/>
          </a:xfrm>
          <a:custGeom>
            <a:avLst/>
            <a:gdLst>
              <a:gd name="connsiteX0" fmla="*/ 0 w 2927350"/>
              <a:gd name="connsiteY0" fmla="*/ 0 h 1149350"/>
              <a:gd name="connsiteX1" fmla="*/ 2717800 w 2927350"/>
              <a:gd name="connsiteY1" fmla="*/ 0 h 1149350"/>
              <a:gd name="connsiteX2" fmla="*/ 2921000 w 2927350"/>
              <a:gd name="connsiteY2" fmla="*/ 171450 h 1149350"/>
              <a:gd name="connsiteX3" fmla="*/ 2921000 w 2927350"/>
              <a:gd name="connsiteY3" fmla="*/ 1149350 h 1149350"/>
              <a:gd name="connsiteX4" fmla="*/ 2927350 w 2927350"/>
              <a:gd name="connsiteY4" fmla="*/ 1149350 h 1149350"/>
              <a:gd name="connsiteX0" fmla="*/ 0 w 2927350"/>
              <a:gd name="connsiteY0" fmla="*/ 0 h 1149350"/>
              <a:gd name="connsiteX1" fmla="*/ 2717800 w 2927350"/>
              <a:gd name="connsiteY1" fmla="*/ 0 h 1149350"/>
              <a:gd name="connsiteX2" fmla="*/ 2921000 w 2927350"/>
              <a:gd name="connsiteY2" fmla="*/ 171450 h 1149350"/>
              <a:gd name="connsiteX3" fmla="*/ 2921000 w 2927350"/>
              <a:gd name="connsiteY3" fmla="*/ 1149350 h 1149350"/>
              <a:gd name="connsiteX4" fmla="*/ 2927350 w 2927350"/>
              <a:gd name="connsiteY4" fmla="*/ 1149350 h 1149350"/>
              <a:gd name="connsiteX0" fmla="*/ 0 w 2927350"/>
              <a:gd name="connsiteY0" fmla="*/ 3326 h 1152676"/>
              <a:gd name="connsiteX1" fmla="*/ 2717800 w 2927350"/>
              <a:gd name="connsiteY1" fmla="*/ 3326 h 1152676"/>
              <a:gd name="connsiteX2" fmla="*/ 2921000 w 2927350"/>
              <a:gd name="connsiteY2" fmla="*/ 174776 h 1152676"/>
              <a:gd name="connsiteX3" fmla="*/ 2921000 w 2927350"/>
              <a:gd name="connsiteY3" fmla="*/ 1152676 h 1152676"/>
              <a:gd name="connsiteX4" fmla="*/ 2927350 w 2927350"/>
              <a:gd name="connsiteY4" fmla="*/ 1152676 h 1152676"/>
              <a:gd name="connsiteX0" fmla="*/ 0 w 2927350"/>
              <a:gd name="connsiteY0" fmla="*/ 0 h 1149350"/>
              <a:gd name="connsiteX1" fmla="*/ 2717800 w 2927350"/>
              <a:gd name="connsiteY1" fmla="*/ 0 h 1149350"/>
              <a:gd name="connsiteX2" fmla="*/ 2921000 w 2927350"/>
              <a:gd name="connsiteY2" fmla="*/ 171450 h 1149350"/>
              <a:gd name="connsiteX3" fmla="*/ 2921000 w 2927350"/>
              <a:gd name="connsiteY3" fmla="*/ 1149350 h 1149350"/>
              <a:gd name="connsiteX4" fmla="*/ 2927350 w 2927350"/>
              <a:gd name="connsiteY4" fmla="*/ 114935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350" h="1149350">
                <a:moveTo>
                  <a:pt x="0" y="0"/>
                </a:moveTo>
                <a:lnTo>
                  <a:pt x="2717800" y="0"/>
                </a:lnTo>
                <a:cubicBezTo>
                  <a:pt x="2817283" y="0"/>
                  <a:pt x="2910417" y="44450"/>
                  <a:pt x="2921000" y="171450"/>
                </a:cubicBezTo>
                <a:lnTo>
                  <a:pt x="2921000" y="1149350"/>
                </a:lnTo>
                <a:lnTo>
                  <a:pt x="2927350" y="1149350"/>
                </a:lnTo>
              </a:path>
            </a:pathLst>
          </a:custGeom>
          <a:ln w="57150" cmpd="sng">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65" name="Freeform 64"/>
          <p:cNvSpPr/>
          <p:nvPr/>
        </p:nvSpPr>
        <p:spPr>
          <a:xfrm rot="10800000">
            <a:off x="978229" y="3345922"/>
            <a:ext cx="2927350" cy="1033065"/>
          </a:xfrm>
          <a:custGeom>
            <a:avLst/>
            <a:gdLst>
              <a:gd name="connsiteX0" fmla="*/ 0 w 2927350"/>
              <a:gd name="connsiteY0" fmla="*/ 0 h 1149350"/>
              <a:gd name="connsiteX1" fmla="*/ 2717800 w 2927350"/>
              <a:gd name="connsiteY1" fmla="*/ 0 h 1149350"/>
              <a:gd name="connsiteX2" fmla="*/ 2921000 w 2927350"/>
              <a:gd name="connsiteY2" fmla="*/ 171450 h 1149350"/>
              <a:gd name="connsiteX3" fmla="*/ 2921000 w 2927350"/>
              <a:gd name="connsiteY3" fmla="*/ 1149350 h 1149350"/>
              <a:gd name="connsiteX4" fmla="*/ 2927350 w 2927350"/>
              <a:gd name="connsiteY4" fmla="*/ 1149350 h 1149350"/>
              <a:gd name="connsiteX0" fmla="*/ 0 w 2927350"/>
              <a:gd name="connsiteY0" fmla="*/ 0 h 1149350"/>
              <a:gd name="connsiteX1" fmla="*/ 2717800 w 2927350"/>
              <a:gd name="connsiteY1" fmla="*/ 0 h 1149350"/>
              <a:gd name="connsiteX2" fmla="*/ 2921000 w 2927350"/>
              <a:gd name="connsiteY2" fmla="*/ 171450 h 1149350"/>
              <a:gd name="connsiteX3" fmla="*/ 2921000 w 2927350"/>
              <a:gd name="connsiteY3" fmla="*/ 1149350 h 1149350"/>
              <a:gd name="connsiteX4" fmla="*/ 2927350 w 2927350"/>
              <a:gd name="connsiteY4" fmla="*/ 1149350 h 1149350"/>
              <a:gd name="connsiteX0" fmla="*/ 0 w 2927350"/>
              <a:gd name="connsiteY0" fmla="*/ 3326 h 1152676"/>
              <a:gd name="connsiteX1" fmla="*/ 2717800 w 2927350"/>
              <a:gd name="connsiteY1" fmla="*/ 3326 h 1152676"/>
              <a:gd name="connsiteX2" fmla="*/ 2921000 w 2927350"/>
              <a:gd name="connsiteY2" fmla="*/ 174776 h 1152676"/>
              <a:gd name="connsiteX3" fmla="*/ 2921000 w 2927350"/>
              <a:gd name="connsiteY3" fmla="*/ 1152676 h 1152676"/>
              <a:gd name="connsiteX4" fmla="*/ 2927350 w 2927350"/>
              <a:gd name="connsiteY4" fmla="*/ 1152676 h 1152676"/>
              <a:gd name="connsiteX0" fmla="*/ 0 w 2927350"/>
              <a:gd name="connsiteY0" fmla="*/ 0 h 1149350"/>
              <a:gd name="connsiteX1" fmla="*/ 2717800 w 2927350"/>
              <a:gd name="connsiteY1" fmla="*/ 0 h 1149350"/>
              <a:gd name="connsiteX2" fmla="*/ 2921000 w 2927350"/>
              <a:gd name="connsiteY2" fmla="*/ 171450 h 1149350"/>
              <a:gd name="connsiteX3" fmla="*/ 2921000 w 2927350"/>
              <a:gd name="connsiteY3" fmla="*/ 1149350 h 1149350"/>
              <a:gd name="connsiteX4" fmla="*/ 2927350 w 2927350"/>
              <a:gd name="connsiteY4" fmla="*/ 114935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350" h="1149350">
                <a:moveTo>
                  <a:pt x="0" y="0"/>
                </a:moveTo>
                <a:lnTo>
                  <a:pt x="2717800" y="0"/>
                </a:lnTo>
                <a:cubicBezTo>
                  <a:pt x="2817283" y="0"/>
                  <a:pt x="2910417" y="44450"/>
                  <a:pt x="2921000" y="171450"/>
                </a:cubicBezTo>
                <a:lnTo>
                  <a:pt x="2921000" y="1149350"/>
                </a:lnTo>
                <a:lnTo>
                  <a:pt x="2927350" y="1149350"/>
                </a:lnTo>
              </a:path>
            </a:pathLst>
          </a:custGeom>
          <a:ln w="57150" cmpd="sng">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45488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94444E-6 4.92897E-6 L -1.94444E-6 -0.34929 " pathEditMode="relative" rAng="0" ptsTypes="AA">
                                      <p:cBhvr>
                                        <p:cTn id="6" dur="1000" fill="hold"/>
                                        <p:tgtEl>
                                          <p:spTgt spid="9"/>
                                        </p:tgtEl>
                                        <p:attrNameLst>
                                          <p:attrName>ppt_x</p:attrName>
                                          <p:attrName>ppt_y</p:attrName>
                                        </p:attrNameLst>
                                      </p:cBhvr>
                                      <p:rCtr x="0" y="-17480"/>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childTnLst>
                                </p:cTn>
                              </p:par>
                            </p:childTnLst>
                          </p:cTn>
                        </p:par>
                        <p:par>
                          <p:cTn id="19" fill="hold">
                            <p:stCondLst>
                              <p:cond delay="4000"/>
                            </p:stCondLst>
                            <p:childTnLst>
                              <p:par>
                                <p:cTn id="20" presetID="10"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t>IDOL: 500 functions and 400 connectors</a:t>
            </a:r>
          </a:p>
        </p:txBody>
      </p:sp>
      <p:sp>
        <p:nvSpPr>
          <p:cNvPr id="58" name="Round Diagonal Corner Rectangle 57"/>
          <p:cNvSpPr/>
          <p:nvPr/>
        </p:nvSpPr>
        <p:spPr>
          <a:xfrm flipH="1">
            <a:off x="4444471" y="1797582"/>
            <a:ext cx="4132262" cy="1655762"/>
          </a:xfrm>
          <a:prstGeom prst="round2DiagRect">
            <a:avLst>
              <a:gd name="adj1" fmla="val 7916"/>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 </a:t>
            </a:r>
          </a:p>
        </p:txBody>
      </p:sp>
      <p:pic>
        <p:nvPicPr>
          <p:cNvPr id="59" name="Picture 18"/>
          <p:cNvPicPr>
            <a:picLocks noChangeAspect="1"/>
          </p:cNvPicPr>
          <p:nvPr/>
        </p:nvPicPr>
        <p:blipFill>
          <a:blip r:embed="rId2">
            <a:lum bright="100000" contrast="-100000"/>
            <a:extLst>
              <a:ext uri="{28A0092B-C50C-407E-A947-70E740481C1C}">
                <a14:useLocalDpi xmlns:a14="http://schemas.microsoft.com/office/drawing/2010/main" val="0"/>
              </a:ext>
            </a:extLst>
          </a:blip>
          <a:srcRect l="13922" t="40234" r="40573" b="39247"/>
          <a:stretch>
            <a:fillRect/>
          </a:stretch>
        </p:blipFill>
        <p:spPr bwMode="auto">
          <a:xfrm>
            <a:off x="5920266" y="2114026"/>
            <a:ext cx="1123522" cy="65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Round Diagonal Corner Rectangle 59"/>
          <p:cNvSpPr/>
          <p:nvPr/>
        </p:nvSpPr>
        <p:spPr>
          <a:xfrm flipH="1">
            <a:off x="4444471" y="3515257"/>
            <a:ext cx="4143375" cy="384175"/>
          </a:xfrm>
          <a:prstGeom prst="round2DiagRect">
            <a:avLst>
              <a:gd name="adj1" fmla="val 31498"/>
              <a:gd name="adj2" fmla="val 0"/>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a:solidFill>
                  <a:srgbClr val="000000"/>
                </a:solidFill>
              </a:rPr>
              <a:t>ACI</a:t>
            </a:r>
          </a:p>
        </p:txBody>
      </p:sp>
      <p:sp>
        <p:nvSpPr>
          <p:cNvPr id="61" name="Round Diagonal Corner Rectangle 60"/>
          <p:cNvSpPr/>
          <p:nvPr/>
        </p:nvSpPr>
        <p:spPr>
          <a:xfrm flipH="1">
            <a:off x="4444471" y="1359432"/>
            <a:ext cx="4143375" cy="384175"/>
          </a:xfrm>
          <a:prstGeom prst="round2DiagRect">
            <a:avLst>
              <a:gd name="adj1" fmla="val 31498"/>
              <a:gd name="adj2" fmla="val 0"/>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a:solidFill>
                  <a:srgbClr val="000000"/>
                </a:solidFill>
              </a:rPr>
              <a:t>SOA &amp; IAS</a:t>
            </a:r>
          </a:p>
        </p:txBody>
      </p:sp>
      <p:sp>
        <p:nvSpPr>
          <p:cNvPr id="62" name="Subtitle 1"/>
          <p:cNvSpPr txBox="1">
            <a:spLocks/>
          </p:cNvSpPr>
          <p:nvPr/>
        </p:nvSpPr>
        <p:spPr bwMode="black">
          <a:xfrm>
            <a:off x="4406371" y="1862669"/>
            <a:ext cx="4081462"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Aft>
                <a:spcPts val="400"/>
              </a:spcAft>
              <a:buSzPct val="100000"/>
              <a:buFont typeface="Arial" pitchFamily="34" charset="0"/>
              <a:buNone/>
            </a:pPr>
            <a:r>
              <a:rPr lang="en-US">
                <a:solidFill>
                  <a:schemeClr val="bg1"/>
                </a:solidFill>
                <a:latin typeface="HP Simplified" pitchFamily="34" charset="0"/>
                <a:ea typeface="MS PGothic" pitchFamily="34" charset="-128"/>
                <a:cs typeface="HP Simplified" pitchFamily="34" charset="0"/>
              </a:rPr>
              <a:t>Intelligent Data Operating Layer</a:t>
            </a:r>
          </a:p>
          <a:p>
            <a:pPr algn="ctr" eaLnBrk="1" hangingPunct="1">
              <a:spcAft>
                <a:spcPts val="400"/>
              </a:spcAft>
              <a:buSzPct val="100000"/>
              <a:buFont typeface="Arial" pitchFamily="34" charset="0"/>
              <a:buNone/>
            </a:pPr>
            <a:endParaRPr lang="en-US">
              <a:solidFill>
                <a:schemeClr val="bg1"/>
              </a:solidFill>
              <a:latin typeface="HP Simplified" pitchFamily="34" charset="0"/>
              <a:ea typeface="MS PGothic" pitchFamily="34" charset="-128"/>
              <a:cs typeface="HP Simplified" pitchFamily="34" charset="0"/>
            </a:endParaRPr>
          </a:p>
        </p:txBody>
      </p:sp>
      <p:sp>
        <p:nvSpPr>
          <p:cNvPr id="64" name="Round Diagonal Corner Rectangle 63"/>
          <p:cNvSpPr/>
          <p:nvPr/>
        </p:nvSpPr>
        <p:spPr>
          <a:xfrm flipH="1">
            <a:off x="4500033" y="2788182"/>
            <a:ext cx="785813" cy="593725"/>
          </a:xfrm>
          <a:prstGeom prst="round2Diag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5" name="Round Diagonal Corner Rectangle 64"/>
          <p:cNvSpPr/>
          <p:nvPr/>
        </p:nvSpPr>
        <p:spPr>
          <a:xfrm flipH="1">
            <a:off x="5308071" y="2788182"/>
            <a:ext cx="785812" cy="593725"/>
          </a:xfrm>
          <a:prstGeom prst="round2Diag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6" name="Round Diagonal Corner Rectangle 65"/>
          <p:cNvSpPr/>
          <p:nvPr/>
        </p:nvSpPr>
        <p:spPr>
          <a:xfrm flipH="1">
            <a:off x="6117696" y="2788182"/>
            <a:ext cx="785812" cy="593725"/>
          </a:xfrm>
          <a:prstGeom prst="round2Diag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7" name="Round Diagonal Corner Rectangle 66"/>
          <p:cNvSpPr/>
          <p:nvPr/>
        </p:nvSpPr>
        <p:spPr>
          <a:xfrm flipH="1">
            <a:off x="6925733" y="2788182"/>
            <a:ext cx="785813" cy="593725"/>
          </a:xfrm>
          <a:prstGeom prst="round2Diag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8" name="Round Diagonal Corner Rectangle 67"/>
          <p:cNvSpPr/>
          <p:nvPr/>
        </p:nvSpPr>
        <p:spPr>
          <a:xfrm flipH="1">
            <a:off x="7735358" y="2788182"/>
            <a:ext cx="785813" cy="593725"/>
          </a:xfrm>
          <a:prstGeom prst="round2Diag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9" name="Subtitle 1"/>
          <p:cNvSpPr txBox="1">
            <a:spLocks/>
          </p:cNvSpPr>
          <p:nvPr/>
        </p:nvSpPr>
        <p:spPr bwMode="black">
          <a:xfrm>
            <a:off x="4525433" y="1141944"/>
            <a:ext cx="738188" cy="180975"/>
          </a:xfrm>
          <a:prstGeom prst="rect">
            <a:avLst/>
          </a:prstGeom>
          <a:noFill/>
          <a:ln w="9525">
            <a:noFill/>
            <a:miter lim="800000"/>
            <a:headEnd/>
            <a:tailEnd/>
          </a:ln>
        </p:spPr>
        <p:txBody>
          <a:bodyPr lIns="0" tIns="0" rIns="0" bIns="0"/>
          <a:lstStyle>
            <a:lvl1pPr marL="0" indent="0" algn="l" defTabSz="457200" rtl="0" eaLnBrk="1" fontAlgn="base" hangingPunct="1">
              <a:lnSpc>
                <a:spcPct val="100000"/>
              </a:lnSpc>
              <a:spcBef>
                <a:spcPct val="0"/>
              </a:spcBef>
              <a:spcAft>
                <a:spcPts val="400"/>
              </a:spcAft>
              <a:buSzPct val="100000"/>
              <a:buFont typeface="Arial" pitchFamily="-101" charset="0"/>
              <a:buNone/>
              <a:defRPr sz="1800" b="0" i="0" kern="1200">
                <a:solidFill>
                  <a:srgbClr val="000000"/>
                </a:solidFill>
                <a:latin typeface="HP Simplified" pitchFamily="34" charset="0"/>
                <a:ea typeface="ＭＳ Ｐゴシック" pitchFamily="-101" charset="-128"/>
                <a:cs typeface="HP Simplified" pitchFamily="34" charset="0"/>
              </a:defRPr>
            </a:lvl1pPr>
            <a:lvl2pPr marL="457200" indent="0" algn="ctr" defTabSz="430213" rtl="0" eaLnBrk="1" fontAlgn="base" hangingPunct="1">
              <a:spcBef>
                <a:spcPct val="0"/>
              </a:spcBef>
              <a:spcAft>
                <a:spcPts val="400"/>
              </a:spcAft>
              <a:buSzPct val="100000"/>
              <a:buFont typeface="Lucida Grande" pitchFamily="-101" charset="0"/>
              <a:buNone/>
              <a:defRPr sz="1600" kern="1200">
                <a:solidFill>
                  <a:schemeClr val="tx1">
                    <a:tint val="75000"/>
                  </a:schemeClr>
                </a:solidFill>
                <a:latin typeface="HP Simplified" pitchFamily="34" charset="0"/>
                <a:ea typeface="ＭＳ Ｐゴシック" pitchFamily="-101" charset="-128"/>
                <a:cs typeface="HP Simplified" pitchFamily="34" charset="0"/>
              </a:defRPr>
            </a:lvl2pPr>
            <a:lvl3pPr marL="9144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3pPr>
            <a:lvl4pPr marL="1371600" indent="0" algn="ctr" defTabSz="457200" rtl="0" eaLnBrk="1" fontAlgn="base" hangingPunct="1">
              <a:spcBef>
                <a:spcPct val="0"/>
              </a:spcBef>
              <a:spcAft>
                <a:spcPts val="400"/>
              </a:spcAft>
              <a:buSzPct val="80000"/>
              <a:buFont typeface="HP Simplified" pitchFamily="-101" charset="0"/>
              <a:buNone/>
              <a:defRPr lang="en-US" sz="1400" kern="1200">
                <a:solidFill>
                  <a:schemeClr val="tx1">
                    <a:tint val="75000"/>
                  </a:schemeClr>
                </a:solidFill>
                <a:latin typeface="HP Simplified" pitchFamily="34" charset="0"/>
                <a:ea typeface="ＭＳ Ｐゴシック" pitchFamily="-101" charset="-128"/>
                <a:cs typeface="HP Simplified" pitchFamily="34" charset="0"/>
              </a:defRPr>
            </a:lvl4pPr>
            <a:lvl5pPr marL="18288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5pPr>
            <a:lvl6pPr marL="2286000" indent="0" algn="ctr" defTabSz="457200" rtl="0" eaLnBrk="1" latinLnBrk="0" hangingPunct="1">
              <a:lnSpc>
                <a:spcPts val="2500"/>
              </a:lnSpc>
              <a:spcBef>
                <a:spcPct val="20000"/>
              </a:spcBef>
              <a:buFont typeface="Arial"/>
              <a:buNone/>
              <a:defRPr sz="18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defRPr/>
            </a:pPr>
            <a:r>
              <a:rPr lang="en-US" sz="1050" dirty="0" smtClean="0"/>
              <a:t>OEM</a:t>
            </a:r>
          </a:p>
          <a:p>
            <a:pPr algn="ctr">
              <a:defRPr/>
            </a:pPr>
            <a:endParaRPr lang="en-US" sz="1050" dirty="0"/>
          </a:p>
        </p:txBody>
      </p:sp>
      <p:sp>
        <p:nvSpPr>
          <p:cNvPr id="70" name="Subtitle 1"/>
          <p:cNvSpPr txBox="1">
            <a:spLocks/>
          </p:cNvSpPr>
          <p:nvPr/>
        </p:nvSpPr>
        <p:spPr bwMode="black">
          <a:xfrm>
            <a:off x="5604933" y="1141944"/>
            <a:ext cx="738188" cy="180975"/>
          </a:xfrm>
          <a:prstGeom prst="rect">
            <a:avLst/>
          </a:prstGeom>
          <a:noFill/>
          <a:ln w="9525">
            <a:noFill/>
            <a:miter lim="800000"/>
            <a:headEnd/>
            <a:tailEnd/>
          </a:ln>
        </p:spPr>
        <p:txBody>
          <a:bodyPr lIns="0" tIns="0" rIns="0" bIns="0"/>
          <a:lstStyle>
            <a:lvl1pPr marL="0" indent="0" algn="l" defTabSz="457200" rtl="0" eaLnBrk="1" fontAlgn="base" hangingPunct="1">
              <a:lnSpc>
                <a:spcPct val="100000"/>
              </a:lnSpc>
              <a:spcBef>
                <a:spcPct val="0"/>
              </a:spcBef>
              <a:spcAft>
                <a:spcPts val="400"/>
              </a:spcAft>
              <a:buSzPct val="100000"/>
              <a:buFont typeface="Arial" pitchFamily="-101" charset="0"/>
              <a:buNone/>
              <a:defRPr sz="1800" b="0" i="0" kern="1200">
                <a:solidFill>
                  <a:srgbClr val="000000"/>
                </a:solidFill>
                <a:latin typeface="HP Simplified" pitchFamily="34" charset="0"/>
                <a:ea typeface="ＭＳ Ｐゴシック" pitchFamily="-101" charset="-128"/>
                <a:cs typeface="HP Simplified" pitchFamily="34" charset="0"/>
              </a:defRPr>
            </a:lvl1pPr>
            <a:lvl2pPr marL="457200" indent="0" algn="ctr" defTabSz="430213" rtl="0" eaLnBrk="1" fontAlgn="base" hangingPunct="1">
              <a:spcBef>
                <a:spcPct val="0"/>
              </a:spcBef>
              <a:spcAft>
                <a:spcPts val="400"/>
              </a:spcAft>
              <a:buSzPct val="100000"/>
              <a:buFont typeface="Lucida Grande" pitchFamily="-101" charset="0"/>
              <a:buNone/>
              <a:defRPr sz="1600" kern="1200">
                <a:solidFill>
                  <a:schemeClr val="tx1">
                    <a:tint val="75000"/>
                  </a:schemeClr>
                </a:solidFill>
                <a:latin typeface="HP Simplified" pitchFamily="34" charset="0"/>
                <a:ea typeface="ＭＳ Ｐゴシック" pitchFamily="-101" charset="-128"/>
                <a:cs typeface="HP Simplified" pitchFamily="34" charset="0"/>
              </a:defRPr>
            </a:lvl2pPr>
            <a:lvl3pPr marL="9144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3pPr>
            <a:lvl4pPr marL="1371600" indent="0" algn="ctr" defTabSz="457200" rtl="0" eaLnBrk="1" fontAlgn="base" hangingPunct="1">
              <a:spcBef>
                <a:spcPct val="0"/>
              </a:spcBef>
              <a:spcAft>
                <a:spcPts val="400"/>
              </a:spcAft>
              <a:buSzPct val="80000"/>
              <a:buFont typeface="HP Simplified" pitchFamily="-101" charset="0"/>
              <a:buNone/>
              <a:defRPr lang="en-US" sz="1400" kern="1200">
                <a:solidFill>
                  <a:schemeClr val="tx1">
                    <a:tint val="75000"/>
                  </a:schemeClr>
                </a:solidFill>
                <a:latin typeface="HP Simplified" pitchFamily="34" charset="0"/>
                <a:ea typeface="ＭＳ Ｐゴシック" pitchFamily="-101" charset="-128"/>
                <a:cs typeface="HP Simplified" pitchFamily="34" charset="0"/>
              </a:defRPr>
            </a:lvl4pPr>
            <a:lvl5pPr marL="18288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5pPr>
            <a:lvl6pPr marL="2286000" indent="0" algn="ctr" defTabSz="457200" rtl="0" eaLnBrk="1" latinLnBrk="0" hangingPunct="1">
              <a:lnSpc>
                <a:spcPts val="2500"/>
              </a:lnSpc>
              <a:spcBef>
                <a:spcPct val="20000"/>
              </a:spcBef>
              <a:buFont typeface="Arial"/>
              <a:buNone/>
              <a:defRPr sz="18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defRPr/>
            </a:pPr>
            <a:r>
              <a:rPr lang="en-US" sz="1050" dirty="0" smtClean="0"/>
              <a:t>Cloud</a:t>
            </a:r>
          </a:p>
          <a:p>
            <a:pPr algn="ctr">
              <a:defRPr/>
            </a:pPr>
            <a:endParaRPr lang="en-US" sz="1050" dirty="0"/>
          </a:p>
        </p:txBody>
      </p:sp>
      <p:sp>
        <p:nvSpPr>
          <p:cNvPr id="71" name="Subtitle 1"/>
          <p:cNvSpPr txBox="1">
            <a:spLocks/>
          </p:cNvSpPr>
          <p:nvPr/>
        </p:nvSpPr>
        <p:spPr bwMode="black">
          <a:xfrm>
            <a:off x="6671733" y="1141944"/>
            <a:ext cx="738188" cy="180975"/>
          </a:xfrm>
          <a:prstGeom prst="rect">
            <a:avLst/>
          </a:prstGeom>
          <a:noFill/>
          <a:ln w="9525">
            <a:noFill/>
            <a:miter lim="800000"/>
            <a:headEnd/>
            <a:tailEnd/>
          </a:ln>
        </p:spPr>
        <p:txBody>
          <a:bodyPr lIns="0" tIns="0" rIns="0" bIns="0"/>
          <a:lstStyle>
            <a:lvl1pPr marL="0" indent="0" algn="l" defTabSz="457200" rtl="0" eaLnBrk="1" fontAlgn="base" hangingPunct="1">
              <a:lnSpc>
                <a:spcPct val="100000"/>
              </a:lnSpc>
              <a:spcBef>
                <a:spcPct val="0"/>
              </a:spcBef>
              <a:spcAft>
                <a:spcPts val="400"/>
              </a:spcAft>
              <a:buSzPct val="100000"/>
              <a:buFont typeface="Arial" pitchFamily="-101" charset="0"/>
              <a:buNone/>
              <a:defRPr sz="1800" b="0" i="0" kern="1200">
                <a:solidFill>
                  <a:srgbClr val="000000"/>
                </a:solidFill>
                <a:latin typeface="HP Simplified" pitchFamily="34" charset="0"/>
                <a:ea typeface="ＭＳ Ｐゴシック" pitchFamily="-101" charset="-128"/>
                <a:cs typeface="HP Simplified" pitchFamily="34" charset="0"/>
              </a:defRPr>
            </a:lvl1pPr>
            <a:lvl2pPr marL="457200" indent="0" algn="ctr" defTabSz="430213" rtl="0" eaLnBrk="1" fontAlgn="base" hangingPunct="1">
              <a:spcBef>
                <a:spcPct val="0"/>
              </a:spcBef>
              <a:spcAft>
                <a:spcPts val="400"/>
              </a:spcAft>
              <a:buSzPct val="100000"/>
              <a:buFont typeface="Lucida Grande" pitchFamily="-101" charset="0"/>
              <a:buNone/>
              <a:defRPr sz="1600" kern="1200">
                <a:solidFill>
                  <a:schemeClr val="tx1">
                    <a:tint val="75000"/>
                  </a:schemeClr>
                </a:solidFill>
                <a:latin typeface="HP Simplified" pitchFamily="34" charset="0"/>
                <a:ea typeface="ＭＳ Ｐゴシック" pitchFamily="-101" charset="-128"/>
                <a:cs typeface="HP Simplified" pitchFamily="34" charset="0"/>
              </a:defRPr>
            </a:lvl2pPr>
            <a:lvl3pPr marL="9144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3pPr>
            <a:lvl4pPr marL="1371600" indent="0" algn="ctr" defTabSz="457200" rtl="0" eaLnBrk="1" fontAlgn="base" hangingPunct="1">
              <a:spcBef>
                <a:spcPct val="0"/>
              </a:spcBef>
              <a:spcAft>
                <a:spcPts val="400"/>
              </a:spcAft>
              <a:buSzPct val="80000"/>
              <a:buFont typeface="HP Simplified" pitchFamily="-101" charset="0"/>
              <a:buNone/>
              <a:defRPr lang="en-US" sz="1400" kern="1200">
                <a:solidFill>
                  <a:schemeClr val="tx1">
                    <a:tint val="75000"/>
                  </a:schemeClr>
                </a:solidFill>
                <a:latin typeface="HP Simplified" pitchFamily="34" charset="0"/>
                <a:ea typeface="ＭＳ Ｐゴシック" pitchFamily="-101" charset="-128"/>
                <a:cs typeface="HP Simplified" pitchFamily="34" charset="0"/>
              </a:defRPr>
            </a:lvl4pPr>
            <a:lvl5pPr marL="18288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5pPr>
            <a:lvl6pPr marL="2286000" indent="0" algn="ctr" defTabSz="457200" rtl="0" eaLnBrk="1" latinLnBrk="0" hangingPunct="1">
              <a:lnSpc>
                <a:spcPts val="2500"/>
              </a:lnSpc>
              <a:spcBef>
                <a:spcPct val="20000"/>
              </a:spcBef>
              <a:buFont typeface="Arial"/>
              <a:buNone/>
              <a:defRPr sz="18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defRPr/>
            </a:pPr>
            <a:r>
              <a:rPr lang="en-US" sz="1050" dirty="0" smtClean="0"/>
              <a:t>Interfaces</a:t>
            </a:r>
          </a:p>
          <a:p>
            <a:pPr algn="ctr">
              <a:defRPr/>
            </a:pPr>
            <a:endParaRPr lang="en-US" sz="1050" dirty="0"/>
          </a:p>
        </p:txBody>
      </p:sp>
      <p:sp>
        <p:nvSpPr>
          <p:cNvPr id="72" name="Subtitle 1"/>
          <p:cNvSpPr txBox="1">
            <a:spLocks/>
          </p:cNvSpPr>
          <p:nvPr/>
        </p:nvSpPr>
        <p:spPr bwMode="black">
          <a:xfrm>
            <a:off x="7725833" y="1141944"/>
            <a:ext cx="738188" cy="180975"/>
          </a:xfrm>
          <a:prstGeom prst="rect">
            <a:avLst/>
          </a:prstGeom>
          <a:noFill/>
          <a:ln w="9525">
            <a:noFill/>
            <a:miter lim="800000"/>
            <a:headEnd/>
            <a:tailEnd/>
          </a:ln>
        </p:spPr>
        <p:txBody>
          <a:bodyPr lIns="0" tIns="0" rIns="0" bIns="0"/>
          <a:lstStyle>
            <a:lvl1pPr marL="0" indent="0" algn="l" defTabSz="457200" rtl="0" eaLnBrk="1" fontAlgn="base" hangingPunct="1">
              <a:lnSpc>
                <a:spcPct val="100000"/>
              </a:lnSpc>
              <a:spcBef>
                <a:spcPct val="0"/>
              </a:spcBef>
              <a:spcAft>
                <a:spcPts val="400"/>
              </a:spcAft>
              <a:buSzPct val="100000"/>
              <a:buFont typeface="Arial" pitchFamily="-101" charset="0"/>
              <a:buNone/>
              <a:defRPr sz="1800" b="0" i="0" kern="1200">
                <a:solidFill>
                  <a:srgbClr val="000000"/>
                </a:solidFill>
                <a:latin typeface="HP Simplified" pitchFamily="34" charset="0"/>
                <a:ea typeface="ＭＳ Ｐゴシック" pitchFamily="-101" charset="-128"/>
                <a:cs typeface="HP Simplified" pitchFamily="34" charset="0"/>
              </a:defRPr>
            </a:lvl1pPr>
            <a:lvl2pPr marL="457200" indent="0" algn="ctr" defTabSz="430213" rtl="0" eaLnBrk="1" fontAlgn="base" hangingPunct="1">
              <a:spcBef>
                <a:spcPct val="0"/>
              </a:spcBef>
              <a:spcAft>
                <a:spcPts val="400"/>
              </a:spcAft>
              <a:buSzPct val="100000"/>
              <a:buFont typeface="Lucida Grande" pitchFamily="-101" charset="0"/>
              <a:buNone/>
              <a:defRPr sz="1600" kern="1200">
                <a:solidFill>
                  <a:schemeClr val="tx1">
                    <a:tint val="75000"/>
                  </a:schemeClr>
                </a:solidFill>
                <a:latin typeface="HP Simplified" pitchFamily="34" charset="0"/>
                <a:ea typeface="ＭＳ Ｐゴシック" pitchFamily="-101" charset="-128"/>
                <a:cs typeface="HP Simplified" pitchFamily="34" charset="0"/>
              </a:defRPr>
            </a:lvl2pPr>
            <a:lvl3pPr marL="9144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3pPr>
            <a:lvl4pPr marL="1371600" indent="0" algn="ctr" defTabSz="457200" rtl="0" eaLnBrk="1" fontAlgn="base" hangingPunct="1">
              <a:spcBef>
                <a:spcPct val="0"/>
              </a:spcBef>
              <a:spcAft>
                <a:spcPts val="400"/>
              </a:spcAft>
              <a:buSzPct val="80000"/>
              <a:buFont typeface="HP Simplified" pitchFamily="-101" charset="0"/>
              <a:buNone/>
              <a:defRPr lang="en-US" sz="1400" kern="1200">
                <a:solidFill>
                  <a:schemeClr val="tx1">
                    <a:tint val="75000"/>
                  </a:schemeClr>
                </a:solidFill>
                <a:latin typeface="HP Simplified" pitchFamily="34" charset="0"/>
                <a:ea typeface="ＭＳ Ｐゴシック" pitchFamily="-101" charset="-128"/>
                <a:cs typeface="HP Simplified" pitchFamily="34" charset="0"/>
              </a:defRPr>
            </a:lvl4pPr>
            <a:lvl5pPr marL="18288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5pPr>
            <a:lvl6pPr marL="2286000" indent="0" algn="ctr" defTabSz="457200" rtl="0" eaLnBrk="1" latinLnBrk="0" hangingPunct="1">
              <a:lnSpc>
                <a:spcPts val="2500"/>
              </a:lnSpc>
              <a:spcBef>
                <a:spcPct val="20000"/>
              </a:spcBef>
              <a:buFont typeface="Arial"/>
              <a:buNone/>
              <a:defRPr sz="18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defRPr/>
            </a:pPr>
            <a:r>
              <a:rPr lang="en-US" sz="1050" dirty="0" smtClean="0"/>
              <a:t>Mobile</a:t>
            </a:r>
          </a:p>
          <a:p>
            <a:pPr algn="ctr">
              <a:defRPr/>
            </a:pPr>
            <a:endParaRPr lang="en-US" sz="1050" dirty="0"/>
          </a:p>
        </p:txBody>
      </p:sp>
      <p:sp>
        <p:nvSpPr>
          <p:cNvPr id="73" name="Subtitle 1"/>
          <p:cNvSpPr txBox="1">
            <a:spLocks/>
          </p:cNvSpPr>
          <p:nvPr/>
        </p:nvSpPr>
        <p:spPr bwMode="black">
          <a:xfrm>
            <a:off x="4412721" y="3995740"/>
            <a:ext cx="1124478" cy="454025"/>
          </a:xfrm>
          <a:prstGeom prst="rect">
            <a:avLst/>
          </a:prstGeom>
          <a:noFill/>
          <a:ln w="9525">
            <a:noFill/>
            <a:miter lim="800000"/>
            <a:headEnd/>
            <a:tailEnd/>
          </a:ln>
        </p:spPr>
        <p:txBody>
          <a:bodyPr lIns="0" tIns="0" rIns="0" bIns="0"/>
          <a:lstStyle>
            <a:lvl1pPr marL="0" indent="0" algn="l" defTabSz="457200" rtl="0" eaLnBrk="1" fontAlgn="base" hangingPunct="1">
              <a:lnSpc>
                <a:spcPct val="100000"/>
              </a:lnSpc>
              <a:spcBef>
                <a:spcPct val="0"/>
              </a:spcBef>
              <a:spcAft>
                <a:spcPts val="400"/>
              </a:spcAft>
              <a:buSzPct val="100000"/>
              <a:buFont typeface="Arial" pitchFamily="-101" charset="0"/>
              <a:buNone/>
              <a:defRPr sz="1800" b="0" i="0" kern="1200">
                <a:solidFill>
                  <a:srgbClr val="000000"/>
                </a:solidFill>
                <a:latin typeface="HP Simplified" pitchFamily="34" charset="0"/>
                <a:ea typeface="ＭＳ Ｐゴシック" pitchFamily="-101" charset="-128"/>
                <a:cs typeface="HP Simplified" pitchFamily="34" charset="0"/>
              </a:defRPr>
            </a:lvl1pPr>
            <a:lvl2pPr marL="457200" indent="0" algn="ctr" defTabSz="430213" rtl="0" eaLnBrk="1" fontAlgn="base" hangingPunct="1">
              <a:spcBef>
                <a:spcPct val="0"/>
              </a:spcBef>
              <a:spcAft>
                <a:spcPts val="400"/>
              </a:spcAft>
              <a:buSzPct val="100000"/>
              <a:buFont typeface="Lucida Grande" pitchFamily="-101" charset="0"/>
              <a:buNone/>
              <a:defRPr sz="1600" kern="1200">
                <a:solidFill>
                  <a:schemeClr val="tx1">
                    <a:tint val="75000"/>
                  </a:schemeClr>
                </a:solidFill>
                <a:latin typeface="HP Simplified" pitchFamily="34" charset="0"/>
                <a:ea typeface="ＭＳ Ｐゴシック" pitchFamily="-101" charset="-128"/>
                <a:cs typeface="HP Simplified" pitchFamily="34" charset="0"/>
              </a:defRPr>
            </a:lvl2pPr>
            <a:lvl3pPr marL="9144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3pPr>
            <a:lvl4pPr marL="1371600" indent="0" algn="ctr" defTabSz="457200" rtl="0" eaLnBrk="1" fontAlgn="base" hangingPunct="1">
              <a:spcBef>
                <a:spcPct val="0"/>
              </a:spcBef>
              <a:spcAft>
                <a:spcPts val="400"/>
              </a:spcAft>
              <a:buSzPct val="80000"/>
              <a:buFont typeface="HP Simplified" pitchFamily="-101" charset="0"/>
              <a:buNone/>
              <a:defRPr lang="en-US" sz="1400" kern="1200">
                <a:solidFill>
                  <a:schemeClr val="tx1">
                    <a:tint val="75000"/>
                  </a:schemeClr>
                </a:solidFill>
                <a:latin typeface="HP Simplified" pitchFamily="34" charset="0"/>
                <a:ea typeface="ＭＳ Ｐゴシック" pitchFamily="-101" charset="-128"/>
                <a:cs typeface="HP Simplified" pitchFamily="34" charset="0"/>
              </a:defRPr>
            </a:lvl4pPr>
            <a:lvl5pPr marL="18288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5pPr>
            <a:lvl6pPr marL="2286000" indent="0" algn="ctr" defTabSz="457200" rtl="0" eaLnBrk="1" latinLnBrk="0" hangingPunct="1">
              <a:lnSpc>
                <a:spcPts val="2500"/>
              </a:lnSpc>
              <a:spcBef>
                <a:spcPct val="20000"/>
              </a:spcBef>
              <a:buFont typeface="Arial"/>
              <a:buNone/>
              <a:defRPr sz="18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lnSpc>
                <a:spcPts val="960"/>
              </a:lnSpc>
              <a:spcAft>
                <a:spcPts val="0"/>
              </a:spcAft>
              <a:defRPr/>
            </a:pPr>
            <a:r>
              <a:rPr lang="en-US" sz="1050" dirty="0" smtClean="0">
                <a:solidFill>
                  <a:schemeClr val="tx2"/>
                </a:solidFill>
              </a:rPr>
              <a:t>Operational</a:t>
            </a:r>
          </a:p>
          <a:p>
            <a:pPr algn="ctr">
              <a:lnSpc>
                <a:spcPts val="960"/>
              </a:lnSpc>
              <a:spcAft>
                <a:spcPts val="0"/>
              </a:spcAft>
              <a:defRPr/>
            </a:pPr>
            <a:r>
              <a:rPr lang="en-US" sz="1050" dirty="0" smtClean="0">
                <a:solidFill>
                  <a:schemeClr val="tx2"/>
                </a:solidFill>
              </a:rPr>
              <a:t>repositories</a:t>
            </a:r>
          </a:p>
          <a:p>
            <a:pPr algn="ctr">
              <a:lnSpc>
                <a:spcPts val="960"/>
              </a:lnSpc>
              <a:spcAft>
                <a:spcPts val="0"/>
              </a:spcAft>
              <a:defRPr/>
            </a:pPr>
            <a:endParaRPr lang="en-US" sz="1050" dirty="0">
              <a:solidFill>
                <a:schemeClr val="tx2"/>
              </a:solidFill>
            </a:endParaRPr>
          </a:p>
        </p:txBody>
      </p:sp>
      <p:sp>
        <p:nvSpPr>
          <p:cNvPr id="74" name="Subtitle 1"/>
          <p:cNvSpPr txBox="1">
            <a:spLocks/>
          </p:cNvSpPr>
          <p:nvPr/>
        </p:nvSpPr>
        <p:spPr bwMode="black">
          <a:xfrm>
            <a:off x="5425029" y="4052892"/>
            <a:ext cx="628637" cy="219075"/>
          </a:xfrm>
          <a:prstGeom prst="rect">
            <a:avLst/>
          </a:prstGeom>
          <a:noFill/>
          <a:ln w="9525">
            <a:noFill/>
            <a:miter lim="800000"/>
            <a:headEnd/>
            <a:tailEnd/>
          </a:ln>
        </p:spPr>
        <p:txBody>
          <a:bodyPr lIns="0" tIns="0" rIns="0" bIns="0"/>
          <a:lstStyle>
            <a:lvl1pPr marL="0" indent="0" algn="l" defTabSz="457200" rtl="0" eaLnBrk="1" fontAlgn="base" hangingPunct="1">
              <a:lnSpc>
                <a:spcPct val="100000"/>
              </a:lnSpc>
              <a:spcBef>
                <a:spcPct val="0"/>
              </a:spcBef>
              <a:spcAft>
                <a:spcPts val="400"/>
              </a:spcAft>
              <a:buSzPct val="100000"/>
              <a:buFont typeface="Arial" pitchFamily="-101" charset="0"/>
              <a:buNone/>
              <a:defRPr sz="1800" b="0" i="0" kern="1200">
                <a:solidFill>
                  <a:srgbClr val="000000"/>
                </a:solidFill>
                <a:latin typeface="HP Simplified" pitchFamily="34" charset="0"/>
                <a:ea typeface="ＭＳ Ｐゴシック" pitchFamily="-101" charset="-128"/>
                <a:cs typeface="HP Simplified" pitchFamily="34" charset="0"/>
              </a:defRPr>
            </a:lvl1pPr>
            <a:lvl2pPr marL="457200" indent="0" algn="ctr" defTabSz="430213" rtl="0" eaLnBrk="1" fontAlgn="base" hangingPunct="1">
              <a:spcBef>
                <a:spcPct val="0"/>
              </a:spcBef>
              <a:spcAft>
                <a:spcPts val="400"/>
              </a:spcAft>
              <a:buSzPct val="100000"/>
              <a:buFont typeface="Lucida Grande" pitchFamily="-101" charset="0"/>
              <a:buNone/>
              <a:defRPr sz="1600" kern="1200">
                <a:solidFill>
                  <a:schemeClr val="tx1">
                    <a:tint val="75000"/>
                  </a:schemeClr>
                </a:solidFill>
                <a:latin typeface="HP Simplified" pitchFamily="34" charset="0"/>
                <a:ea typeface="ＭＳ Ｐゴシック" pitchFamily="-101" charset="-128"/>
                <a:cs typeface="HP Simplified" pitchFamily="34" charset="0"/>
              </a:defRPr>
            </a:lvl2pPr>
            <a:lvl3pPr marL="9144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3pPr>
            <a:lvl4pPr marL="1371600" indent="0" algn="ctr" defTabSz="457200" rtl="0" eaLnBrk="1" fontAlgn="base" hangingPunct="1">
              <a:spcBef>
                <a:spcPct val="0"/>
              </a:spcBef>
              <a:spcAft>
                <a:spcPts val="400"/>
              </a:spcAft>
              <a:buSzPct val="80000"/>
              <a:buFont typeface="HP Simplified" pitchFamily="-101" charset="0"/>
              <a:buNone/>
              <a:defRPr lang="en-US" sz="1400" kern="1200">
                <a:solidFill>
                  <a:schemeClr val="tx1">
                    <a:tint val="75000"/>
                  </a:schemeClr>
                </a:solidFill>
                <a:latin typeface="HP Simplified" pitchFamily="34" charset="0"/>
                <a:ea typeface="ＭＳ Ｐゴシック" pitchFamily="-101" charset="-128"/>
                <a:cs typeface="HP Simplified" pitchFamily="34" charset="0"/>
              </a:defRPr>
            </a:lvl4pPr>
            <a:lvl5pPr marL="18288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5pPr>
            <a:lvl6pPr marL="2286000" indent="0" algn="ctr" defTabSz="457200" rtl="0" eaLnBrk="1" latinLnBrk="0" hangingPunct="1">
              <a:lnSpc>
                <a:spcPts val="2500"/>
              </a:lnSpc>
              <a:spcBef>
                <a:spcPct val="20000"/>
              </a:spcBef>
              <a:buFont typeface="Arial"/>
              <a:buNone/>
              <a:defRPr sz="18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spcAft>
                <a:spcPts val="0"/>
              </a:spcAft>
              <a:defRPr/>
            </a:pPr>
            <a:r>
              <a:rPr lang="en-US" sz="1050" dirty="0" smtClean="0">
                <a:solidFill>
                  <a:schemeClr val="tx2"/>
                </a:solidFill>
              </a:rPr>
              <a:t>Archive</a:t>
            </a:r>
            <a:endParaRPr lang="en-US" sz="1050" dirty="0">
              <a:solidFill>
                <a:schemeClr val="tx2"/>
              </a:solidFill>
            </a:endParaRPr>
          </a:p>
        </p:txBody>
      </p:sp>
      <p:sp>
        <p:nvSpPr>
          <p:cNvPr id="75" name="Subtitle 1"/>
          <p:cNvSpPr txBox="1">
            <a:spLocks/>
          </p:cNvSpPr>
          <p:nvPr/>
        </p:nvSpPr>
        <p:spPr bwMode="black">
          <a:xfrm>
            <a:off x="6079077" y="4052892"/>
            <a:ext cx="738188" cy="219075"/>
          </a:xfrm>
          <a:prstGeom prst="rect">
            <a:avLst/>
          </a:prstGeom>
          <a:noFill/>
          <a:ln w="9525">
            <a:noFill/>
            <a:miter lim="800000"/>
            <a:headEnd/>
            <a:tailEnd/>
          </a:ln>
        </p:spPr>
        <p:txBody>
          <a:bodyPr lIns="0" tIns="0" rIns="0" bIns="0"/>
          <a:lstStyle>
            <a:lvl1pPr marL="0" indent="0" algn="l" defTabSz="457200" rtl="0" eaLnBrk="1" fontAlgn="base" hangingPunct="1">
              <a:lnSpc>
                <a:spcPct val="100000"/>
              </a:lnSpc>
              <a:spcBef>
                <a:spcPct val="0"/>
              </a:spcBef>
              <a:spcAft>
                <a:spcPts val="400"/>
              </a:spcAft>
              <a:buSzPct val="100000"/>
              <a:buFont typeface="Arial" pitchFamily="-101" charset="0"/>
              <a:buNone/>
              <a:defRPr sz="1800" b="0" i="0" kern="1200">
                <a:solidFill>
                  <a:srgbClr val="000000"/>
                </a:solidFill>
                <a:latin typeface="HP Simplified" pitchFamily="34" charset="0"/>
                <a:ea typeface="ＭＳ Ｐゴシック" pitchFamily="-101" charset="-128"/>
                <a:cs typeface="HP Simplified" pitchFamily="34" charset="0"/>
              </a:defRPr>
            </a:lvl1pPr>
            <a:lvl2pPr marL="457200" indent="0" algn="ctr" defTabSz="430213" rtl="0" eaLnBrk="1" fontAlgn="base" hangingPunct="1">
              <a:spcBef>
                <a:spcPct val="0"/>
              </a:spcBef>
              <a:spcAft>
                <a:spcPts val="400"/>
              </a:spcAft>
              <a:buSzPct val="100000"/>
              <a:buFont typeface="Lucida Grande" pitchFamily="-101" charset="0"/>
              <a:buNone/>
              <a:defRPr sz="1600" kern="1200">
                <a:solidFill>
                  <a:schemeClr val="tx1">
                    <a:tint val="75000"/>
                  </a:schemeClr>
                </a:solidFill>
                <a:latin typeface="HP Simplified" pitchFamily="34" charset="0"/>
                <a:ea typeface="ＭＳ Ｐゴシック" pitchFamily="-101" charset="-128"/>
                <a:cs typeface="HP Simplified" pitchFamily="34" charset="0"/>
              </a:defRPr>
            </a:lvl2pPr>
            <a:lvl3pPr marL="9144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3pPr>
            <a:lvl4pPr marL="1371600" indent="0" algn="ctr" defTabSz="457200" rtl="0" eaLnBrk="1" fontAlgn="base" hangingPunct="1">
              <a:spcBef>
                <a:spcPct val="0"/>
              </a:spcBef>
              <a:spcAft>
                <a:spcPts val="400"/>
              </a:spcAft>
              <a:buSzPct val="80000"/>
              <a:buFont typeface="HP Simplified" pitchFamily="-101" charset="0"/>
              <a:buNone/>
              <a:defRPr lang="en-US" sz="1400" kern="1200">
                <a:solidFill>
                  <a:schemeClr val="tx1">
                    <a:tint val="75000"/>
                  </a:schemeClr>
                </a:solidFill>
                <a:latin typeface="HP Simplified" pitchFamily="34" charset="0"/>
                <a:ea typeface="ＭＳ Ｐゴシック" pitchFamily="-101" charset="-128"/>
                <a:cs typeface="HP Simplified" pitchFamily="34" charset="0"/>
              </a:defRPr>
            </a:lvl4pPr>
            <a:lvl5pPr marL="18288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5pPr>
            <a:lvl6pPr marL="2286000" indent="0" algn="ctr" defTabSz="457200" rtl="0" eaLnBrk="1" latinLnBrk="0" hangingPunct="1">
              <a:lnSpc>
                <a:spcPts val="2500"/>
              </a:lnSpc>
              <a:spcBef>
                <a:spcPct val="20000"/>
              </a:spcBef>
              <a:buFont typeface="Arial"/>
              <a:buNone/>
              <a:defRPr sz="18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spcAft>
                <a:spcPts val="0"/>
              </a:spcAft>
              <a:defRPr/>
            </a:pPr>
            <a:r>
              <a:rPr lang="en-US" sz="1050" dirty="0" smtClean="0">
                <a:solidFill>
                  <a:schemeClr val="tx2"/>
                </a:solidFill>
              </a:rPr>
              <a:t>Federated</a:t>
            </a:r>
            <a:endParaRPr lang="en-US" sz="1050" dirty="0">
              <a:solidFill>
                <a:schemeClr val="tx2"/>
              </a:solidFill>
            </a:endParaRPr>
          </a:p>
        </p:txBody>
      </p:sp>
      <p:sp>
        <p:nvSpPr>
          <p:cNvPr id="76" name="Subtitle 1"/>
          <p:cNvSpPr txBox="1">
            <a:spLocks/>
          </p:cNvSpPr>
          <p:nvPr/>
        </p:nvSpPr>
        <p:spPr bwMode="black">
          <a:xfrm>
            <a:off x="6762760" y="4052892"/>
            <a:ext cx="738188" cy="219075"/>
          </a:xfrm>
          <a:prstGeom prst="rect">
            <a:avLst/>
          </a:prstGeom>
          <a:noFill/>
          <a:ln w="9525">
            <a:noFill/>
            <a:miter lim="800000"/>
            <a:headEnd/>
            <a:tailEnd/>
          </a:ln>
        </p:spPr>
        <p:txBody>
          <a:bodyPr lIns="0" tIns="0" rIns="0" bIns="0"/>
          <a:lstStyle>
            <a:lvl1pPr marL="0" indent="0" algn="l" defTabSz="457200" rtl="0" eaLnBrk="1" fontAlgn="base" hangingPunct="1">
              <a:lnSpc>
                <a:spcPct val="100000"/>
              </a:lnSpc>
              <a:spcBef>
                <a:spcPct val="0"/>
              </a:spcBef>
              <a:spcAft>
                <a:spcPts val="400"/>
              </a:spcAft>
              <a:buSzPct val="100000"/>
              <a:buFont typeface="Arial" pitchFamily="-101" charset="0"/>
              <a:buNone/>
              <a:defRPr sz="1800" b="0" i="0" kern="1200">
                <a:solidFill>
                  <a:srgbClr val="000000"/>
                </a:solidFill>
                <a:latin typeface="HP Simplified" pitchFamily="34" charset="0"/>
                <a:ea typeface="ＭＳ Ｐゴシック" pitchFamily="-101" charset="-128"/>
                <a:cs typeface="HP Simplified" pitchFamily="34" charset="0"/>
              </a:defRPr>
            </a:lvl1pPr>
            <a:lvl2pPr marL="457200" indent="0" algn="ctr" defTabSz="430213" rtl="0" eaLnBrk="1" fontAlgn="base" hangingPunct="1">
              <a:spcBef>
                <a:spcPct val="0"/>
              </a:spcBef>
              <a:spcAft>
                <a:spcPts val="400"/>
              </a:spcAft>
              <a:buSzPct val="100000"/>
              <a:buFont typeface="Lucida Grande" pitchFamily="-101" charset="0"/>
              <a:buNone/>
              <a:defRPr sz="1600" kern="1200">
                <a:solidFill>
                  <a:schemeClr val="tx1">
                    <a:tint val="75000"/>
                  </a:schemeClr>
                </a:solidFill>
                <a:latin typeface="HP Simplified" pitchFamily="34" charset="0"/>
                <a:ea typeface="ＭＳ Ｐゴシック" pitchFamily="-101" charset="-128"/>
                <a:cs typeface="HP Simplified" pitchFamily="34" charset="0"/>
              </a:defRPr>
            </a:lvl2pPr>
            <a:lvl3pPr marL="9144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3pPr>
            <a:lvl4pPr marL="1371600" indent="0" algn="ctr" defTabSz="457200" rtl="0" eaLnBrk="1" fontAlgn="base" hangingPunct="1">
              <a:spcBef>
                <a:spcPct val="0"/>
              </a:spcBef>
              <a:spcAft>
                <a:spcPts val="400"/>
              </a:spcAft>
              <a:buSzPct val="80000"/>
              <a:buFont typeface="HP Simplified" pitchFamily="-101" charset="0"/>
              <a:buNone/>
              <a:defRPr lang="en-US" sz="1400" kern="1200">
                <a:solidFill>
                  <a:schemeClr val="tx1">
                    <a:tint val="75000"/>
                  </a:schemeClr>
                </a:solidFill>
                <a:latin typeface="HP Simplified" pitchFamily="34" charset="0"/>
                <a:ea typeface="ＭＳ Ｐゴシック" pitchFamily="-101" charset="-128"/>
                <a:cs typeface="HP Simplified" pitchFamily="34" charset="0"/>
              </a:defRPr>
            </a:lvl4pPr>
            <a:lvl5pPr marL="18288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5pPr>
            <a:lvl6pPr marL="2286000" indent="0" algn="ctr" defTabSz="457200" rtl="0" eaLnBrk="1" latinLnBrk="0" hangingPunct="1">
              <a:lnSpc>
                <a:spcPts val="2500"/>
              </a:lnSpc>
              <a:spcBef>
                <a:spcPct val="20000"/>
              </a:spcBef>
              <a:buFont typeface="Arial"/>
              <a:buNone/>
              <a:defRPr sz="18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spcAft>
                <a:spcPts val="0"/>
              </a:spcAft>
              <a:defRPr/>
            </a:pPr>
            <a:r>
              <a:rPr lang="en-US" sz="1050" dirty="0" smtClean="0">
                <a:solidFill>
                  <a:schemeClr val="tx2"/>
                </a:solidFill>
              </a:rPr>
              <a:t>Desktop</a:t>
            </a:r>
            <a:endParaRPr lang="en-US" sz="1050" dirty="0">
              <a:solidFill>
                <a:schemeClr val="tx2"/>
              </a:solidFill>
            </a:endParaRPr>
          </a:p>
        </p:txBody>
      </p:sp>
      <p:sp>
        <p:nvSpPr>
          <p:cNvPr id="77" name="Subtitle 1"/>
          <p:cNvSpPr txBox="1">
            <a:spLocks/>
          </p:cNvSpPr>
          <p:nvPr/>
        </p:nvSpPr>
        <p:spPr bwMode="black">
          <a:xfrm>
            <a:off x="7291392" y="4052892"/>
            <a:ext cx="738187" cy="219075"/>
          </a:xfrm>
          <a:prstGeom prst="rect">
            <a:avLst/>
          </a:prstGeom>
          <a:noFill/>
          <a:ln w="9525">
            <a:noFill/>
            <a:miter lim="800000"/>
            <a:headEnd/>
            <a:tailEnd/>
          </a:ln>
        </p:spPr>
        <p:txBody>
          <a:bodyPr lIns="0" tIns="0" rIns="0" bIns="0"/>
          <a:lstStyle>
            <a:lvl1pPr marL="0" indent="0" algn="l" defTabSz="457200" rtl="0" eaLnBrk="1" fontAlgn="base" hangingPunct="1">
              <a:lnSpc>
                <a:spcPct val="100000"/>
              </a:lnSpc>
              <a:spcBef>
                <a:spcPct val="0"/>
              </a:spcBef>
              <a:spcAft>
                <a:spcPts val="400"/>
              </a:spcAft>
              <a:buSzPct val="100000"/>
              <a:buFont typeface="Arial" pitchFamily="-101" charset="0"/>
              <a:buNone/>
              <a:defRPr sz="1800" b="0" i="0" kern="1200">
                <a:solidFill>
                  <a:srgbClr val="000000"/>
                </a:solidFill>
                <a:latin typeface="HP Simplified" pitchFamily="34" charset="0"/>
                <a:ea typeface="ＭＳ Ｐゴシック" pitchFamily="-101" charset="-128"/>
                <a:cs typeface="HP Simplified" pitchFamily="34" charset="0"/>
              </a:defRPr>
            </a:lvl1pPr>
            <a:lvl2pPr marL="457200" indent="0" algn="ctr" defTabSz="430213" rtl="0" eaLnBrk="1" fontAlgn="base" hangingPunct="1">
              <a:spcBef>
                <a:spcPct val="0"/>
              </a:spcBef>
              <a:spcAft>
                <a:spcPts val="400"/>
              </a:spcAft>
              <a:buSzPct val="100000"/>
              <a:buFont typeface="Lucida Grande" pitchFamily="-101" charset="0"/>
              <a:buNone/>
              <a:defRPr sz="1600" kern="1200">
                <a:solidFill>
                  <a:schemeClr val="tx1">
                    <a:tint val="75000"/>
                  </a:schemeClr>
                </a:solidFill>
                <a:latin typeface="HP Simplified" pitchFamily="34" charset="0"/>
                <a:ea typeface="ＭＳ Ｐゴシック" pitchFamily="-101" charset="-128"/>
                <a:cs typeface="HP Simplified" pitchFamily="34" charset="0"/>
              </a:defRPr>
            </a:lvl2pPr>
            <a:lvl3pPr marL="9144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3pPr>
            <a:lvl4pPr marL="1371600" indent="0" algn="ctr" defTabSz="457200" rtl="0" eaLnBrk="1" fontAlgn="base" hangingPunct="1">
              <a:spcBef>
                <a:spcPct val="0"/>
              </a:spcBef>
              <a:spcAft>
                <a:spcPts val="400"/>
              </a:spcAft>
              <a:buSzPct val="80000"/>
              <a:buFont typeface="HP Simplified" pitchFamily="-101" charset="0"/>
              <a:buNone/>
              <a:defRPr lang="en-US" sz="1400" kern="1200">
                <a:solidFill>
                  <a:schemeClr val="tx1">
                    <a:tint val="75000"/>
                  </a:schemeClr>
                </a:solidFill>
                <a:latin typeface="HP Simplified" pitchFamily="34" charset="0"/>
                <a:ea typeface="ＭＳ Ｐゴシック" pitchFamily="-101" charset="-128"/>
                <a:cs typeface="HP Simplified" pitchFamily="34" charset="0"/>
              </a:defRPr>
            </a:lvl4pPr>
            <a:lvl5pPr marL="18288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5pPr>
            <a:lvl6pPr marL="2286000" indent="0" algn="ctr" defTabSz="457200" rtl="0" eaLnBrk="1" latinLnBrk="0" hangingPunct="1">
              <a:lnSpc>
                <a:spcPts val="2500"/>
              </a:lnSpc>
              <a:spcBef>
                <a:spcPct val="20000"/>
              </a:spcBef>
              <a:buFont typeface="Arial"/>
              <a:buNone/>
              <a:defRPr sz="18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spcAft>
                <a:spcPts val="0"/>
              </a:spcAft>
              <a:defRPr/>
            </a:pPr>
            <a:r>
              <a:rPr lang="en-US" sz="1050" dirty="0" smtClean="0">
                <a:solidFill>
                  <a:schemeClr val="tx2"/>
                </a:solidFill>
              </a:rPr>
              <a:t>Web</a:t>
            </a:r>
            <a:endParaRPr lang="en-US" sz="1050" dirty="0">
              <a:solidFill>
                <a:schemeClr val="tx2"/>
              </a:solidFill>
            </a:endParaRPr>
          </a:p>
        </p:txBody>
      </p:sp>
      <p:sp>
        <p:nvSpPr>
          <p:cNvPr id="78" name="Subtitle 1"/>
          <p:cNvSpPr txBox="1">
            <a:spLocks/>
          </p:cNvSpPr>
          <p:nvPr/>
        </p:nvSpPr>
        <p:spPr bwMode="black">
          <a:xfrm>
            <a:off x="7878233" y="4052892"/>
            <a:ext cx="738188" cy="219075"/>
          </a:xfrm>
          <a:prstGeom prst="rect">
            <a:avLst/>
          </a:prstGeom>
          <a:noFill/>
          <a:ln w="9525">
            <a:noFill/>
            <a:miter lim="800000"/>
            <a:headEnd/>
            <a:tailEnd/>
          </a:ln>
        </p:spPr>
        <p:txBody>
          <a:bodyPr lIns="0" tIns="0" rIns="0" bIns="0"/>
          <a:lstStyle>
            <a:lvl1pPr marL="0" indent="0" algn="l" defTabSz="457200" rtl="0" eaLnBrk="1" fontAlgn="base" hangingPunct="1">
              <a:lnSpc>
                <a:spcPct val="100000"/>
              </a:lnSpc>
              <a:spcBef>
                <a:spcPct val="0"/>
              </a:spcBef>
              <a:spcAft>
                <a:spcPts val="400"/>
              </a:spcAft>
              <a:buSzPct val="100000"/>
              <a:buFont typeface="Arial" pitchFamily="-101" charset="0"/>
              <a:buNone/>
              <a:defRPr sz="1800" b="0" i="0" kern="1200">
                <a:solidFill>
                  <a:srgbClr val="000000"/>
                </a:solidFill>
                <a:latin typeface="HP Simplified" pitchFamily="34" charset="0"/>
                <a:ea typeface="ＭＳ Ｐゴシック" pitchFamily="-101" charset="-128"/>
                <a:cs typeface="HP Simplified" pitchFamily="34" charset="0"/>
              </a:defRPr>
            </a:lvl1pPr>
            <a:lvl2pPr marL="457200" indent="0" algn="ctr" defTabSz="430213" rtl="0" eaLnBrk="1" fontAlgn="base" hangingPunct="1">
              <a:spcBef>
                <a:spcPct val="0"/>
              </a:spcBef>
              <a:spcAft>
                <a:spcPts val="400"/>
              </a:spcAft>
              <a:buSzPct val="100000"/>
              <a:buFont typeface="Lucida Grande" pitchFamily="-101" charset="0"/>
              <a:buNone/>
              <a:defRPr sz="1600" kern="1200">
                <a:solidFill>
                  <a:schemeClr val="tx1">
                    <a:tint val="75000"/>
                  </a:schemeClr>
                </a:solidFill>
                <a:latin typeface="HP Simplified" pitchFamily="34" charset="0"/>
                <a:ea typeface="ＭＳ Ｐゴシック" pitchFamily="-101" charset="-128"/>
                <a:cs typeface="HP Simplified" pitchFamily="34" charset="0"/>
              </a:defRPr>
            </a:lvl2pPr>
            <a:lvl3pPr marL="9144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3pPr>
            <a:lvl4pPr marL="1371600" indent="0" algn="ctr" defTabSz="457200" rtl="0" eaLnBrk="1" fontAlgn="base" hangingPunct="1">
              <a:spcBef>
                <a:spcPct val="0"/>
              </a:spcBef>
              <a:spcAft>
                <a:spcPts val="400"/>
              </a:spcAft>
              <a:buSzPct val="80000"/>
              <a:buFont typeface="HP Simplified" pitchFamily="-101" charset="0"/>
              <a:buNone/>
              <a:defRPr lang="en-US" sz="1400" kern="1200">
                <a:solidFill>
                  <a:schemeClr val="tx1">
                    <a:tint val="75000"/>
                  </a:schemeClr>
                </a:solidFill>
                <a:latin typeface="HP Simplified" pitchFamily="34" charset="0"/>
                <a:ea typeface="ＭＳ Ｐゴシック" pitchFamily="-101" charset="-128"/>
                <a:cs typeface="HP Simplified" pitchFamily="34" charset="0"/>
              </a:defRPr>
            </a:lvl4pPr>
            <a:lvl5pPr marL="18288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5pPr>
            <a:lvl6pPr marL="2286000" indent="0" algn="ctr" defTabSz="457200" rtl="0" eaLnBrk="1" latinLnBrk="0" hangingPunct="1">
              <a:lnSpc>
                <a:spcPts val="2500"/>
              </a:lnSpc>
              <a:spcBef>
                <a:spcPct val="20000"/>
              </a:spcBef>
              <a:buFont typeface="Arial"/>
              <a:buNone/>
              <a:defRPr sz="18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spcAft>
                <a:spcPts val="0"/>
              </a:spcAft>
              <a:defRPr/>
            </a:pPr>
            <a:r>
              <a:rPr lang="en-US" sz="1050" dirty="0" smtClean="0">
                <a:solidFill>
                  <a:schemeClr val="tx2"/>
                </a:solidFill>
              </a:rPr>
              <a:t>Rich media</a:t>
            </a:r>
            <a:endParaRPr lang="en-US" sz="1050" dirty="0">
              <a:solidFill>
                <a:schemeClr val="tx2"/>
              </a:solidFill>
            </a:endParaRPr>
          </a:p>
        </p:txBody>
      </p:sp>
      <p:sp>
        <p:nvSpPr>
          <p:cNvPr id="79" name="Subtitle 1"/>
          <p:cNvSpPr txBox="1">
            <a:spLocks/>
          </p:cNvSpPr>
          <p:nvPr/>
        </p:nvSpPr>
        <p:spPr bwMode="black">
          <a:xfrm>
            <a:off x="4525433" y="3164947"/>
            <a:ext cx="738188" cy="219075"/>
          </a:xfrm>
          <a:prstGeom prst="rect">
            <a:avLst/>
          </a:prstGeom>
          <a:noFill/>
          <a:ln w="9525">
            <a:noFill/>
            <a:miter lim="800000"/>
            <a:headEnd/>
            <a:tailEnd/>
          </a:ln>
        </p:spPr>
        <p:txBody>
          <a:bodyPr lIns="0" tIns="0" rIns="0" bIns="0"/>
          <a:lstStyle>
            <a:lvl1pPr marL="0" indent="0" algn="l" defTabSz="457200" rtl="0" eaLnBrk="1" fontAlgn="base" hangingPunct="1">
              <a:lnSpc>
                <a:spcPct val="100000"/>
              </a:lnSpc>
              <a:spcBef>
                <a:spcPct val="0"/>
              </a:spcBef>
              <a:spcAft>
                <a:spcPts val="400"/>
              </a:spcAft>
              <a:buSzPct val="100000"/>
              <a:buFont typeface="Arial" pitchFamily="-101" charset="0"/>
              <a:buNone/>
              <a:defRPr sz="1800" b="0" i="0" kern="1200">
                <a:solidFill>
                  <a:srgbClr val="000000"/>
                </a:solidFill>
                <a:latin typeface="HP Simplified" pitchFamily="34" charset="0"/>
                <a:ea typeface="ＭＳ Ｐゴシック" pitchFamily="-101" charset="-128"/>
                <a:cs typeface="HP Simplified" pitchFamily="34" charset="0"/>
              </a:defRPr>
            </a:lvl1pPr>
            <a:lvl2pPr marL="457200" indent="0" algn="ctr" defTabSz="430213" rtl="0" eaLnBrk="1" fontAlgn="base" hangingPunct="1">
              <a:spcBef>
                <a:spcPct val="0"/>
              </a:spcBef>
              <a:spcAft>
                <a:spcPts val="400"/>
              </a:spcAft>
              <a:buSzPct val="100000"/>
              <a:buFont typeface="Lucida Grande" pitchFamily="-101" charset="0"/>
              <a:buNone/>
              <a:defRPr sz="1600" kern="1200">
                <a:solidFill>
                  <a:schemeClr val="tx1">
                    <a:tint val="75000"/>
                  </a:schemeClr>
                </a:solidFill>
                <a:latin typeface="HP Simplified" pitchFamily="34" charset="0"/>
                <a:ea typeface="ＭＳ Ｐゴシック" pitchFamily="-101" charset="-128"/>
                <a:cs typeface="HP Simplified" pitchFamily="34" charset="0"/>
              </a:defRPr>
            </a:lvl2pPr>
            <a:lvl3pPr marL="9144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3pPr>
            <a:lvl4pPr marL="1371600" indent="0" algn="ctr" defTabSz="457200" rtl="0" eaLnBrk="1" fontAlgn="base" hangingPunct="1">
              <a:spcBef>
                <a:spcPct val="0"/>
              </a:spcBef>
              <a:spcAft>
                <a:spcPts val="400"/>
              </a:spcAft>
              <a:buSzPct val="80000"/>
              <a:buFont typeface="HP Simplified" pitchFamily="-101" charset="0"/>
              <a:buNone/>
              <a:defRPr lang="en-US" sz="1400" kern="1200">
                <a:solidFill>
                  <a:schemeClr val="tx1">
                    <a:tint val="75000"/>
                  </a:schemeClr>
                </a:solidFill>
                <a:latin typeface="HP Simplified" pitchFamily="34" charset="0"/>
                <a:ea typeface="ＭＳ Ｐゴシック" pitchFamily="-101" charset="-128"/>
                <a:cs typeface="HP Simplified" pitchFamily="34" charset="0"/>
              </a:defRPr>
            </a:lvl4pPr>
            <a:lvl5pPr marL="18288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5pPr>
            <a:lvl6pPr marL="2286000" indent="0" algn="ctr" defTabSz="457200" rtl="0" eaLnBrk="1" latinLnBrk="0" hangingPunct="1">
              <a:lnSpc>
                <a:spcPts val="2500"/>
              </a:lnSpc>
              <a:spcBef>
                <a:spcPct val="20000"/>
              </a:spcBef>
              <a:buFont typeface="Arial"/>
              <a:buNone/>
              <a:defRPr sz="18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spcAft>
                <a:spcPts val="0"/>
              </a:spcAft>
              <a:defRPr/>
            </a:pPr>
            <a:r>
              <a:rPr lang="en-US" sz="1050" dirty="0" smtClean="0">
                <a:solidFill>
                  <a:schemeClr val="tx1">
                    <a:lumMod val="95000"/>
                    <a:lumOff val="5000"/>
                  </a:schemeClr>
                </a:solidFill>
              </a:rPr>
              <a:t>Unstructured</a:t>
            </a:r>
            <a:endParaRPr lang="en-US" sz="1050" dirty="0">
              <a:solidFill>
                <a:schemeClr val="tx1">
                  <a:lumMod val="95000"/>
                  <a:lumOff val="5000"/>
                </a:schemeClr>
              </a:solidFill>
            </a:endParaRPr>
          </a:p>
        </p:txBody>
      </p:sp>
      <p:sp>
        <p:nvSpPr>
          <p:cNvPr id="80" name="Subtitle 1"/>
          <p:cNvSpPr txBox="1">
            <a:spLocks/>
          </p:cNvSpPr>
          <p:nvPr/>
        </p:nvSpPr>
        <p:spPr bwMode="black">
          <a:xfrm>
            <a:off x="5331883" y="3080283"/>
            <a:ext cx="738188" cy="327025"/>
          </a:xfrm>
          <a:prstGeom prst="rect">
            <a:avLst/>
          </a:prstGeom>
          <a:noFill/>
          <a:ln w="9525">
            <a:noFill/>
            <a:miter lim="800000"/>
            <a:headEnd/>
            <a:tailEnd/>
          </a:ln>
        </p:spPr>
        <p:txBody>
          <a:bodyPr lIns="0" tIns="0" rIns="0" bIns="0"/>
          <a:lstStyle>
            <a:lvl1pPr marL="0" indent="0" algn="l" defTabSz="457200" rtl="0" eaLnBrk="1" fontAlgn="base" hangingPunct="1">
              <a:lnSpc>
                <a:spcPct val="100000"/>
              </a:lnSpc>
              <a:spcBef>
                <a:spcPct val="0"/>
              </a:spcBef>
              <a:spcAft>
                <a:spcPts val="400"/>
              </a:spcAft>
              <a:buSzPct val="100000"/>
              <a:buFont typeface="Arial" pitchFamily="-101" charset="0"/>
              <a:buNone/>
              <a:defRPr sz="1800" b="0" i="0" kern="1200">
                <a:solidFill>
                  <a:srgbClr val="000000"/>
                </a:solidFill>
                <a:latin typeface="HP Simplified" pitchFamily="34" charset="0"/>
                <a:ea typeface="ＭＳ Ｐゴシック" pitchFamily="-101" charset="-128"/>
                <a:cs typeface="HP Simplified" pitchFamily="34" charset="0"/>
              </a:defRPr>
            </a:lvl1pPr>
            <a:lvl2pPr marL="457200" indent="0" algn="ctr" defTabSz="430213" rtl="0" eaLnBrk="1" fontAlgn="base" hangingPunct="1">
              <a:spcBef>
                <a:spcPct val="0"/>
              </a:spcBef>
              <a:spcAft>
                <a:spcPts val="400"/>
              </a:spcAft>
              <a:buSzPct val="100000"/>
              <a:buFont typeface="Lucida Grande" pitchFamily="-101" charset="0"/>
              <a:buNone/>
              <a:defRPr sz="1600" kern="1200">
                <a:solidFill>
                  <a:schemeClr val="tx1">
                    <a:tint val="75000"/>
                  </a:schemeClr>
                </a:solidFill>
                <a:latin typeface="HP Simplified" pitchFamily="34" charset="0"/>
                <a:ea typeface="ＭＳ Ｐゴシック" pitchFamily="-101" charset="-128"/>
                <a:cs typeface="HP Simplified" pitchFamily="34" charset="0"/>
              </a:defRPr>
            </a:lvl2pPr>
            <a:lvl3pPr marL="9144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3pPr>
            <a:lvl4pPr marL="1371600" indent="0" algn="ctr" defTabSz="457200" rtl="0" eaLnBrk="1" fontAlgn="base" hangingPunct="1">
              <a:spcBef>
                <a:spcPct val="0"/>
              </a:spcBef>
              <a:spcAft>
                <a:spcPts val="400"/>
              </a:spcAft>
              <a:buSzPct val="80000"/>
              <a:buFont typeface="HP Simplified" pitchFamily="-101" charset="0"/>
              <a:buNone/>
              <a:defRPr lang="en-US" sz="1400" kern="1200">
                <a:solidFill>
                  <a:schemeClr val="tx1">
                    <a:tint val="75000"/>
                  </a:schemeClr>
                </a:solidFill>
                <a:latin typeface="HP Simplified" pitchFamily="34" charset="0"/>
                <a:ea typeface="ＭＳ Ｐゴシック" pitchFamily="-101" charset="-128"/>
                <a:cs typeface="HP Simplified" pitchFamily="34" charset="0"/>
              </a:defRPr>
            </a:lvl4pPr>
            <a:lvl5pPr marL="18288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5pPr>
            <a:lvl6pPr marL="2286000" indent="0" algn="ctr" defTabSz="457200" rtl="0" eaLnBrk="1" latinLnBrk="0" hangingPunct="1">
              <a:lnSpc>
                <a:spcPts val="2500"/>
              </a:lnSpc>
              <a:spcBef>
                <a:spcPct val="20000"/>
              </a:spcBef>
              <a:buFont typeface="Arial"/>
              <a:buNone/>
              <a:defRPr sz="18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lnSpc>
                <a:spcPts val="760"/>
              </a:lnSpc>
              <a:spcAft>
                <a:spcPts val="0"/>
              </a:spcAft>
              <a:defRPr/>
            </a:pPr>
            <a:r>
              <a:rPr lang="en-US" sz="1050" dirty="0" smtClean="0">
                <a:solidFill>
                  <a:schemeClr val="tx1">
                    <a:lumMod val="95000"/>
                    <a:lumOff val="5000"/>
                  </a:schemeClr>
                </a:solidFill>
              </a:rPr>
              <a:t>XML and structured</a:t>
            </a:r>
            <a:endParaRPr lang="en-US" sz="1050" dirty="0">
              <a:solidFill>
                <a:schemeClr val="tx1">
                  <a:lumMod val="95000"/>
                  <a:lumOff val="5000"/>
                </a:schemeClr>
              </a:solidFill>
            </a:endParaRPr>
          </a:p>
        </p:txBody>
      </p:sp>
      <p:sp>
        <p:nvSpPr>
          <p:cNvPr id="81" name="Subtitle 1"/>
          <p:cNvSpPr txBox="1">
            <a:spLocks/>
          </p:cNvSpPr>
          <p:nvPr/>
        </p:nvSpPr>
        <p:spPr bwMode="black">
          <a:xfrm>
            <a:off x="6151033" y="3164947"/>
            <a:ext cx="738188" cy="219075"/>
          </a:xfrm>
          <a:prstGeom prst="rect">
            <a:avLst/>
          </a:prstGeom>
          <a:noFill/>
          <a:ln w="9525">
            <a:noFill/>
            <a:miter lim="800000"/>
            <a:headEnd/>
            <a:tailEnd/>
          </a:ln>
        </p:spPr>
        <p:txBody>
          <a:bodyPr lIns="0" tIns="0" rIns="0" bIns="0"/>
          <a:lstStyle>
            <a:lvl1pPr marL="0" indent="0" algn="l" defTabSz="457200" rtl="0" eaLnBrk="1" fontAlgn="base" hangingPunct="1">
              <a:lnSpc>
                <a:spcPct val="100000"/>
              </a:lnSpc>
              <a:spcBef>
                <a:spcPct val="0"/>
              </a:spcBef>
              <a:spcAft>
                <a:spcPts val="400"/>
              </a:spcAft>
              <a:buSzPct val="100000"/>
              <a:buFont typeface="Arial" pitchFamily="-101" charset="0"/>
              <a:buNone/>
              <a:defRPr sz="1800" b="0" i="0" kern="1200">
                <a:solidFill>
                  <a:srgbClr val="000000"/>
                </a:solidFill>
                <a:latin typeface="HP Simplified" pitchFamily="34" charset="0"/>
                <a:ea typeface="ＭＳ Ｐゴシック" pitchFamily="-101" charset="-128"/>
                <a:cs typeface="HP Simplified" pitchFamily="34" charset="0"/>
              </a:defRPr>
            </a:lvl1pPr>
            <a:lvl2pPr marL="457200" indent="0" algn="ctr" defTabSz="430213" rtl="0" eaLnBrk="1" fontAlgn="base" hangingPunct="1">
              <a:spcBef>
                <a:spcPct val="0"/>
              </a:spcBef>
              <a:spcAft>
                <a:spcPts val="400"/>
              </a:spcAft>
              <a:buSzPct val="100000"/>
              <a:buFont typeface="Lucida Grande" pitchFamily="-101" charset="0"/>
              <a:buNone/>
              <a:defRPr sz="1600" kern="1200">
                <a:solidFill>
                  <a:schemeClr val="tx1">
                    <a:tint val="75000"/>
                  </a:schemeClr>
                </a:solidFill>
                <a:latin typeface="HP Simplified" pitchFamily="34" charset="0"/>
                <a:ea typeface="ＭＳ Ｐゴシック" pitchFamily="-101" charset="-128"/>
                <a:cs typeface="HP Simplified" pitchFamily="34" charset="0"/>
              </a:defRPr>
            </a:lvl2pPr>
            <a:lvl3pPr marL="9144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3pPr>
            <a:lvl4pPr marL="1371600" indent="0" algn="ctr" defTabSz="457200" rtl="0" eaLnBrk="1" fontAlgn="base" hangingPunct="1">
              <a:spcBef>
                <a:spcPct val="0"/>
              </a:spcBef>
              <a:spcAft>
                <a:spcPts val="400"/>
              </a:spcAft>
              <a:buSzPct val="80000"/>
              <a:buFont typeface="HP Simplified" pitchFamily="-101" charset="0"/>
              <a:buNone/>
              <a:defRPr lang="en-US" sz="1400" kern="1200">
                <a:solidFill>
                  <a:schemeClr val="tx1">
                    <a:tint val="75000"/>
                  </a:schemeClr>
                </a:solidFill>
                <a:latin typeface="HP Simplified" pitchFamily="34" charset="0"/>
                <a:ea typeface="ＭＳ Ｐゴシック" pitchFamily="-101" charset="-128"/>
                <a:cs typeface="HP Simplified" pitchFamily="34" charset="0"/>
              </a:defRPr>
            </a:lvl4pPr>
            <a:lvl5pPr marL="18288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5pPr>
            <a:lvl6pPr marL="2286000" indent="0" algn="ctr" defTabSz="457200" rtl="0" eaLnBrk="1" latinLnBrk="0" hangingPunct="1">
              <a:lnSpc>
                <a:spcPts val="2500"/>
              </a:lnSpc>
              <a:spcBef>
                <a:spcPct val="20000"/>
              </a:spcBef>
              <a:buFont typeface="Arial"/>
              <a:buNone/>
              <a:defRPr sz="18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spcAft>
                <a:spcPts val="0"/>
              </a:spcAft>
              <a:defRPr/>
            </a:pPr>
            <a:r>
              <a:rPr lang="en-US" sz="1050" dirty="0" smtClean="0">
                <a:solidFill>
                  <a:schemeClr val="tx1">
                    <a:lumMod val="95000"/>
                    <a:lumOff val="5000"/>
                  </a:schemeClr>
                </a:solidFill>
              </a:rPr>
              <a:t>Audio</a:t>
            </a:r>
            <a:endParaRPr lang="en-US" sz="1050" dirty="0">
              <a:solidFill>
                <a:schemeClr val="tx1">
                  <a:lumMod val="95000"/>
                  <a:lumOff val="5000"/>
                </a:schemeClr>
              </a:solidFill>
            </a:endParaRPr>
          </a:p>
        </p:txBody>
      </p:sp>
      <p:sp>
        <p:nvSpPr>
          <p:cNvPr id="82" name="Subtitle 1"/>
          <p:cNvSpPr txBox="1">
            <a:spLocks/>
          </p:cNvSpPr>
          <p:nvPr/>
        </p:nvSpPr>
        <p:spPr bwMode="black">
          <a:xfrm>
            <a:off x="6932083" y="3164947"/>
            <a:ext cx="738188" cy="219075"/>
          </a:xfrm>
          <a:prstGeom prst="rect">
            <a:avLst/>
          </a:prstGeom>
          <a:noFill/>
          <a:ln w="9525">
            <a:noFill/>
            <a:miter lim="800000"/>
            <a:headEnd/>
            <a:tailEnd/>
          </a:ln>
        </p:spPr>
        <p:txBody>
          <a:bodyPr lIns="0" tIns="0" rIns="0" bIns="0"/>
          <a:lstStyle>
            <a:lvl1pPr marL="0" indent="0" algn="l" defTabSz="457200" rtl="0" eaLnBrk="1" fontAlgn="base" hangingPunct="1">
              <a:lnSpc>
                <a:spcPct val="100000"/>
              </a:lnSpc>
              <a:spcBef>
                <a:spcPct val="0"/>
              </a:spcBef>
              <a:spcAft>
                <a:spcPts val="400"/>
              </a:spcAft>
              <a:buSzPct val="100000"/>
              <a:buFont typeface="Arial" pitchFamily="-101" charset="0"/>
              <a:buNone/>
              <a:defRPr sz="1800" b="0" i="0" kern="1200">
                <a:solidFill>
                  <a:srgbClr val="000000"/>
                </a:solidFill>
                <a:latin typeface="HP Simplified" pitchFamily="34" charset="0"/>
                <a:ea typeface="ＭＳ Ｐゴシック" pitchFamily="-101" charset="-128"/>
                <a:cs typeface="HP Simplified" pitchFamily="34" charset="0"/>
              </a:defRPr>
            </a:lvl1pPr>
            <a:lvl2pPr marL="457200" indent="0" algn="ctr" defTabSz="430213" rtl="0" eaLnBrk="1" fontAlgn="base" hangingPunct="1">
              <a:spcBef>
                <a:spcPct val="0"/>
              </a:spcBef>
              <a:spcAft>
                <a:spcPts val="400"/>
              </a:spcAft>
              <a:buSzPct val="100000"/>
              <a:buFont typeface="Lucida Grande" pitchFamily="-101" charset="0"/>
              <a:buNone/>
              <a:defRPr sz="1600" kern="1200">
                <a:solidFill>
                  <a:schemeClr val="tx1">
                    <a:tint val="75000"/>
                  </a:schemeClr>
                </a:solidFill>
                <a:latin typeface="HP Simplified" pitchFamily="34" charset="0"/>
                <a:ea typeface="ＭＳ Ｐゴシック" pitchFamily="-101" charset="-128"/>
                <a:cs typeface="HP Simplified" pitchFamily="34" charset="0"/>
              </a:defRPr>
            </a:lvl2pPr>
            <a:lvl3pPr marL="9144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3pPr>
            <a:lvl4pPr marL="1371600" indent="0" algn="ctr" defTabSz="457200" rtl="0" eaLnBrk="1" fontAlgn="base" hangingPunct="1">
              <a:spcBef>
                <a:spcPct val="0"/>
              </a:spcBef>
              <a:spcAft>
                <a:spcPts val="400"/>
              </a:spcAft>
              <a:buSzPct val="80000"/>
              <a:buFont typeface="HP Simplified" pitchFamily="-101" charset="0"/>
              <a:buNone/>
              <a:defRPr lang="en-US" sz="1400" kern="1200">
                <a:solidFill>
                  <a:schemeClr val="tx1">
                    <a:tint val="75000"/>
                  </a:schemeClr>
                </a:solidFill>
                <a:latin typeface="HP Simplified" pitchFamily="34" charset="0"/>
                <a:ea typeface="ＭＳ Ｐゴシック" pitchFamily="-101" charset="-128"/>
                <a:cs typeface="HP Simplified" pitchFamily="34" charset="0"/>
              </a:defRPr>
            </a:lvl4pPr>
            <a:lvl5pPr marL="18288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5pPr>
            <a:lvl6pPr marL="2286000" indent="0" algn="ctr" defTabSz="457200" rtl="0" eaLnBrk="1" latinLnBrk="0" hangingPunct="1">
              <a:lnSpc>
                <a:spcPts val="2500"/>
              </a:lnSpc>
              <a:spcBef>
                <a:spcPct val="20000"/>
              </a:spcBef>
              <a:buFont typeface="Arial"/>
              <a:buNone/>
              <a:defRPr sz="18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spcAft>
                <a:spcPts val="0"/>
              </a:spcAft>
              <a:defRPr/>
            </a:pPr>
            <a:r>
              <a:rPr lang="en-US" sz="1050" dirty="0" smtClean="0">
                <a:solidFill>
                  <a:schemeClr val="tx1">
                    <a:lumMod val="95000"/>
                    <a:lumOff val="5000"/>
                  </a:schemeClr>
                </a:solidFill>
              </a:rPr>
              <a:t>Video</a:t>
            </a:r>
            <a:endParaRPr lang="en-US" sz="1050" dirty="0">
              <a:solidFill>
                <a:schemeClr val="tx1">
                  <a:lumMod val="95000"/>
                  <a:lumOff val="5000"/>
                </a:schemeClr>
              </a:solidFill>
            </a:endParaRPr>
          </a:p>
        </p:txBody>
      </p:sp>
      <p:sp>
        <p:nvSpPr>
          <p:cNvPr id="83" name="Subtitle 1"/>
          <p:cNvSpPr txBox="1">
            <a:spLocks/>
          </p:cNvSpPr>
          <p:nvPr/>
        </p:nvSpPr>
        <p:spPr bwMode="black">
          <a:xfrm>
            <a:off x="7770283" y="3164947"/>
            <a:ext cx="738188" cy="219075"/>
          </a:xfrm>
          <a:prstGeom prst="rect">
            <a:avLst/>
          </a:prstGeom>
          <a:noFill/>
          <a:ln w="9525">
            <a:noFill/>
            <a:miter lim="800000"/>
            <a:headEnd/>
            <a:tailEnd/>
          </a:ln>
        </p:spPr>
        <p:txBody>
          <a:bodyPr lIns="0" tIns="0" rIns="0" bIns="0"/>
          <a:lstStyle>
            <a:lvl1pPr marL="0" indent="0" algn="l" defTabSz="457200" rtl="0" eaLnBrk="1" fontAlgn="base" hangingPunct="1">
              <a:lnSpc>
                <a:spcPct val="100000"/>
              </a:lnSpc>
              <a:spcBef>
                <a:spcPct val="0"/>
              </a:spcBef>
              <a:spcAft>
                <a:spcPts val="400"/>
              </a:spcAft>
              <a:buSzPct val="100000"/>
              <a:buFont typeface="Arial" pitchFamily="-101" charset="0"/>
              <a:buNone/>
              <a:defRPr sz="1800" b="0" i="0" kern="1200">
                <a:solidFill>
                  <a:srgbClr val="000000"/>
                </a:solidFill>
                <a:latin typeface="HP Simplified" pitchFamily="34" charset="0"/>
                <a:ea typeface="ＭＳ Ｐゴシック" pitchFamily="-101" charset="-128"/>
                <a:cs typeface="HP Simplified" pitchFamily="34" charset="0"/>
              </a:defRPr>
            </a:lvl1pPr>
            <a:lvl2pPr marL="457200" indent="0" algn="ctr" defTabSz="430213" rtl="0" eaLnBrk="1" fontAlgn="base" hangingPunct="1">
              <a:spcBef>
                <a:spcPct val="0"/>
              </a:spcBef>
              <a:spcAft>
                <a:spcPts val="400"/>
              </a:spcAft>
              <a:buSzPct val="100000"/>
              <a:buFont typeface="Lucida Grande" pitchFamily="-101" charset="0"/>
              <a:buNone/>
              <a:defRPr sz="1600" kern="1200">
                <a:solidFill>
                  <a:schemeClr val="tx1">
                    <a:tint val="75000"/>
                  </a:schemeClr>
                </a:solidFill>
                <a:latin typeface="HP Simplified" pitchFamily="34" charset="0"/>
                <a:ea typeface="ＭＳ Ｐゴシック" pitchFamily="-101" charset="-128"/>
                <a:cs typeface="HP Simplified" pitchFamily="34" charset="0"/>
              </a:defRPr>
            </a:lvl2pPr>
            <a:lvl3pPr marL="9144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3pPr>
            <a:lvl4pPr marL="1371600" indent="0" algn="ctr" defTabSz="457200" rtl="0" eaLnBrk="1" fontAlgn="base" hangingPunct="1">
              <a:spcBef>
                <a:spcPct val="0"/>
              </a:spcBef>
              <a:spcAft>
                <a:spcPts val="400"/>
              </a:spcAft>
              <a:buSzPct val="80000"/>
              <a:buFont typeface="HP Simplified" pitchFamily="-101" charset="0"/>
              <a:buNone/>
              <a:defRPr lang="en-US" sz="1400" kern="1200">
                <a:solidFill>
                  <a:schemeClr val="tx1">
                    <a:tint val="75000"/>
                  </a:schemeClr>
                </a:solidFill>
                <a:latin typeface="HP Simplified" pitchFamily="34" charset="0"/>
                <a:ea typeface="ＭＳ Ｐゴシック" pitchFamily="-101" charset="-128"/>
                <a:cs typeface="HP Simplified" pitchFamily="34" charset="0"/>
              </a:defRPr>
            </a:lvl4pPr>
            <a:lvl5pPr marL="18288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5pPr>
            <a:lvl6pPr marL="2286000" indent="0" algn="ctr" defTabSz="457200" rtl="0" eaLnBrk="1" latinLnBrk="0" hangingPunct="1">
              <a:lnSpc>
                <a:spcPts val="2500"/>
              </a:lnSpc>
              <a:spcBef>
                <a:spcPct val="20000"/>
              </a:spcBef>
              <a:buFont typeface="Arial"/>
              <a:buNone/>
              <a:defRPr sz="18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spcAft>
                <a:spcPts val="0"/>
              </a:spcAft>
              <a:defRPr/>
            </a:pPr>
            <a:r>
              <a:rPr lang="en-US" sz="1050" dirty="0" smtClean="0">
                <a:solidFill>
                  <a:schemeClr val="tx1">
                    <a:lumMod val="95000"/>
                    <a:lumOff val="5000"/>
                  </a:schemeClr>
                </a:solidFill>
              </a:rPr>
              <a:t>People</a:t>
            </a:r>
            <a:endParaRPr lang="en-US" sz="1050" dirty="0">
              <a:solidFill>
                <a:schemeClr val="tx1">
                  <a:lumMod val="95000"/>
                  <a:lumOff val="5000"/>
                </a:schemeClr>
              </a:solidFill>
            </a:endParaRPr>
          </a:p>
        </p:txBody>
      </p:sp>
      <p:pic>
        <p:nvPicPr>
          <p:cNvPr id="84" name="Picture 66"/>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39933" y="2831043"/>
            <a:ext cx="516466" cy="330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67"/>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70195" y="2854857"/>
            <a:ext cx="460903" cy="295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85" descr="CRM.png"/>
          <p:cNvPicPr>
            <a:picLocks noChangeAspect="1"/>
          </p:cNvPicPr>
          <p:nvPr/>
        </p:nvPicPr>
        <p:blipFill>
          <a:blip r:embed="rId5">
            <a:duotone>
              <a:schemeClr val="accent4">
                <a:shade val="45000"/>
                <a:satMod val="135000"/>
              </a:schemeClr>
              <a:prstClr val="white"/>
            </a:duotone>
          </a:blip>
          <a:stretch>
            <a:fillRect/>
          </a:stretch>
        </p:blipFill>
        <p:spPr>
          <a:xfrm>
            <a:off x="7857066" y="2883589"/>
            <a:ext cx="494472" cy="268129"/>
          </a:xfrm>
          <a:prstGeom prst="rect">
            <a:avLst/>
          </a:prstGeom>
        </p:spPr>
      </p:pic>
      <p:pic>
        <p:nvPicPr>
          <p:cNvPr id="87" name="Picture 86" descr="XML_Support.png"/>
          <p:cNvPicPr>
            <a:picLocks noChangeAspect="1"/>
          </p:cNvPicPr>
          <p:nvPr/>
        </p:nvPicPr>
        <p:blipFill>
          <a:blip r:embed="rId6">
            <a:duotone>
              <a:schemeClr val="accent4">
                <a:shade val="45000"/>
                <a:satMod val="135000"/>
              </a:schemeClr>
              <a:prstClr val="white"/>
            </a:duotone>
          </a:blip>
          <a:stretch>
            <a:fillRect/>
          </a:stretch>
        </p:blipFill>
        <p:spPr>
          <a:xfrm>
            <a:off x="5520265" y="2862136"/>
            <a:ext cx="281940" cy="210820"/>
          </a:xfrm>
          <a:prstGeom prst="rect">
            <a:avLst/>
          </a:prstGeom>
        </p:spPr>
      </p:pic>
      <p:pic>
        <p:nvPicPr>
          <p:cNvPr id="88" name="Picture 87" descr="visualtools.png"/>
          <p:cNvPicPr>
            <a:picLocks noChangeAspect="1"/>
          </p:cNvPicPr>
          <p:nvPr/>
        </p:nvPicPr>
        <p:blipFill>
          <a:blip r:embed="rId7">
            <a:duotone>
              <a:schemeClr val="accent4">
                <a:shade val="45000"/>
                <a:satMod val="135000"/>
              </a:schemeClr>
              <a:prstClr val="white"/>
            </a:duotone>
          </a:blip>
          <a:stretch>
            <a:fillRect/>
          </a:stretch>
        </p:blipFill>
        <p:spPr>
          <a:xfrm>
            <a:off x="4629149" y="2832751"/>
            <a:ext cx="482600" cy="364737"/>
          </a:xfrm>
          <a:prstGeom prst="rect">
            <a:avLst/>
          </a:prstGeom>
        </p:spPr>
      </p:pic>
      <p:cxnSp>
        <p:nvCxnSpPr>
          <p:cNvPr id="89" name="Straight Connector 88"/>
          <p:cNvCxnSpPr/>
          <p:nvPr/>
        </p:nvCxnSpPr>
        <p:spPr>
          <a:xfrm rot="5400000">
            <a:off x="5327649" y="4155021"/>
            <a:ext cx="2159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5400000">
            <a:off x="5971114" y="4155021"/>
            <a:ext cx="2159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rot="5400000">
            <a:off x="6699248" y="4155021"/>
            <a:ext cx="2159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rot="5400000">
            <a:off x="7334249" y="4155021"/>
            <a:ext cx="2159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rot="5400000">
            <a:off x="7766049" y="4155021"/>
            <a:ext cx="2159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rot="5400000">
            <a:off x="5382021" y="1229129"/>
            <a:ext cx="107950" cy="794"/>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rot="5400000">
            <a:off x="6455171" y="1229129"/>
            <a:ext cx="107950" cy="794"/>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rot="5400000">
            <a:off x="7566421" y="1229129"/>
            <a:ext cx="107950" cy="794"/>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4" name="Content Placeholder 3"/>
          <p:cNvSpPr>
            <a:spLocks noGrp="1"/>
          </p:cNvSpPr>
          <p:nvPr>
            <p:ph sz="quarter" idx="4294967295"/>
          </p:nvPr>
        </p:nvSpPr>
        <p:spPr>
          <a:xfrm>
            <a:off x="329184" y="1188720"/>
            <a:ext cx="4011612" cy="3219768"/>
          </a:xfrm>
          <a:prstGeom prst="rect">
            <a:avLst/>
          </a:prstGeom>
        </p:spPr>
        <p:txBody>
          <a:bodyPr/>
          <a:lstStyle/>
          <a:p>
            <a:pPr lvl="2"/>
            <a:r>
              <a:rPr lang="en-US" dirty="0" smtClean="0"/>
              <a:t>Conceptual distance understanding</a:t>
            </a:r>
          </a:p>
          <a:p>
            <a:pPr lvl="2"/>
            <a:r>
              <a:rPr lang="en-US" dirty="0" smtClean="0"/>
              <a:t>Meaning extraction</a:t>
            </a:r>
          </a:p>
          <a:p>
            <a:pPr lvl="2"/>
            <a:r>
              <a:rPr lang="en-US" dirty="0" smtClean="0"/>
              <a:t>Meets most demanding security requirement</a:t>
            </a:r>
          </a:p>
          <a:p>
            <a:pPr lvl="2"/>
            <a:r>
              <a:rPr lang="en-US" dirty="0" smtClean="0"/>
              <a:t>Language agnostic</a:t>
            </a:r>
          </a:p>
          <a:p>
            <a:pPr lvl="2"/>
            <a:r>
              <a:rPr lang="en-US" dirty="0" smtClean="0"/>
              <a:t>Supports over 1,000 file types and 400 content repositories</a:t>
            </a:r>
          </a:p>
          <a:p>
            <a:pPr lvl="2"/>
            <a:r>
              <a:rPr lang="en-US" dirty="0" smtClean="0"/>
              <a:t>Automates processes in real time</a:t>
            </a:r>
          </a:p>
          <a:p>
            <a:pPr lvl="2"/>
            <a:r>
              <a:rPr lang="en-US" dirty="0" smtClean="0"/>
              <a:t>Social, audio, video, text</a:t>
            </a:r>
          </a:p>
          <a:p>
            <a:pPr lvl="2"/>
            <a:r>
              <a:rPr lang="en-US" dirty="0" smtClean="0"/>
              <a:t>Distributable</a:t>
            </a:r>
          </a:p>
          <a:p>
            <a:pPr lvl="2"/>
            <a:r>
              <a:rPr lang="en-US" dirty="0" smtClean="0"/>
              <a:t>Real time</a:t>
            </a:r>
          </a:p>
          <a:p>
            <a:pPr lvl="2"/>
            <a:r>
              <a:rPr lang="en-US" dirty="0" smtClean="0"/>
              <a:t>Manage in place</a:t>
            </a:r>
          </a:p>
          <a:p>
            <a:pPr lvl="2"/>
            <a:r>
              <a:rPr lang="en-US" dirty="0" err="1" smtClean="0"/>
              <a:t>Petabyte</a:t>
            </a:r>
            <a:r>
              <a:rPr lang="en-US" dirty="0" smtClean="0"/>
              <a:t> and beyond scalability</a:t>
            </a:r>
          </a:p>
        </p:txBody>
      </p:sp>
    </p:spTree>
    <p:extLst>
      <p:ext uri="{BB962C8B-B14F-4D97-AF65-F5344CB8AC3E}">
        <p14:creationId xmlns:p14="http://schemas.microsoft.com/office/powerpoint/2010/main" val="11482746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 Diagonal Corner Rectangle 30"/>
          <p:cNvSpPr/>
          <p:nvPr/>
        </p:nvSpPr>
        <p:spPr>
          <a:xfrm rot="16200000" flipH="1">
            <a:off x="6153999" y="2196407"/>
            <a:ext cx="555460" cy="4022725"/>
          </a:xfrm>
          <a:prstGeom prst="round2DiagRect">
            <a:avLst>
              <a:gd name="adj1" fmla="val 10034"/>
              <a:gd name="adj2" fmla="val 0"/>
            </a:avLst>
          </a:prstGeom>
          <a:solidFill>
            <a:schemeClr val="accent4"/>
          </a:solidFill>
          <a:ln w="38100">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lvl="0"/>
            <a:r>
              <a:rPr lang="en-US" sz="1600" b="1" dirty="0" smtClean="0">
                <a:solidFill>
                  <a:prstClr val="white"/>
                </a:solidFill>
                <a:latin typeface="HP Simplified" pitchFamily="34" charset="0"/>
                <a:cs typeface="Futura Hv"/>
              </a:rPr>
              <a:t>Advanced analytics</a:t>
            </a:r>
          </a:p>
          <a:p>
            <a:pPr lvl="0"/>
            <a:r>
              <a:rPr lang="en-US" sz="1200" dirty="0" smtClean="0">
                <a:solidFill>
                  <a:prstClr val="white"/>
                </a:solidFill>
                <a:latin typeface="HP Simplified" pitchFamily="34" charset="0"/>
              </a:rPr>
              <a:t>Time-series, geospatial, click-stream and an SDK for more</a:t>
            </a:r>
            <a:endParaRPr lang="en-US" sz="1200" dirty="0">
              <a:solidFill>
                <a:prstClr val="white"/>
              </a:solidFill>
              <a:latin typeface="HP Simplified" pitchFamily="34" charset="0"/>
            </a:endParaRPr>
          </a:p>
        </p:txBody>
      </p:sp>
      <p:sp>
        <p:nvSpPr>
          <p:cNvPr id="6" name="Text Placeholder 10"/>
          <p:cNvSpPr txBox="1">
            <a:spLocks/>
          </p:cNvSpPr>
          <p:nvPr/>
        </p:nvSpPr>
        <p:spPr>
          <a:xfrm>
            <a:off x="5122104" y="3825666"/>
            <a:ext cx="3475153" cy="292388"/>
          </a:xfrm>
          <a:prstGeom prst="rect">
            <a:avLst/>
          </a:prstGeom>
        </p:spPr>
        <p:txBody>
          <a:bodyPr vert="horz" wrap="square" lIns="91440" tIns="45720" rIns="91440" bIns="45720" rtlCol="0">
            <a:spAutoFit/>
          </a:bodyPr>
          <a:lstStyle/>
          <a:p>
            <a:pPr>
              <a:spcBef>
                <a:spcPts val="1000"/>
              </a:spcBef>
              <a:buClr>
                <a:srgbClr val="898B8F"/>
              </a:buClr>
              <a:buSzPct val="80000"/>
              <a:buFont typeface="Arial" pitchFamily="34" charset="0"/>
              <a:buNone/>
              <a:defRPr/>
            </a:pPr>
            <a:endParaRPr lang="en-US" sz="1300" dirty="0" smtClean="0">
              <a:latin typeface="HP Simplified" pitchFamily="34" charset="0"/>
            </a:endParaRPr>
          </a:p>
        </p:txBody>
      </p:sp>
      <p:sp>
        <p:nvSpPr>
          <p:cNvPr id="14" name="Title 1"/>
          <p:cNvSpPr>
            <a:spLocks noGrp="1"/>
          </p:cNvSpPr>
          <p:nvPr>
            <p:ph type="title"/>
          </p:nvPr>
        </p:nvSpPr>
        <p:spPr>
          <a:xfrm>
            <a:off x="331469" y="235064"/>
            <a:ext cx="8597377" cy="430887"/>
          </a:xfrm>
        </p:spPr>
        <p:txBody>
          <a:bodyPr>
            <a:noAutofit/>
          </a:bodyPr>
          <a:lstStyle/>
          <a:p>
            <a:r>
              <a:rPr lang="en-US" dirty="0" err="1" smtClean="0">
                <a:solidFill>
                  <a:schemeClr val="tx1"/>
                </a:solidFill>
              </a:rPr>
              <a:t>Vertica</a:t>
            </a:r>
            <a:r>
              <a:rPr lang="en-US" dirty="0" smtClean="0">
                <a:solidFill>
                  <a:schemeClr val="tx1"/>
                </a:solidFill>
              </a:rPr>
              <a:t>:  50 – 1000x faster</a:t>
            </a:r>
            <a:br>
              <a:rPr lang="en-US" dirty="0" smtClean="0">
                <a:solidFill>
                  <a:schemeClr val="tx1"/>
                </a:solidFill>
              </a:rPr>
            </a:br>
            <a:r>
              <a:rPr lang="en-US" dirty="0" smtClean="0">
                <a:solidFill>
                  <a:schemeClr val="tx1"/>
                </a:solidFill>
              </a:rPr>
              <a:t> </a:t>
            </a:r>
            <a:endParaRPr lang="en-US" dirty="0">
              <a:solidFill>
                <a:schemeClr val="tx1"/>
              </a:solidFill>
              <a:latin typeface="HP Simplified" pitchFamily="34" charset="0"/>
            </a:endParaRPr>
          </a:p>
        </p:txBody>
      </p:sp>
      <p:grpSp>
        <p:nvGrpSpPr>
          <p:cNvPr id="3" name="Group 2"/>
          <p:cNvGrpSpPr/>
          <p:nvPr/>
        </p:nvGrpSpPr>
        <p:grpSpPr>
          <a:xfrm>
            <a:off x="320675" y="1313672"/>
            <a:ext cx="8039022" cy="583011"/>
            <a:chOff x="320675" y="1400175"/>
            <a:chExt cx="8039022" cy="583011"/>
          </a:xfrm>
        </p:grpSpPr>
        <p:sp>
          <p:nvSpPr>
            <p:cNvPr id="39" name="Rectangle 38"/>
            <p:cNvSpPr/>
            <p:nvPr/>
          </p:nvSpPr>
          <p:spPr>
            <a:xfrm>
              <a:off x="2220834" y="1536477"/>
              <a:ext cx="6138863" cy="310406"/>
            </a:xfrm>
            <a:prstGeom prst="rect">
              <a:avLst/>
            </a:prstGeom>
          </p:spPr>
          <p:txBody>
            <a:bodyPr wrap="square">
              <a:spAutoFit/>
            </a:bodyPr>
            <a:lstStyle/>
            <a:p>
              <a:pPr>
                <a:lnSpc>
                  <a:spcPct val="110000"/>
                </a:lnSpc>
                <a:spcBef>
                  <a:spcPts val="600"/>
                </a:spcBef>
                <a:buClr>
                  <a:schemeClr val="tx2"/>
                </a:buClr>
                <a:buSzPct val="80000"/>
                <a:defRPr/>
              </a:pPr>
              <a:r>
                <a:rPr lang="en-US" sz="1400" dirty="0" smtClean="0">
                  <a:latin typeface="HP Simplified" pitchFamily="34" charset="0"/>
                </a:rPr>
                <a:t>Achieve best data query performance with unique </a:t>
              </a:r>
              <a:r>
                <a:rPr lang="en-US" sz="1400" dirty="0" err="1" smtClean="0">
                  <a:latin typeface="HP Simplified" pitchFamily="34" charset="0"/>
                </a:rPr>
                <a:t>Vertica</a:t>
              </a:r>
              <a:r>
                <a:rPr lang="en-US" sz="1400" dirty="0" smtClean="0">
                  <a:latin typeface="HP Simplified" pitchFamily="34" charset="0"/>
                </a:rPr>
                <a:t> column store</a:t>
              </a:r>
            </a:p>
          </p:txBody>
        </p:sp>
        <p:sp>
          <p:nvSpPr>
            <p:cNvPr id="23" name="Round Diagonal Corner Rectangle 22"/>
            <p:cNvSpPr/>
            <p:nvPr/>
          </p:nvSpPr>
          <p:spPr>
            <a:xfrm rot="16200000" flipH="1">
              <a:off x="931513" y="789337"/>
              <a:ext cx="583011" cy="1804687"/>
            </a:xfrm>
            <a:prstGeom prst="round2DiagRect">
              <a:avLst>
                <a:gd name="adj1" fmla="val 10034"/>
                <a:gd name="adj2" fmla="val 0"/>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r>
                <a:rPr lang="en-US" sz="1500" b="1" dirty="0">
                  <a:solidFill>
                    <a:schemeClr val="bg1"/>
                  </a:solidFill>
                  <a:latin typeface="HP Simplified" pitchFamily="34" charset="0"/>
                  <a:cs typeface="Futura Hv"/>
                </a:rPr>
                <a:t>Columnar storage and execution</a:t>
              </a:r>
            </a:p>
          </p:txBody>
        </p:sp>
      </p:grpSp>
      <p:grpSp>
        <p:nvGrpSpPr>
          <p:cNvPr id="4" name="Group 3"/>
          <p:cNvGrpSpPr/>
          <p:nvPr/>
        </p:nvGrpSpPr>
        <p:grpSpPr>
          <a:xfrm>
            <a:off x="320675" y="1972700"/>
            <a:ext cx="7755801" cy="583011"/>
            <a:chOff x="320675" y="2026251"/>
            <a:chExt cx="7755801" cy="583011"/>
          </a:xfrm>
        </p:grpSpPr>
        <p:sp>
          <p:nvSpPr>
            <p:cNvPr id="20" name="Rectangle 19"/>
            <p:cNvSpPr/>
            <p:nvPr/>
          </p:nvSpPr>
          <p:spPr>
            <a:xfrm>
              <a:off x="2220834" y="2162553"/>
              <a:ext cx="5855642" cy="310406"/>
            </a:xfrm>
            <a:prstGeom prst="rect">
              <a:avLst/>
            </a:prstGeom>
          </p:spPr>
          <p:txBody>
            <a:bodyPr wrap="none">
              <a:spAutoFit/>
            </a:bodyPr>
            <a:lstStyle/>
            <a:p>
              <a:pPr>
                <a:lnSpc>
                  <a:spcPct val="110000"/>
                </a:lnSpc>
                <a:spcBef>
                  <a:spcPts val="600"/>
                </a:spcBef>
                <a:buClr>
                  <a:schemeClr val="tx2"/>
                </a:buClr>
                <a:buSzPct val="80000"/>
                <a:defRPr/>
              </a:pPr>
              <a:r>
                <a:rPr lang="en-US" sz="1400" dirty="0" smtClean="0">
                  <a:latin typeface="HP Simplified" pitchFamily="34" charset="0"/>
                </a:rPr>
                <a:t>Add resources on the fly with linear scaling on the grid, commodity hardware </a:t>
              </a:r>
            </a:p>
          </p:txBody>
        </p:sp>
        <p:sp>
          <p:nvSpPr>
            <p:cNvPr id="24" name="Round Diagonal Corner Rectangle 23"/>
            <p:cNvSpPr/>
            <p:nvPr/>
          </p:nvSpPr>
          <p:spPr>
            <a:xfrm rot="16200000" flipH="1">
              <a:off x="931513" y="1415413"/>
              <a:ext cx="583011" cy="1804687"/>
            </a:xfrm>
            <a:prstGeom prst="round2DiagRect">
              <a:avLst>
                <a:gd name="adj1" fmla="val 10034"/>
                <a:gd name="adj2" fmla="val 0"/>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r>
                <a:rPr lang="en-US" sz="1500" b="1" dirty="0" smtClean="0">
                  <a:solidFill>
                    <a:schemeClr val="bg1"/>
                  </a:solidFill>
                  <a:latin typeface="HP Simplified" pitchFamily="34" charset="0"/>
                  <a:cs typeface="Futura Hv"/>
                </a:rPr>
                <a:t>Clustering</a:t>
              </a:r>
              <a:endParaRPr lang="en-US" sz="1500" b="1" dirty="0">
                <a:solidFill>
                  <a:schemeClr val="bg1"/>
                </a:solidFill>
                <a:latin typeface="HP Simplified" pitchFamily="34" charset="0"/>
                <a:cs typeface="Futura Hv"/>
              </a:endParaRPr>
            </a:p>
          </p:txBody>
        </p:sp>
      </p:grpSp>
      <p:grpSp>
        <p:nvGrpSpPr>
          <p:cNvPr id="5" name="Group 4"/>
          <p:cNvGrpSpPr/>
          <p:nvPr/>
        </p:nvGrpSpPr>
        <p:grpSpPr>
          <a:xfrm>
            <a:off x="320675" y="2631728"/>
            <a:ext cx="6916659" cy="583011"/>
            <a:chOff x="320675" y="2652327"/>
            <a:chExt cx="6916659" cy="583011"/>
          </a:xfrm>
        </p:grpSpPr>
        <p:sp>
          <p:nvSpPr>
            <p:cNvPr id="21" name="Rectangle 20"/>
            <p:cNvSpPr/>
            <p:nvPr/>
          </p:nvSpPr>
          <p:spPr>
            <a:xfrm>
              <a:off x="2220834" y="2788629"/>
              <a:ext cx="5016500" cy="329321"/>
            </a:xfrm>
            <a:prstGeom prst="rect">
              <a:avLst/>
            </a:prstGeom>
          </p:spPr>
          <p:txBody>
            <a:bodyPr wrap="square">
              <a:spAutoFit/>
            </a:bodyPr>
            <a:lstStyle/>
            <a:p>
              <a:pPr>
                <a:lnSpc>
                  <a:spcPct val="110000"/>
                </a:lnSpc>
                <a:spcBef>
                  <a:spcPts val="600"/>
                </a:spcBef>
                <a:buClr>
                  <a:schemeClr val="tx2"/>
                </a:buClr>
                <a:buSzPct val="80000"/>
                <a:defRPr/>
              </a:pPr>
              <a:r>
                <a:rPr lang="en-US" sz="1400" dirty="0" smtClean="0">
                  <a:latin typeface="HP Simplified" pitchFamily="34" charset="0"/>
                </a:rPr>
                <a:t>Store more data, provide more views, 90% less storage required </a:t>
              </a:r>
            </a:p>
          </p:txBody>
        </p:sp>
        <p:sp>
          <p:nvSpPr>
            <p:cNvPr id="25" name="Round Diagonal Corner Rectangle 24"/>
            <p:cNvSpPr/>
            <p:nvPr/>
          </p:nvSpPr>
          <p:spPr>
            <a:xfrm rot="16200000" flipH="1">
              <a:off x="931513" y="2041489"/>
              <a:ext cx="583011" cy="1804687"/>
            </a:xfrm>
            <a:prstGeom prst="round2DiagRect">
              <a:avLst>
                <a:gd name="adj1" fmla="val 10034"/>
                <a:gd name="adj2" fmla="val 0"/>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r>
                <a:rPr lang="en-US" sz="1500" b="1" dirty="0" smtClean="0">
                  <a:solidFill>
                    <a:schemeClr val="bg1"/>
                  </a:solidFill>
                  <a:latin typeface="HP Simplified" pitchFamily="34" charset="0"/>
                  <a:cs typeface="Futura Hv"/>
                </a:rPr>
                <a:t>Compression</a:t>
              </a:r>
              <a:endParaRPr lang="en-US" sz="1500" b="1" dirty="0">
                <a:solidFill>
                  <a:schemeClr val="bg1"/>
                </a:solidFill>
                <a:latin typeface="HP Simplified" pitchFamily="34" charset="0"/>
                <a:cs typeface="Futura Hv"/>
              </a:endParaRPr>
            </a:p>
          </p:txBody>
        </p:sp>
      </p:grpSp>
      <p:grpSp>
        <p:nvGrpSpPr>
          <p:cNvPr id="7" name="Group 6"/>
          <p:cNvGrpSpPr/>
          <p:nvPr/>
        </p:nvGrpSpPr>
        <p:grpSpPr>
          <a:xfrm>
            <a:off x="320675" y="3290755"/>
            <a:ext cx="7098869" cy="583011"/>
            <a:chOff x="320675" y="3278402"/>
            <a:chExt cx="7098869" cy="583011"/>
          </a:xfrm>
        </p:grpSpPr>
        <p:sp>
          <p:nvSpPr>
            <p:cNvPr id="22" name="Rectangle 21"/>
            <p:cNvSpPr/>
            <p:nvPr/>
          </p:nvSpPr>
          <p:spPr>
            <a:xfrm>
              <a:off x="2220834" y="3414705"/>
              <a:ext cx="5198710" cy="310406"/>
            </a:xfrm>
            <a:prstGeom prst="rect">
              <a:avLst/>
            </a:prstGeom>
          </p:spPr>
          <p:txBody>
            <a:bodyPr wrap="square">
              <a:spAutoFit/>
            </a:bodyPr>
            <a:lstStyle/>
            <a:p>
              <a:pPr>
                <a:lnSpc>
                  <a:spcPct val="110000"/>
                </a:lnSpc>
                <a:spcBef>
                  <a:spcPts val="600"/>
                </a:spcBef>
                <a:buClr>
                  <a:schemeClr val="tx2"/>
                </a:buClr>
                <a:buSzPct val="80000"/>
                <a:defRPr/>
              </a:pPr>
              <a:r>
                <a:rPr lang="en-US" sz="1400" dirty="0" smtClean="0">
                  <a:latin typeface="HP Simplified" pitchFamily="34" charset="0"/>
                </a:rPr>
                <a:t>Query and load 24x7 with zero administration</a:t>
              </a:r>
            </a:p>
          </p:txBody>
        </p:sp>
        <p:sp>
          <p:nvSpPr>
            <p:cNvPr id="26" name="Round Diagonal Corner Rectangle 25"/>
            <p:cNvSpPr/>
            <p:nvPr/>
          </p:nvSpPr>
          <p:spPr>
            <a:xfrm rot="16200000" flipH="1">
              <a:off x="931513" y="2667564"/>
              <a:ext cx="583011" cy="1804687"/>
            </a:xfrm>
            <a:prstGeom prst="round2DiagRect">
              <a:avLst>
                <a:gd name="adj1" fmla="val 10034"/>
                <a:gd name="adj2" fmla="val 0"/>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r>
                <a:rPr lang="en-US" sz="1500" b="1" dirty="0">
                  <a:solidFill>
                    <a:schemeClr val="bg1"/>
                  </a:solidFill>
                  <a:latin typeface="HP Simplified" pitchFamily="34" charset="0"/>
                  <a:cs typeface="Futura Hv"/>
                </a:rPr>
                <a:t>Continuous performance</a:t>
              </a:r>
            </a:p>
          </p:txBody>
        </p:sp>
      </p:grpSp>
      <p:sp>
        <p:nvSpPr>
          <p:cNvPr id="29" name="Round Diagonal Corner Rectangle 28"/>
          <p:cNvSpPr/>
          <p:nvPr/>
        </p:nvSpPr>
        <p:spPr>
          <a:xfrm rot="16200000" flipH="1">
            <a:off x="2054308" y="2196407"/>
            <a:ext cx="555460" cy="4022725"/>
          </a:xfrm>
          <a:prstGeom prst="round2DiagRect">
            <a:avLst>
              <a:gd name="adj1" fmla="val 10034"/>
              <a:gd name="adj2" fmla="val 0"/>
            </a:avLst>
          </a:prstGeom>
          <a:solidFill>
            <a:schemeClr val="accent4"/>
          </a:solidFill>
          <a:ln w="38100">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r>
              <a:rPr lang="en-US" sz="1600" b="1" dirty="0" smtClean="0">
                <a:solidFill>
                  <a:schemeClr val="bg1"/>
                </a:solidFill>
                <a:latin typeface="HP Simplified" pitchFamily="34" charset="0"/>
                <a:cs typeface="Futura Hv"/>
              </a:rPr>
              <a:t>Database design</a:t>
            </a:r>
            <a:br>
              <a:rPr lang="en-US" sz="1600" b="1" dirty="0" smtClean="0">
                <a:solidFill>
                  <a:schemeClr val="bg1"/>
                </a:solidFill>
                <a:latin typeface="HP Simplified" pitchFamily="34" charset="0"/>
                <a:cs typeface="Futura Hv"/>
              </a:rPr>
            </a:br>
            <a:r>
              <a:rPr lang="en-US" sz="1200" dirty="0" smtClean="0">
                <a:solidFill>
                  <a:schemeClr val="bg1"/>
                </a:solidFill>
                <a:latin typeface="HP Simplified" pitchFamily="34" charset="0"/>
                <a:cs typeface="Futura Hv"/>
              </a:rPr>
              <a:t>Automated performance tuning</a:t>
            </a:r>
            <a:endParaRPr lang="en-US" sz="1400" dirty="0">
              <a:solidFill>
                <a:schemeClr val="bg1"/>
              </a:solidFill>
              <a:latin typeface="HP Simplified" pitchFamily="34" charset="0"/>
              <a:cs typeface="Futura Hv"/>
            </a:endParaRPr>
          </a:p>
        </p:txBody>
      </p:sp>
      <p:sp>
        <p:nvSpPr>
          <p:cNvPr id="18" name="Subtitle 6"/>
          <p:cNvSpPr txBox="1">
            <a:spLocks/>
          </p:cNvSpPr>
          <p:nvPr/>
        </p:nvSpPr>
        <p:spPr>
          <a:xfrm>
            <a:off x="331470" y="751390"/>
            <a:ext cx="8117206" cy="276999"/>
          </a:xfrm>
          <a:prstGeom prst="rect">
            <a:avLst/>
          </a:prstGeom>
        </p:spPr>
        <p:txBody>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Arial"/>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Lucida Grande"/>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Arial"/>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2570163" algn="l"/>
              </a:tabLst>
            </a:pPr>
            <a:r>
              <a:rPr lang="en-US" dirty="0" smtClean="0">
                <a:solidFill>
                  <a:schemeClr val="bg1">
                    <a:lumMod val="65000"/>
                  </a:schemeClr>
                </a:solidFill>
              </a:rPr>
              <a:t>Designed for answers from the very first line of code</a:t>
            </a:r>
            <a:endParaRPr lang="en-US" dirty="0">
              <a:solidFill>
                <a:schemeClr val="bg1">
                  <a:lumMod val="65000"/>
                </a:schemeClr>
              </a:solidFill>
            </a:endParaRPr>
          </a:p>
        </p:txBody>
      </p:sp>
    </p:spTree>
    <p:extLst>
      <p:ext uri="{BB962C8B-B14F-4D97-AF65-F5344CB8AC3E}">
        <p14:creationId xmlns:p14="http://schemas.microsoft.com/office/powerpoint/2010/main" val="323224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spc="-100" dirty="0" smtClean="0"/>
              <a:t>Big data analytics: </a:t>
            </a:r>
            <a:br>
              <a:rPr lang="en-US" spc="-100" dirty="0" smtClean="0"/>
            </a:br>
            <a:r>
              <a:rPr lang="en-US" spc="-100" dirty="0" smtClean="0"/>
              <a:t>today’s gold rush</a:t>
            </a:r>
            <a:endParaRPr lang="en-US" spc="-100" dirty="0"/>
          </a:p>
        </p:txBody>
      </p:sp>
      <p:sp>
        <p:nvSpPr>
          <p:cNvPr id="6" name="Subtitle 5"/>
          <p:cNvSpPr>
            <a:spLocks noGrp="1"/>
          </p:cNvSpPr>
          <p:nvPr>
            <p:ph type="subTitle" idx="1"/>
          </p:nvPr>
        </p:nvSpPr>
        <p:spPr>
          <a:xfrm>
            <a:off x="329184" y="3316628"/>
            <a:ext cx="7915656" cy="914400"/>
          </a:xfrm>
        </p:spPr>
        <p:txBody>
          <a:bodyPr/>
          <a:lstStyle/>
          <a:p>
            <a:endParaRPr lang="en-US" b="0" dirty="0" smtClean="0"/>
          </a:p>
          <a:p>
            <a:r>
              <a:rPr lang="en-US" dirty="0" smtClean="0"/>
              <a:t>Andrew Joiner, </a:t>
            </a:r>
            <a:r>
              <a:rPr lang="en-US" b="0" dirty="0" smtClean="0"/>
              <a:t>Colin </a:t>
            </a:r>
            <a:r>
              <a:rPr lang="en-US" b="0" dirty="0" err="1" smtClean="0"/>
              <a:t>Mahony</a:t>
            </a:r>
            <a:r>
              <a:rPr lang="en-US" dirty="0"/>
              <a:t> </a:t>
            </a:r>
            <a:r>
              <a:rPr lang="en-US" dirty="0" smtClean="0"/>
              <a:t>/ </a:t>
            </a:r>
            <a:r>
              <a:rPr lang="en-US" b="0" dirty="0" smtClean="0"/>
              <a:t>December 5, 2012</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itle 1"/>
          <p:cNvSpPr>
            <a:spLocks noGrp="1"/>
          </p:cNvSpPr>
          <p:nvPr>
            <p:ph type="title"/>
          </p:nvPr>
        </p:nvSpPr>
        <p:spPr>
          <a:xfrm>
            <a:off x="1064079" y="303893"/>
            <a:ext cx="7276782" cy="895350"/>
          </a:xfrm>
        </p:spPr>
        <p:txBody>
          <a:bodyPr/>
          <a:lstStyle/>
          <a:p>
            <a:r>
              <a:rPr lang="en-US" dirty="0" smtClean="0">
                <a:cs typeface="Arial" pitchFamily="34" charset="0"/>
              </a:rPr>
              <a:t>Data is always changing, multilingual and no longer just about text</a:t>
            </a:r>
          </a:p>
        </p:txBody>
      </p:sp>
      <p:sp>
        <p:nvSpPr>
          <p:cNvPr id="34820" name="Subtitle 1"/>
          <p:cNvSpPr>
            <a:spLocks noGrp="1"/>
          </p:cNvSpPr>
          <p:nvPr>
            <p:ph type="subTitle" idx="1"/>
          </p:nvPr>
        </p:nvSpPr>
        <p:spPr>
          <a:xfrm>
            <a:off x="1053329" y="1228273"/>
            <a:ext cx="4081462" cy="379412"/>
          </a:xfrm>
        </p:spPr>
        <p:txBody>
          <a:bodyPr/>
          <a:lstStyle/>
          <a:p>
            <a:r>
              <a:rPr lang="en-US" sz="2000" dirty="0" smtClean="0">
                <a:cs typeface="Arial" pitchFamily="34" charset="0"/>
              </a:rPr>
              <a:t>Audio and video are imperatives</a:t>
            </a:r>
          </a:p>
          <a:p>
            <a:endParaRPr lang="en-US" dirty="0" smtClean="0">
              <a:cs typeface="Arial" pitchFamily="34" charset="0"/>
            </a:endParaRPr>
          </a:p>
        </p:txBody>
      </p:sp>
      <p:sp>
        <p:nvSpPr>
          <p:cNvPr id="34821" name="Subtitle 1"/>
          <p:cNvSpPr txBox="1">
            <a:spLocks/>
          </p:cNvSpPr>
          <p:nvPr/>
        </p:nvSpPr>
        <p:spPr bwMode="black">
          <a:xfrm>
            <a:off x="-1778226" y="-177800"/>
            <a:ext cx="1122362"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Aft>
                <a:spcPts val="400"/>
              </a:spcAft>
              <a:buSzPct val="100000"/>
              <a:buFont typeface="Arial" pitchFamily="34" charset="0"/>
              <a:buNone/>
            </a:pPr>
            <a:endParaRPr lang="en-US" dirty="0">
              <a:solidFill>
                <a:srgbClr val="FF0000"/>
              </a:solidFill>
              <a:latin typeface="HP Simplified" pitchFamily="34" charset="0"/>
              <a:ea typeface="MS PGothic" pitchFamily="34" charset="-128"/>
              <a:cs typeface="HP Simplified" pitchFamily="34" charset="0"/>
            </a:endParaRPr>
          </a:p>
        </p:txBody>
      </p:sp>
      <p:sp>
        <p:nvSpPr>
          <p:cNvPr id="6" name="Subtitle 1"/>
          <p:cNvSpPr txBox="1">
            <a:spLocks/>
          </p:cNvSpPr>
          <p:nvPr/>
        </p:nvSpPr>
        <p:spPr bwMode="black">
          <a:xfrm>
            <a:off x="126772" y="-264888"/>
            <a:ext cx="1122362"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Aft>
                <a:spcPts val="400"/>
              </a:spcAft>
              <a:buSzPct val="100000"/>
              <a:buFont typeface="Arial" pitchFamily="34" charset="0"/>
              <a:buNone/>
            </a:pPr>
            <a:r>
              <a:rPr lang="en-US" sz="15000" dirty="0">
                <a:solidFill>
                  <a:srgbClr val="00B0F0"/>
                </a:solidFill>
                <a:latin typeface="HP Simplified" pitchFamily="34" charset="0"/>
                <a:ea typeface="MS PGothic" pitchFamily="34" charset="-128"/>
                <a:cs typeface="HP Simplified" pitchFamily="34" charset="0"/>
              </a:rPr>
              <a:t>1</a:t>
            </a:r>
          </a:p>
          <a:p>
            <a:pPr eaLnBrk="1" hangingPunct="1">
              <a:spcAft>
                <a:spcPts val="400"/>
              </a:spcAft>
              <a:buSzPct val="100000"/>
              <a:buFont typeface="Arial" pitchFamily="34" charset="0"/>
              <a:buNone/>
            </a:pPr>
            <a:endParaRPr lang="en-US" dirty="0">
              <a:solidFill>
                <a:srgbClr val="000000"/>
              </a:solidFill>
              <a:latin typeface="HP Simplified" pitchFamily="34" charset="0"/>
              <a:ea typeface="MS PGothic" pitchFamily="34" charset="-128"/>
              <a:cs typeface="HP Simplified" pitchFamily="34" charset="0"/>
            </a:endParaRPr>
          </a:p>
        </p:txBody>
      </p:sp>
    </p:spTree>
    <p:extLst>
      <p:ext uri="{BB962C8B-B14F-4D97-AF65-F5344CB8AC3E}">
        <p14:creationId xmlns:p14="http://schemas.microsoft.com/office/powerpoint/2010/main" val="17265691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itle 1"/>
          <p:cNvSpPr>
            <a:spLocks noGrp="1"/>
          </p:cNvSpPr>
          <p:nvPr>
            <p:ph type="title"/>
          </p:nvPr>
        </p:nvSpPr>
        <p:spPr>
          <a:xfrm>
            <a:off x="382588" y="260350"/>
            <a:ext cx="6837362" cy="742950"/>
          </a:xfrm>
        </p:spPr>
        <p:txBody>
          <a:bodyPr/>
          <a:lstStyle/>
          <a:p>
            <a:r>
              <a:rPr lang="en-US" smtClean="0">
                <a:cs typeface="Arial" pitchFamily="34" charset="0"/>
              </a:rPr>
              <a:t>Sentiment in speech and other rich assets</a:t>
            </a:r>
          </a:p>
        </p:txBody>
      </p:sp>
      <p:sp>
        <p:nvSpPr>
          <p:cNvPr id="38916" name="Subtitle 1"/>
          <p:cNvSpPr>
            <a:spLocks noGrp="1"/>
          </p:cNvSpPr>
          <p:nvPr>
            <p:ph type="subTitle" idx="1"/>
          </p:nvPr>
        </p:nvSpPr>
        <p:spPr>
          <a:xfrm>
            <a:off x="7423150" y="1890713"/>
            <a:ext cx="944563" cy="404812"/>
          </a:xfrm>
        </p:spPr>
        <p:txBody>
          <a:bodyPr/>
          <a:lstStyle/>
          <a:p>
            <a:r>
              <a:rPr lang="en-US" smtClean="0">
                <a:cs typeface="Arial" pitchFamily="34" charset="0"/>
              </a:rPr>
              <a:t>Patterns</a:t>
            </a:r>
          </a:p>
        </p:txBody>
      </p:sp>
      <p:pic>
        <p:nvPicPr>
          <p:cNvPr id="389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6300" y="933450"/>
            <a:ext cx="3778250" cy="2185988"/>
          </a:xfrm>
          <a:prstGeom prst="rect">
            <a:avLst/>
          </a:prstGeom>
          <a:solidFill>
            <a:srgbClr val="EDEDED"/>
          </a:solidFill>
          <a:ln>
            <a:noFill/>
          </a:ln>
          <a:extLst>
            <a:ext uri="{91240B29-F687-4F45-9708-019B960494DF}">
              <a14:hiddenLine xmlns:a14="http://schemas.microsoft.com/office/drawing/2010/main" w="88900" cap="sq">
                <a:solidFill>
                  <a:srgbClr val="000000"/>
                </a:solidFill>
                <a:miter lim="800000"/>
                <a:headEnd/>
                <a:tailEnd/>
              </a14:hiddenLine>
            </a:ext>
          </a:extLst>
        </p:spPr>
      </p:pic>
      <p:sp>
        <p:nvSpPr>
          <p:cNvPr id="38918" name="Subtitle 1"/>
          <p:cNvSpPr txBox="1">
            <a:spLocks/>
          </p:cNvSpPr>
          <p:nvPr/>
        </p:nvSpPr>
        <p:spPr bwMode="black">
          <a:xfrm>
            <a:off x="7423150" y="1177925"/>
            <a:ext cx="9445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Aft>
                <a:spcPts val="400"/>
              </a:spcAft>
              <a:buSzPct val="100000"/>
              <a:buFont typeface="Arial" pitchFamily="34" charset="0"/>
              <a:buNone/>
            </a:pPr>
            <a:r>
              <a:rPr lang="en-US">
                <a:solidFill>
                  <a:srgbClr val="000000"/>
                </a:solidFill>
                <a:latin typeface="HP Simplified" pitchFamily="34" charset="0"/>
                <a:ea typeface="MS PGothic" pitchFamily="34" charset="-128"/>
                <a:cs typeface="HP Simplified" pitchFamily="34" charset="0"/>
              </a:rPr>
              <a:t>Emotion</a:t>
            </a:r>
          </a:p>
          <a:p>
            <a:pPr eaLnBrk="1" hangingPunct="1">
              <a:spcAft>
                <a:spcPts val="400"/>
              </a:spcAft>
              <a:buSzPct val="100000"/>
              <a:buFont typeface="Arial" pitchFamily="34" charset="0"/>
              <a:buNone/>
            </a:pPr>
            <a:endParaRPr lang="en-US">
              <a:solidFill>
                <a:srgbClr val="000000"/>
              </a:solidFill>
              <a:latin typeface="HP Simplified" pitchFamily="34" charset="0"/>
              <a:ea typeface="MS PGothic" pitchFamily="34" charset="-128"/>
              <a:cs typeface="HP Simplified" pitchFamily="34" charset="0"/>
            </a:endParaRPr>
          </a:p>
        </p:txBody>
      </p:sp>
      <p:sp>
        <p:nvSpPr>
          <p:cNvPr id="38919" name="Subtitle 1"/>
          <p:cNvSpPr txBox="1">
            <a:spLocks/>
          </p:cNvSpPr>
          <p:nvPr/>
        </p:nvSpPr>
        <p:spPr bwMode="black">
          <a:xfrm>
            <a:off x="7423150" y="838200"/>
            <a:ext cx="1619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Aft>
                <a:spcPts val="400"/>
              </a:spcAft>
              <a:buSzPct val="100000"/>
              <a:buFont typeface="Arial" pitchFamily="34" charset="0"/>
              <a:buNone/>
            </a:pPr>
            <a:r>
              <a:rPr lang="en-US">
                <a:solidFill>
                  <a:srgbClr val="000000"/>
                </a:solidFill>
                <a:latin typeface="HP Simplified" pitchFamily="34" charset="0"/>
                <a:ea typeface="MS PGothic" pitchFamily="34" charset="-128"/>
                <a:cs typeface="HP Simplified" pitchFamily="34" charset="0"/>
              </a:rPr>
              <a:t>Preferences</a:t>
            </a:r>
          </a:p>
        </p:txBody>
      </p:sp>
      <p:sp>
        <p:nvSpPr>
          <p:cNvPr id="38920" name="Subtitle 1"/>
          <p:cNvSpPr txBox="1">
            <a:spLocks/>
          </p:cNvSpPr>
          <p:nvPr/>
        </p:nvSpPr>
        <p:spPr bwMode="black">
          <a:xfrm>
            <a:off x="7423150" y="1535113"/>
            <a:ext cx="94456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Aft>
                <a:spcPts val="400"/>
              </a:spcAft>
              <a:buSzPct val="100000"/>
              <a:buFont typeface="Arial" pitchFamily="34" charset="0"/>
              <a:buNone/>
            </a:pPr>
            <a:r>
              <a:rPr lang="en-US">
                <a:solidFill>
                  <a:srgbClr val="000000"/>
                </a:solidFill>
                <a:latin typeface="HP Simplified" pitchFamily="34" charset="0"/>
                <a:ea typeface="MS PGothic" pitchFamily="34" charset="-128"/>
                <a:cs typeface="HP Simplified" pitchFamily="34" charset="0"/>
              </a:rPr>
              <a:t>Cross talk</a:t>
            </a:r>
          </a:p>
        </p:txBody>
      </p:sp>
      <p:sp>
        <p:nvSpPr>
          <p:cNvPr id="38921" name="Subtitle 1"/>
          <p:cNvSpPr txBox="1">
            <a:spLocks/>
          </p:cNvSpPr>
          <p:nvPr/>
        </p:nvSpPr>
        <p:spPr bwMode="black">
          <a:xfrm>
            <a:off x="7423150" y="2933700"/>
            <a:ext cx="9445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Aft>
                <a:spcPts val="400"/>
              </a:spcAft>
              <a:buSzPct val="100000"/>
              <a:buFont typeface="Arial" pitchFamily="34" charset="0"/>
              <a:buNone/>
            </a:pPr>
            <a:r>
              <a:rPr lang="en-US">
                <a:solidFill>
                  <a:srgbClr val="000000"/>
                </a:solidFill>
                <a:latin typeface="HP Simplified" pitchFamily="34" charset="0"/>
                <a:ea typeface="MS PGothic" pitchFamily="34" charset="-128"/>
                <a:cs typeface="HP Simplified" pitchFamily="34" charset="0"/>
              </a:rPr>
              <a:t>Risks</a:t>
            </a:r>
          </a:p>
        </p:txBody>
      </p:sp>
      <p:sp>
        <p:nvSpPr>
          <p:cNvPr id="38922" name="Subtitle 1"/>
          <p:cNvSpPr txBox="1">
            <a:spLocks/>
          </p:cNvSpPr>
          <p:nvPr/>
        </p:nvSpPr>
        <p:spPr bwMode="black">
          <a:xfrm>
            <a:off x="7423150" y="2247900"/>
            <a:ext cx="12430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Aft>
                <a:spcPts val="400"/>
              </a:spcAft>
              <a:buSzPct val="100000"/>
              <a:buFont typeface="Arial" pitchFamily="34" charset="0"/>
              <a:buNone/>
            </a:pPr>
            <a:r>
              <a:rPr lang="en-US">
                <a:solidFill>
                  <a:srgbClr val="000000"/>
                </a:solidFill>
                <a:latin typeface="HP Simplified" pitchFamily="34" charset="0"/>
                <a:ea typeface="MS PGothic" pitchFamily="34" charset="-128"/>
                <a:cs typeface="HP Simplified" pitchFamily="34" charset="0"/>
              </a:rPr>
              <a:t>Sentiment</a:t>
            </a:r>
          </a:p>
        </p:txBody>
      </p:sp>
      <p:sp>
        <p:nvSpPr>
          <p:cNvPr id="38923" name="Subtitle 1"/>
          <p:cNvSpPr txBox="1">
            <a:spLocks/>
          </p:cNvSpPr>
          <p:nvPr/>
        </p:nvSpPr>
        <p:spPr bwMode="black">
          <a:xfrm>
            <a:off x="7423150" y="2574925"/>
            <a:ext cx="12430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Aft>
                <a:spcPts val="400"/>
              </a:spcAft>
              <a:buSzPct val="100000"/>
              <a:buFont typeface="Arial" pitchFamily="34" charset="0"/>
              <a:buNone/>
            </a:pPr>
            <a:r>
              <a:rPr lang="en-US">
                <a:solidFill>
                  <a:srgbClr val="000000"/>
                </a:solidFill>
                <a:latin typeface="HP Simplified" pitchFamily="34" charset="0"/>
                <a:ea typeface="MS PGothic" pitchFamily="34" charset="-128"/>
                <a:cs typeface="HP Simplified" pitchFamily="34" charset="0"/>
              </a:rPr>
              <a:t>Intent</a:t>
            </a:r>
          </a:p>
        </p:txBody>
      </p:sp>
    </p:spTree>
    <p:extLst>
      <p:ext uri="{BB962C8B-B14F-4D97-AF65-F5344CB8AC3E}">
        <p14:creationId xmlns:p14="http://schemas.microsoft.com/office/powerpoint/2010/main" val="10147681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3"/>
          <p:cNvSpPr>
            <a:spLocks noGrp="1"/>
          </p:cNvSpPr>
          <p:nvPr>
            <p:ph type="title"/>
          </p:nvPr>
        </p:nvSpPr>
        <p:spPr>
          <a:xfrm>
            <a:off x="331788" y="234950"/>
            <a:ext cx="8116887" cy="430213"/>
          </a:xfrm>
        </p:spPr>
        <p:txBody>
          <a:bodyPr/>
          <a:lstStyle/>
          <a:p>
            <a:endParaRPr lang="en-US" smtClean="0">
              <a:cs typeface="Arial" pitchFamily="34" charset="0"/>
            </a:endParaRPr>
          </a:p>
        </p:txBody>
      </p:sp>
      <p:sp>
        <p:nvSpPr>
          <p:cNvPr id="40963" name="Subtitle 5"/>
          <p:cNvSpPr>
            <a:spLocks noGrp="1"/>
          </p:cNvSpPr>
          <p:nvPr>
            <p:ph type="subTitle" idx="1"/>
          </p:nvPr>
        </p:nvSpPr>
        <p:spPr>
          <a:xfrm>
            <a:off x="331788" y="750888"/>
            <a:ext cx="8116887" cy="277812"/>
          </a:xfrm>
        </p:spPr>
        <p:txBody>
          <a:bodyPr/>
          <a:lstStyle/>
          <a:p>
            <a:endParaRPr lang="en-US" b="1" smtClean="0">
              <a:cs typeface="Arial" pitchFamily="34" charset="0"/>
            </a:endParaRPr>
          </a:p>
        </p:txBody>
      </p:sp>
      <p:pic>
        <p:nvPicPr>
          <p:cNvPr id="40964" name="Picture 2" descr="slide-10-paper-piles"/>
          <p:cNvPicPr>
            <a:picLocks noChangeAspect="1" noChangeArrowheads="1"/>
          </p:cNvPicPr>
          <p:nvPr/>
        </p:nvPicPr>
        <p:blipFill>
          <a:blip r:embed="rId3">
            <a:extLst>
              <a:ext uri="{28A0092B-C50C-407E-A947-70E740481C1C}">
                <a14:useLocalDpi xmlns:a14="http://schemas.microsoft.com/office/drawing/2010/main" val="0"/>
              </a:ext>
            </a:extLst>
          </a:blip>
          <a:srcRect b="13554"/>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3"/>
          <p:cNvSpPr txBox="1">
            <a:spLocks noChangeArrowheads="1"/>
          </p:cNvSpPr>
          <p:nvPr/>
        </p:nvSpPr>
        <p:spPr bwMode="auto">
          <a:xfrm>
            <a:off x="652463" y="700088"/>
            <a:ext cx="962025" cy="368300"/>
          </a:xfrm>
          <a:prstGeom prst="rect">
            <a:avLst/>
          </a:prstGeom>
          <a:noFill/>
          <a:ln w="9525">
            <a:noFill/>
            <a:miter lim="800000"/>
            <a:headEnd/>
            <a:tailEnd/>
          </a:ln>
        </p:spPr>
        <p:txBody>
          <a:bodyPr wrap="none">
            <a:spAutoFit/>
          </a:bodyPr>
          <a:lstStyle/>
          <a:p>
            <a:pPr algn="ctr">
              <a:defRPr/>
            </a:pPr>
            <a:r>
              <a:rPr lang="en-GB" b="1" dirty="0">
                <a:solidFill>
                  <a:schemeClr val="tx1">
                    <a:lumMod val="95000"/>
                    <a:lumOff val="5000"/>
                  </a:schemeClr>
                </a:solidFill>
                <a:latin typeface="HP Simplified" pitchFamily="34" charset="0"/>
              </a:rPr>
              <a:t>Apparel</a:t>
            </a:r>
            <a:endParaRPr lang="en-US" b="1" dirty="0">
              <a:solidFill>
                <a:schemeClr val="tx1">
                  <a:lumMod val="95000"/>
                  <a:lumOff val="5000"/>
                </a:schemeClr>
              </a:solidFill>
              <a:latin typeface="HP Simplified" pitchFamily="34" charset="0"/>
            </a:endParaRPr>
          </a:p>
        </p:txBody>
      </p:sp>
      <p:sp>
        <p:nvSpPr>
          <p:cNvPr id="10" name="Text Box 4"/>
          <p:cNvSpPr txBox="1">
            <a:spLocks noChangeArrowheads="1"/>
          </p:cNvSpPr>
          <p:nvPr/>
        </p:nvSpPr>
        <p:spPr bwMode="auto">
          <a:xfrm>
            <a:off x="3187700" y="700088"/>
            <a:ext cx="1257300" cy="368300"/>
          </a:xfrm>
          <a:prstGeom prst="rect">
            <a:avLst/>
          </a:prstGeom>
          <a:noFill/>
          <a:ln w="9525">
            <a:noFill/>
            <a:miter lim="800000"/>
            <a:headEnd/>
            <a:tailEnd/>
          </a:ln>
        </p:spPr>
        <p:txBody>
          <a:bodyPr wrap="none">
            <a:spAutoFit/>
          </a:bodyPr>
          <a:lstStyle/>
          <a:p>
            <a:pPr>
              <a:defRPr/>
            </a:pPr>
            <a:r>
              <a:rPr lang="en-GB" b="1" dirty="0">
                <a:solidFill>
                  <a:schemeClr val="tx1">
                    <a:lumMod val="95000"/>
                    <a:lumOff val="5000"/>
                  </a:schemeClr>
                </a:solidFill>
                <a:latin typeface="HP Simplified" pitchFamily="34" charset="0"/>
              </a:rPr>
              <a:t>Computers</a:t>
            </a:r>
            <a:endParaRPr lang="en-US" b="1" dirty="0">
              <a:solidFill>
                <a:schemeClr val="tx1">
                  <a:lumMod val="95000"/>
                  <a:lumOff val="5000"/>
                </a:schemeClr>
              </a:solidFill>
              <a:latin typeface="HP Simplified" pitchFamily="34" charset="0"/>
            </a:endParaRPr>
          </a:p>
        </p:txBody>
      </p:sp>
      <p:sp>
        <p:nvSpPr>
          <p:cNvPr id="11" name="Text Box 5"/>
          <p:cNvSpPr txBox="1">
            <a:spLocks noChangeArrowheads="1"/>
          </p:cNvSpPr>
          <p:nvPr/>
        </p:nvSpPr>
        <p:spPr bwMode="auto">
          <a:xfrm>
            <a:off x="4648200" y="3714750"/>
            <a:ext cx="2940050" cy="369888"/>
          </a:xfrm>
          <a:prstGeom prst="rect">
            <a:avLst/>
          </a:prstGeom>
          <a:noFill/>
          <a:ln w="9525">
            <a:noFill/>
            <a:miter lim="800000"/>
            <a:headEnd/>
            <a:tailEnd/>
          </a:ln>
        </p:spPr>
        <p:txBody>
          <a:bodyPr wrap="none">
            <a:spAutoFit/>
          </a:bodyPr>
          <a:lstStyle/>
          <a:p>
            <a:pPr>
              <a:defRPr/>
            </a:pPr>
            <a:r>
              <a:rPr lang="en-GB" b="1" dirty="0">
                <a:solidFill>
                  <a:schemeClr val="tx1">
                    <a:lumMod val="95000"/>
                    <a:lumOff val="5000"/>
                  </a:schemeClr>
                </a:solidFill>
                <a:latin typeface="HP Simplified" pitchFamily="34" charset="0"/>
              </a:rPr>
              <a:t>Product performance issues</a:t>
            </a:r>
            <a:endParaRPr lang="en-US" b="1" dirty="0">
              <a:solidFill>
                <a:schemeClr val="tx1">
                  <a:lumMod val="95000"/>
                  <a:lumOff val="5000"/>
                </a:schemeClr>
              </a:solidFill>
              <a:latin typeface="HP Simplified" pitchFamily="34" charset="0"/>
            </a:endParaRPr>
          </a:p>
        </p:txBody>
      </p:sp>
      <p:sp>
        <p:nvSpPr>
          <p:cNvPr id="40968" name="Oval 8"/>
          <p:cNvSpPr>
            <a:spLocks noChangeArrowheads="1"/>
          </p:cNvSpPr>
          <p:nvPr/>
        </p:nvSpPr>
        <p:spPr bwMode="auto">
          <a:xfrm>
            <a:off x="7239000" y="1657350"/>
            <a:ext cx="381000" cy="285750"/>
          </a:xfrm>
          <a:prstGeom prst="ellipse">
            <a:avLst/>
          </a:prstGeom>
          <a:gradFill rotWithShape="1">
            <a:gsLst>
              <a:gs pos="0">
                <a:srgbClr val="FFCC00"/>
              </a:gs>
              <a:gs pos="100000">
                <a:srgbClr val="765E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b="1">
              <a:solidFill>
                <a:srgbClr val="002060"/>
              </a:solidFill>
              <a:latin typeface="HP Simplified" pitchFamily="34" charset="0"/>
            </a:endParaRPr>
          </a:p>
        </p:txBody>
      </p:sp>
      <p:sp>
        <p:nvSpPr>
          <p:cNvPr id="19" name="Rectangle 14"/>
          <p:cNvSpPr>
            <a:spLocks noChangeArrowheads="1"/>
          </p:cNvSpPr>
          <p:nvPr/>
        </p:nvSpPr>
        <p:spPr bwMode="auto">
          <a:xfrm>
            <a:off x="355600" y="4084638"/>
            <a:ext cx="3930650" cy="781050"/>
          </a:xfrm>
          <a:prstGeom prst="rect">
            <a:avLst/>
          </a:prstGeom>
          <a:noFill/>
          <a:ln w="9525">
            <a:noFill/>
            <a:miter lim="800000"/>
            <a:headEnd/>
            <a:tailEnd/>
          </a:ln>
        </p:spPr>
        <p:txBody>
          <a:bodyPr anchor="ctr"/>
          <a:lstStyle/>
          <a:p>
            <a:pPr>
              <a:defRPr/>
            </a:pPr>
            <a:r>
              <a:rPr lang="en-GB" sz="2000" b="1" dirty="0" smtClean="0">
                <a:solidFill>
                  <a:schemeClr val="tx1">
                    <a:lumMod val="95000"/>
                    <a:lumOff val="5000"/>
                  </a:schemeClr>
                </a:solidFill>
                <a:latin typeface="HP Simplified" pitchFamily="34" charset="0"/>
              </a:rPr>
              <a:t>Correlation is key</a:t>
            </a:r>
            <a:endParaRPr lang="en-GB" b="1" dirty="0">
              <a:solidFill>
                <a:schemeClr val="tx1">
                  <a:lumMod val="95000"/>
                  <a:lumOff val="5000"/>
                </a:schemeClr>
              </a:solidFill>
              <a:latin typeface="HP Simplified" pitchFamily="34" charset="0"/>
            </a:endParaRPr>
          </a:p>
        </p:txBody>
      </p:sp>
      <p:pic>
        <p:nvPicPr>
          <p:cNvPr id="40970" name="Picture 100" descr="2dclust"/>
          <p:cNvPicPr>
            <a:picLocks noChangeAspect="1" noChangeArrowheads="1"/>
          </p:cNvPicPr>
          <p:nvPr/>
        </p:nvPicPr>
        <p:blipFill>
          <a:blip r:embed="rId4">
            <a:extLst>
              <a:ext uri="{28A0092B-C50C-407E-A947-70E740481C1C}">
                <a14:useLocalDpi xmlns:a14="http://schemas.microsoft.com/office/drawing/2010/main" val="0"/>
              </a:ext>
            </a:extLst>
          </a:blip>
          <a:srcRect l="3555" t="6775" r="2324" b="6477"/>
          <a:stretch>
            <a:fillRect/>
          </a:stretch>
        </p:blipFill>
        <p:spPr bwMode="auto">
          <a:xfrm>
            <a:off x="6405563" y="1574800"/>
            <a:ext cx="2571750" cy="202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1" name="Picture 102"/>
          <p:cNvPicPr>
            <a:picLocks noChangeAspect="1" noChangeArrowheads="1"/>
          </p:cNvPicPr>
          <p:nvPr/>
        </p:nvPicPr>
        <p:blipFill>
          <a:blip r:embed="rId5">
            <a:extLst>
              <a:ext uri="{28A0092B-C50C-407E-A947-70E740481C1C}">
                <a14:useLocalDpi xmlns:a14="http://schemas.microsoft.com/office/drawing/2010/main" val="0"/>
              </a:ext>
            </a:extLst>
          </a:blip>
          <a:srcRect r="1813"/>
          <a:stretch>
            <a:fillRect/>
          </a:stretch>
        </p:blipFill>
        <p:spPr bwMode="auto">
          <a:xfrm>
            <a:off x="4840288" y="215900"/>
            <a:ext cx="2551112" cy="2328863"/>
          </a:xfrm>
          <a:prstGeom prst="rect">
            <a:avLst/>
          </a:prstGeom>
          <a:noFill/>
          <a:ln>
            <a:noFill/>
          </a:ln>
          <a:effectLst>
            <a:outerShdw dist="35921" dir="2700000" algn="ctr" rotWithShape="0">
              <a:srgbClr val="808080">
                <a:alpha val="5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2800350" y="474663"/>
            <a:ext cx="374650" cy="374650"/>
          </a:xfrm>
          <a:prstGeom prst="ellipse">
            <a:avLst/>
          </a:prstGeom>
          <a:solidFill>
            <a:srgbClr val="F56A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HP Simplified" pitchFamily="34" charset="0"/>
            </a:endParaRPr>
          </a:p>
        </p:txBody>
      </p:sp>
      <p:sp>
        <p:nvSpPr>
          <p:cNvPr id="23" name="Oval 22"/>
          <p:cNvSpPr/>
          <p:nvPr/>
        </p:nvSpPr>
        <p:spPr>
          <a:xfrm>
            <a:off x="5491163" y="3408363"/>
            <a:ext cx="374650" cy="374650"/>
          </a:xfrm>
          <a:prstGeom prst="ellipse">
            <a:avLst/>
          </a:prstGeom>
          <a:solidFill>
            <a:srgbClr val="82298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HP Simplified" pitchFamily="34" charset="0"/>
            </a:endParaRPr>
          </a:p>
        </p:txBody>
      </p:sp>
      <p:sp>
        <p:nvSpPr>
          <p:cNvPr id="24" name="Oval 23"/>
          <p:cNvSpPr/>
          <p:nvPr/>
        </p:nvSpPr>
        <p:spPr>
          <a:xfrm>
            <a:off x="1787525" y="747713"/>
            <a:ext cx="374650" cy="374650"/>
          </a:xfrm>
          <a:prstGeom prst="ellipse">
            <a:avLst/>
          </a:prstGeom>
          <a:solidFill>
            <a:srgbClr val="B7CA3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HP Simplified" pitchFamily="34" charset="0"/>
            </a:endParaRPr>
          </a:p>
        </p:txBody>
      </p:sp>
      <p:sp>
        <p:nvSpPr>
          <p:cNvPr id="25" name="Oval 24"/>
          <p:cNvSpPr/>
          <p:nvPr/>
        </p:nvSpPr>
        <p:spPr>
          <a:xfrm>
            <a:off x="5678488" y="4075113"/>
            <a:ext cx="374650" cy="374650"/>
          </a:xfrm>
          <a:prstGeom prst="ellipse">
            <a:avLst/>
          </a:prstGeom>
          <a:solidFill>
            <a:srgbClr val="82298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HP Simplified" pitchFamily="34" charset="0"/>
            </a:endParaRPr>
          </a:p>
        </p:txBody>
      </p:sp>
    </p:spTree>
    <p:extLst>
      <p:ext uri="{BB962C8B-B14F-4D97-AF65-F5344CB8AC3E}">
        <p14:creationId xmlns:p14="http://schemas.microsoft.com/office/powerpoint/2010/main" val="35652091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50" y="0"/>
            <a:ext cx="91313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itle 1"/>
          <p:cNvSpPr>
            <a:spLocks noGrp="1"/>
          </p:cNvSpPr>
          <p:nvPr>
            <p:ph type="title"/>
          </p:nvPr>
        </p:nvSpPr>
        <p:spPr>
          <a:xfrm>
            <a:off x="1297897" y="207391"/>
            <a:ext cx="6039076" cy="1047750"/>
          </a:xfrm>
        </p:spPr>
        <p:txBody>
          <a:bodyPr/>
          <a:lstStyle/>
          <a:p>
            <a:r>
              <a:rPr lang="en-US" smtClean="0">
                <a:cs typeface="Arial" pitchFamily="34" charset="0"/>
              </a:rPr>
              <a:t>Manage in place is the </a:t>
            </a:r>
            <a:r>
              <a:rPr lang="en-US" smtClean="0">
                <a:solidFill>
                  <a:srgbClr val="00B0F0"/>
                </a:solidFill>
                <a:cs typeface="Arial" pitchFamily="34" charset="0"/>
              </a:rPr>
              <a:t>ONLY</a:t>
            </a:r>
            <a:r>
              <a:rPr lang="en-US" smtClean="0">
                <a:cs typeface="Arial" pitchFamily="34" charset="0"/>
              </a:rPr>
              <a:t> viable architecture</a:t>
            </a:r>
            <a:endParaRPr lang="en-US" dirty="0" smtClean="0">
              <a:cs typeface="Arial" pitchFamily="34" charset="0"/>
            </a:endParaRPr>
          </a:p>
        </p:txBody>
      </p:sp>
      <p:sp>
        <p:nvSpPr>
          <p:cNvPr id="5" name="Subtitle 1"/>
          <p:cNvSpPr txBox="1">
            <a:spLocks/>
          </p:cNvSpPr>
          <p:nvPr/>
        </p:nvSpPr>
        <p:spPr bwMode="black">
          <a:xfrm>
            <a:off x="192088" y="-308432"/>
            <a:ext cx="1122362"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Aft>
                <a:spcPts val="400"/>
              </a:spcAft>
              <a:buSzPct val="100000"/>
              <a:buFont typeface="Arial" pitchFamily="34" charset="0"/>
              <a:buNone/>
            </a:pPr>
            <a:r>
              <a:rPr lang="en-US" sz="15000" dirty="0">
                <a:solidFill>
                  <a:srgbClr val="00B0F0"/>
                </a:solidFill>
                <a:latin typeface="HP Simplified" pitchFamily="34" charset="0"/>
                <a:ea typeface="MS PGothic" pitchFamily="34" charset="-128"/>
                <a:cs typeface="HP Simplified" pitchFamily="34" charset="0"/>
              </a:rPr>
              <a:t>2</a:t>
            </a:r>
          </a:p>
          <a:p>
            <a:pPr eaLnBrk="1" hangingPunct="1">
              <a:spcAft>
                <a:spcPts val="400"/>
              </a:spcAft>
              <a:buSzPct val="100000"/>
              <a:buFont typeface="Arial" pitchFamily="34" charset="0"/>
              <a:buNone/>
            </a:pPr>
            <a:endParaRPr lang="en-US" dirty="0">
              <a:solidFill>
                <a:srgbClr val="000000"/>
              </a:solidFill>
              <a:latin typeface="HP Simplified" pitchFamily="34" charset="0"/>
              <a:ea typeface="MS PGothic" pitchFamily="34" charset="-128"/>
              <a:cs typeface="HP Simplified" pitchFamily="34" charset="0"/>
            </a:endParaRPr>
          </a:p>
        </p:txBody>
      </p:sp>
    </p:spTree>
    <p:extLst>
      <p:ext uri="{BB962C8B-B14F-4D97-AF65-F5344CB8AC3E}">
        <p14:creationId xmlns:p14="http://schemas.microsoft.com/office/powerpoint/2010/main" val="38154924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0"/>
            <a:ext cx="912971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1"/>
          <p:cNvSpPr txBox="1">
            <a:spLocks/>
          </p:cNvSpPr>
          <p:nvPr/>
        </p:nvSpPr>
        <p:spPr bwMode="black">
          <a:xfrm>
            <a:off x="192088" y="-177800"/>
            <a:ext cx="2468562" cy="2336800"/>
          </a:xfrm>
          <a:prstGeom prst="rect">
            <a:avLst/>
          </a:prstGeom>
          <a:noFill/>
          <a:ln w="9525">
            <a:noFill/>
            <a:miter lim="800000"/>
            <a:headEnd/>
            <a:tailEnd/>
          </a:ln>
        </p:spPr>
        <p:txBody>
          <a:bodyPr lIns="0" tIns="0" rIns="0" bIns="0"/>
          <a:lstStyle>
            <a:lvl1pPr marL="0" indent="0" algn="l" defTabSz="457200" rtl="0" eaLnBrk="1" fontAlgn="base" hangingPunct="1">
              <a:lnSpc>
                <a:spcPct val="100000"/>
              </a:lnSpc>
              <a:spcBef>
                <a:spcPct val="0"/>
              </a:spcBef>
              <a:spcAft>
                <a:spcPts val="400"/>
              </a:spcAft>
              <a:buSzPct val="100000"/>
              <a:buFont typeface="Arial" pitchFamily="-101" charset="0"/>
              <a:buNone/>
              <a:defRPr sz="1800" b="0" i="0" kern="1200">
                <a:solidFill>
                  <a:srgbClr val="000000"/>
                </a:solidFill>
                <a:latin typeface="HP Simplified" pitchFamily="34" charset="0"/>
                <a:ea typeface="ＭＳ Ｐゴシック" pitchFamily="-101" charset="-128"/>
                <a:cs typeface="HP Simplified" pitchFamily="34" charset="0"/>
              </a:defRPr>
            </a:lvl1pPr>
            <a:lvl2pPr marL="457200" indent="0" algn="ctr" defTabSz="430213" rtl="0" eaLnBrk="1" fontAlgn="base" hangingPunct="1">
              <a:spcBef>
                <a:spcPct val="0"/>
              </a:spcBef>
              <a:spcAft>
                <a:spcPts val="400"/>
              </a:spcAft>
              <a:buSzPct val="100000"/>
              <a:buFont typeface="Lucida Grande" pitchFamily="-101" charset="0"/>
              <a:buNone/>
              <a:defRPr sz="1600" kern="1200">
                <a:solidFill>
                  <a:schemeClr val="tx1">
                    <a:tint val="75000"/>
                  </a:schemeClr>
                </a:solidFill>
                <a:latin typeface="HP Simplified" pitchFamily="34" charset="0"/>
                <a:ea typeface="ＭＳ Ｐゴシック" pitchFamily="-101" charset="-128"/>
                <a:cs typeface="HP Simplified" pitchFamily="34" charset="0"/>
              </a:defRPr>
            </a:lvl2pPr>
            <a:lvl3pPr marL="9144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3pPr>
            <a:lvl4pPr marL="1371600" indent="0" algn="ctr" defTabSz="457200" rtl="0" eaLnBrk="1" fontAlgn="base" hangingPunct="1">
              <a:spcBef>
                <a:spcPct val="0"/>
              </a:spcBef>
              <a:spcAft>
                <a:spcPts val="400"/>
              </a:spcAft>
              <a:buSzPct val="80000"/>
              <a:buFont typeface="HP Simplified" pitchFamily="-101" charset="0"/>
              <a:buNone/>
              <a:defRPr lang="en-US" sz="1400" kern="1200">
                <a:solidFill>
                  <a:schemeClr val="tx1">
                    <a:tint val="75000"/>
                  </a:schemeClr>
                </a:solidFill>
                <a:latin typeface="HP Simplified" pitchFamily="34" charset="0"/>
                <a:ea typeface="ＭＳ Ｐゴシック" pitchFamily="-101" charset="-128"/>
                <a:cs typeface="HP Simplified" pitchFamily="34" charset="0"/>
              </a:defRPr>
            </a:lvl4pPr>
            <a:lvl5pPr marL="1828800" indent="0" algn="ctr" defTabSz="457200" rtl="0" eaLnBrk="1" fontAlgn="base" hangingPunct="1">
              <a:spcBef>
                <a:spcPct val="0"/>
              </a:spcBef>
              <a:spcAft>
                <a:spcPts val="400"/>
              </a:spcAft>
              <a:buFont typeface="HP Simplified" pitchFamily="-101" charset="0"/>
              <a:buNone/>
              <a:defRPr sz="1400" kern="1200">
                <a:solidFill>
                  <a:schemeClr val="tx1">
                    <a:tint val="75000"/>
                  </a:schemeClr>
                </a:solidFill>
                <a:latin typeface="HP Simplified" pitchFamily="34" charset="0"/>
                <a:ea typeface="ＭＳ Ｐゴシック" pitchFamily="-101" charset="-128"/>
                <a:cs typeface="HP Simplified" pitchFamily="34" charset="0"/>
              </a:defRPr>
            </a:lvl5pPr>
            <a:lvl6pPr marL="2286000" indent="0" algn="ctr" defTabSz="457200" rtl="0" eaLnBrk="1" latinLnBrk="0" hangingPunct="1">
              <a:lnSpc>
                <a:spcPts val="2500"/>
              </a:lnSpc>
              <a:spcBef>
                <a:spcPct val="20000"/>
              </a:spcBef>
              <a:buFont typeface="Arial"/>
              <a:buNone/>
              <a:defRPr sz="18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defRPr/>
            </a:pPr>
            <a:endParaRPr lang="en-US" sz="15000" spc="-300" dirty="0" smtClean="0">
              <a:solidFill>
                <a:srgbClr val="00B0F0"/>
              </a:solidFill>
            </a:endParaRPr>
          </a:p>
          <a:p>
            <a:pPr>
              <a:defRPr/>
            </a:pPr>
            <a:endParaRPr lang="en-US" dirty="0"/>
          </a:p>
        </p:txBody>
      </p:sp>
      <p:sp>
        <p:nvSpPr>
          <p:cNvPr id="47108" name="Title 1"/>
          <p:cNvSpPr>
            <a:spLocks noGrp="1"/>
          </p:cNvSpPr>
          <p:nvPr>
            <p:ph type="title"/>
          </p:nvPr>
        </p:nvSpPr>
        <p:spPr>
          <a:xfrm>
            <a:off x="1314450" y="269965"/>
            <a:ext cx="5685472" cy="812800"/>
          </a:xfrm>
        </p:spPr>
        <p:txBody>
          <a:bodyPr/>
          <a:lstStyle/>
          <a:p>
            <a:r>
              <a:rPr lang="en-US" dirty="0" smtClean="0">
                <a:cs typeface="Arial" pitchFamily="34" charset="0"/>
              </a:rPr>
              <a:t>Too many insights are possible</a:t>
            </a:r>
          </a:p>
        </p:txBody>
      </p:sp>
      <p:sp>
        <p:nvSpPr>
          <p:cNvPr id="47109" name="Subtitle 1"/>
          <p:cNvSpPr>
            <a:spLocks noGrp="1"/>
          </p:cNvSpPr>
          <p:nvPr>
            <p:ph type="subTitle" idx="1"/>
          </p:nvPr>
        </p:nvSpPr>
        <p:spPr>
          <a:xfrm>
            <a:off x="1333500" y="800894"/>
            <a:ext cx="5289232" cy="379412"/>
          </a:xfrm>
        </p:spPr>
        <p:txBody>
          <a:bodyPr/>
          <a:lstStyle/>
          <a:p>
            <a:r>
              <a:rPr lang="en-US" sz="2000" dirty="0" smtClean="0">
                <a:cs typeface="Arial" pitchFamily="34" charset="0"/>
              </a:rPr>
              <a:t>You must test…</a:t>
            </a:r>
            <a:r>
              <a:rPr lang="en-US" sz="2000" dirty="0" err="1" smtClean="0">
                <a:cs typeface="Arial" pitchFamily="34" charset="0"/>
              </a:rPr>
              <a:t>optimise</a:t>
            </a:r>
            <a:r>
              <a:rPr lang="en-US" sz="2000" dirty="0" smtClean="0">
                <a:cs typeface="Arial" pitchFamily="34" charset="0"/>
              </a:rPr>
              <a:t> and </a:t>
            </a:r>
            <a:r>
              <a:rPr lang="en-US" sz="2000" dirty="0" err="1" smtClean="0">
                <a:cs typeface="Arial" pitchFamily="34" charset="0"/>
              </a:rPr>
              <a:t>hypothesise</a:t>
            </a:r>
            <a:endParaRPr lang="en-US" sz="2000" dirty="0" smtClean="0">
              <a:cs typeface="Arial" pitchFamily="34" charset="0"/>
            </a:endParaRPr>
          </a:p>
        </p:txBody>
      </p:sp>
      <p:sp>
        <p:nvSpPr>
          <p:cNvPr id="7" name="Subtitle 1"/>
          <p:cNvSpPr txBox="1">
            <a:spLocks/>
          </p:cNvSpPr>
          <p:nvPr/>
        </p:nvSpPr>
        <p:spPr bwMode="black">
          <a:xfrm>
            <a:off x="192088" y="-308428"/>
            <a:ext cx="1122362"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Aft>
                <a:spcPts val="400"/>
              </a:spcAft>
              <a:buSzPct val="100000"/>
              <a:buFont typeface="Arial" pitchFamily="34" charset="0"/>
              <a:buNone/>
            </a:pPr>
            <a:r>
              <a:rPr lang="en-US" sz="15000" dirty="0">
                <a:solidFill>
                  <a:srgbClr val="00B0F0"/>
                </a:solidFill>
                <a:latin typeface="HP Simplified" pitchFamily="34" charset="0"/>
                <a:ea typeface="MS PGothic" pitchFamily="34" charset="-128"/>
                <a:cs typeface="HP Simplified" pitchFamily="34" charset="0"/>
              </a:rPr>
              <a:t>3</a:t>
            </a:r>
          </a:p>
          <a:p>
            <a:pPr eaLnBrk="1" hangingPunct="1">
              <a:spcAft>
                <a:spcPts val="400"/>
              </a:spcAft>
              <a:buSzPct val="100000"/>
              <a:buFont typeface="Arial" pitchFamily="34" charset="0"/>
              <a:buNone/>
            </a:pPr>
            <a:endParaRPr lang="en-US" dirty="0">
              <a:solidFill>
                <a:srgbClr val="000000"/>
              </a:solidFill>
              <a:latin typeface="HP Simplified" pitchFamily="34" charset="0"/>
              <a:ea typeface="MS PGothic" pitchFamily="34" charset="-128"/>
              <a:cs typeface="HP Simplified" pitchFamily="34" charset="0"/>
            </a:endParaRPr>
          </a:p>
        </p:txBody>
      </p:sp>
    </p:spTree>
    <p:extLst>
      <p:ext uri="{BB962C8B-B14F-4D97-AF65-F5344CB8AC3E}">
        <p14:creationId xmlns:p14="http://schemas.microsoft.com/office/powerpoint/2010/main" val="18962401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0" y="0"/>
            <a:ext cx="91884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itle 1"/>
          <p:cNvSpPr>
            <a:spLocks noGrp="1"/>
          </p:cNvSpPr>
          <p:nvPr>
            <p:ph type="title"/>
          </p:nvPr>
        </p:nvSpPr>
        <p:spPr>
          <a:xfrm>
            <a:off x="1314450" y="157956"/>
            <a:ext cx="3682093" cy="736600"/>
          </a:xfrm>
        </p:spPr>
        <p:txBody>
          <a:bodyPr/>
          <a:lstStyle/>
          <a:p>
            <a:r>
              <a:rPr lang="en-US" dirty="0" smtClean="0">
                <a:solidFill>
                  <a:schemeClr val="bg1"/>
                </a:solidFill>
                <a:cs typeface="Arial" pitchFamily="34" charset="0"/>
              </a:rPr>
              <a:t>Predicting the future is more valuable than understanding the past</a:t>
            </a:r>
            <a:br>
              <a:rPr lang="en-US" dirty="0" smtClean="0">
                <a:solidFill>
                  <a:schemeClr val="bg1"/>
                </a:solidFill>
                <a:cs typeface="Arial" pitchFamily="34" charset="0"/>
              </a:rPr>
            </a:br>
            <a:r>
              <a:rPr lang="en-US" dirty="0">
                <a:solidFill>
                  <a:schemeClr val="bg1"/>
                </a:solidFill>
                <a:cs typeface="Arial" pitchFamily="34" charset="0"/>
              </a:rPr>
              <a:t/>
            </a:r>
            <a:br>
              <a:rPr lang="en-US" dirty="0">
                <a:solidFill>
                  <a:schemeClr val="bg1"/>
                </a:solidFill>
                <a:cs typeface="Arial" pitchFamily="34" charset="0"/>
              </a:rPr>
            </a:br>
            <a:r>
              <a:rPr lang="en-US" dirty="0" smtClean="0">
                <a:solidFill>
                  <a:schemeClr val="bg1"/>
                </a:solidFill>
                <a:cs typeface="Arial" pitchFamily="34" charset="0"/>
              </a:rPr>
              <a:t>Both are critical</a:t>
            </a:r>
          </a:p>
        </p:txBody>
      </p:sp>
      <p:sp>
        <p:nvSpPr>
          <p:cNvPr id="41988" name="Subtitle 1"/>
          <p:cNvSpPr txBox="1">
            <a:spLocks/>
          </p:cNvSpPr>
          <p:nvPr/>
        </p:nvSpPr>
        <p:spPr bwMode="black">
          <a:xfrm>
            <a:off x="192088" y="-177800"/>
            <a:ext cx="1122362"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Aft>
                <a:spcPts val="400"/>
              </a:spcAft>
              <a:buSzPct val="100000"/>
              <a:buFont typeface="Arial" pitchFamily="34" charset="0"/>
              <a:buNone/>
            </a:pPr>
            <a:endParaRPr lang="en-US" sz="15000" dirty="0">
              <a:solidFill>
                <a:srgbClr val="00B0F0"/>
              </a:solidFill>
              <a:latin typeface="HP Simplified" pitchFamily="34" charset="0"/>
              <a:ea typeface="MS PGothic" pitchFamily="34" charset="-128"/>
              <a:cs typeface="HP Simplified" pitchFamily="34" charset="0"/>
            </a:endParaRPr>
          </a:p>
          <a:p>
            <a:pPr eaLnBrk="1" hangingPunct="1">
              <a:spcAft>
                <a:spcPts val="400"/>
              </a:spcAft>
              <a:buSzPct val="100000"/>
              <a:buFont typeface="Arial" pitchFamily="34" charset="0"/>
              <a:buNone/>
            </a:pPr>
            <a:endParaRPr lang="en-US" dirty="0">
              <a:solidFill>
                <a:srgbClr val="000000"/>
              </a:solidFill>
              <a:latin typeface="HP Simplified" pitchFamily="34" charset="0"/>
              <a:ea typeface="MS PGothic" pitchFamily="34" charset="-128"/>
              <a:cs typeface="HP Simplified" pitchFamily="34" charset="0"/>
            </a:endParaRPr>
          </a:p>
        </p:txBody>
      </p:sp>
      <p:sp>
        <p:nvSpPr>
          <p:cNvPr id="5" name="Subtitle 1"/>
          <p:cNvSpPr txBox="1">
            <a:spLocks/>
          </p:cNvSpPr>
          <p:nvPr/>
        </p:nvSpPr>
        <p:spPr bwMode="black">
          <a:xfrm>
            <a:off x="181198" y="-341094"/>
            <a:ext cx="1122362"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Aft>
                <a:spcPts val="400"/>
              </a:spcAft>
              <a:buSzPct val="100000"/>
              <a:buFont typeface="Arial" pitchFamily="34" charset="0"/>
              <a:buNone/>
            </a:pPr>
            <a:r>
              <a:rPr lang="en-US" sz="15000" dirty="0">
                <a:solidFill>
                  <a:srgbClr val="00B0F0"/>
                </a:solidFill>
                <a:latin typeface="HP Simplified" pitchFamily="34" charset="0"/>
                <a:ea typeface="MS PGothic" pitchFamily="34" charset="-128"/>
                <a:cs typeface="HP Simplified" pitchFamily="34" charset="0"/>
              </a:rPr>
              <a:t>4</a:t>
            </a:r>
          </a:p>
          <a:p>
            <a:pPr eaLnBrk="1" hangingPunct="1">
              <a:spcAft>
                <a:spcPts val="400"/>
              </a:spcAft>
              <a:buSzPct val="100000"/>
              <a:buFont typeface="Arial" pitchFamily="34" charset="0"/>
              <a:buNone/>
            </a:pPr>
            <a:endParaRPr lang="en-US" dirty="0">
              <a:solidFill>
                <a:srgbClr val="000000"/>
              </a:solidFill>
              <a:latin typeface="HP Simplified" pitchFamily="34" charset="0"/>
              <a:ea typeface="MS PGothic" pitchFamily="34" charset="-128"/>
              <a:cs typeface="HP Simplified" pitchFamily="34" charset="0"/>
            </a:endParaRPr>
          </a:p>
        </p:txBody>
      </p:sp>
    </p:spTree>
    <p:extLst>
      <p:ext uri="{BB962C8B-B14F-4D97-AF65-F5344CB8AC3E}">
        <p14:creationId xmlns:p14="http://schemas.microsoft.com/office/powerpoint/2010/main" val="23257517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Subtitle 1"/>
          <p:cNvSpPr txBox="1">
            <a:spLocks/>
          </p:cNvSpPr>
          <p:nvPr/>
        </p:nvSpPr>
        <p:spPr bwMode="black">
          <a:xfrm>
            <a:off x="192088" y="-177800"/>
            <a:ext cx="1122362"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Aft>
                <a:spcPts val="400"/>
              </a:spcAft>
              <a:buSzPct val="100000"/>
              <a:buFont typeface="Arial" pitchFamily="34" charset="0"/>
              <a:buNone/>
            </a:pPr>
            <a:r>
              <a:rPr lang="en-US" sz="15000" dirty="0" smtClean="0">
                <a:solidFill>
                  <a:srgbClr val="00B0F0"/>
                </a:solidFill>
                <a:latin typeface="HP Simplified" pitchFamily="34" charset="0"/>
                <a:ea typeface="MS PGothic" pitchFamily="34" charset="-128"/>
                <a:cs typeface="HP Simplified" pitchFamily="34" charset="0"/>
              </a:rPr>
              <a:t>5</a:t>
            </a:r>
            <a:endParaRPr lang="en-US" sz="15000" dirty="0">
              <a:solidFill>
                <a:srgbClr val="00B0F0"/>
              </a:solidFill>
              <a:latin typeface="HP Simplified" pitchFamily="34" charset="0"/>
              <a:ea typeface="MS PGothic" pitchFamily="34" charset="-128"/>
              <a:cs typeface="HP Simplified" pitchFamily="34" charset="0"/>
            </a:endParaRPr>
          </a:p>
          <a:p>
            <a:pPr eaLnBrk="1" hangingPunct="1">
              <a:spcAft>
                <a:spcPts val="400"/>
              </a:spcAft>
              <a:buSzPct val="100000"/>
              <a:buFont typeface="Arial" pitchFamily="34" charset="0"/>
              <a:buNone/>
            </a:pPr>
            <a:endParaRPr lang="en-US" dirty="0">
              <a:solidFill>
                <a:srgbClr val="000000"/>
              </a:solidFill>
              <a:latin typeface="HP Simplified" pitchFamily="34" charset="0"/>
              <a:ea typeface="MS PGothic" pitchFamily="34" charset="-128"/>
              <a:cs typeface="HP Simplified" pitchFamily="34" charset="0"/>
            </a:endParaRPr>
          </a:p>
        </p:txBody>
      </p:sp>
      <p:sp>
        <p:nvSpPr>
          <p:cNvPr id="8" name="Title 1"/>
          <p:cNvSpPr>
            <a:spLocks noGrp="1"/>
          </p:cNvSpPr>
          <p:nvPr>
            <p:ph type="title"/>
          </p:nvPr>
        </p:nvSpPr>
        <p:spPr>
          <a:xfrm>
            <a:off x="3491367" y="340904"/>
            <a:ext cx="5173662" cy="736600"/>
          </a:xfrm>
        </p:spPr>
        <p:txBody>
          <a:bodyPr/>
          <a:lstStyle/>
          <a:p>
            <a:r>
              <a:rPr lang="en-US" dirty="0" smtClean="0">
                <a:solidFill>
                  <a:schemeClr val="bg1"/>
                </a:solidFill>
                <a:cs typeface="Arial" pitchFamily="34" charset="0"/>
              </a:rPr>
              <a:t>Today’s organizations move from “Return on Infrastructure” to “Return on Information”</a:t>
            </a:r>
            <a:r>
              <a:rPr lang="en-US" b="0" dirty="0" smtClean="0">
                <a:solidFill>
                  <a:schemeClr val="bg1"/>
                </a:solidFill>
                <a:cs typeface="Arial" pitchFamily="34" charset="0"/>
              </a:rPr>
              <a:t/>
            </a:r>
            <a:br>
              <a:rPr lang="en-US" b="0" dirty="0" smtClean="0">
                <a:solidFill>
                  <a:schemeClr val="bg1"/>
                </a:solidFill>
                <a:cs typeface="Arial" pitchFamily="34" charset="0"/>
              </a:rPr>
            </a:br>
            <a:r>
              <a:rPr lang="en-US" b="0" dirty="0">
                <a:solidFill>
                  <a:schemeClr val="bg1"/>
                </a:solidFill>
                <a:cs typeface="Arial" pitchFamily="34" charset="0"/>
              </a:rPr>
              <a:t/>
            </a:r>
            <a:br>
              <a:rPr lang="en-US" b="0" dirty="0">
                <a:solidFill>
                  <a:schemeClr val="bg1"/>
                </a:solidFill>
                <a:cs typeface="Arial" pitchFamily="34" charset="0"/>
              </a:rPr>
            </a:br>
            <a:endParaRPr lang="en-US" b="0" dirty="0" smtClean="0">
              <a:solidFill>
                <a:schemeClr val="bg1"/>
              </a:solidFill>
              <a:cs typeface="Arial" pitchFamily="34" charset="0"/>
            </a:endParaRPr>
          </a:p>
        </p:txBody>
      </p:sp>
    </p:spTree>
    <p:extLst>
      <p:ext uri="{BB962C8B-B14F-4D97-AF65-F5344CB8AC3E}">
        <p14:creationId xmlns:p14="http://schemas.microsoft.com/office/powerpoint/2010/main" val="7130146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custDataLst>
              <p:tags r:id="rId2"/>
            </p:custDataLst>
          </p:nvPr>
        </p:nvSpPr>
        <p:spPr>
          <a:xfrm>
            <a:off x="860894" y="919747"/>
            <a:ext cx="4039747" cy="3896489"/>
          </a:xfrm>
          <a:custGeom>
            <a:avLst/>
            <a:gdLst>
              <a:gd name="connsiteX0" fmla="*/ 0 w 3740002"/>
              <a:gd name="connsiteY0" fmla="*/ 1870001 h 3740002"/>
              <a:gd name="connsiteX1" fmla="*/ 1870001 w 3740002"/>
              <a:gd name="connsiteY1" fmla="*/ 0 h 3740002"/>
              <a:gd name="connsiteX2" fmla="*/ 3740002 w 3740002"/>
              <a:gd name="connsiteY2" fmla="*/ 1870001 h 3740002"/>
              <a:gd name="connsiteX3" fmla="*/ 1870001 w 3740002"/>
              <a:gd name="connsiteY3" fmla="*/ 3740002 h 3740002"/>
              <a:gd name="connsiteX4" fmla="*/ 0 w 3740002"/>
              <a:gd name="connsiteY4" fmla="*/ 1870001 h 3740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002" h="3740002">
                <a:moveTo>
                  <a:pt x="0" y="1870001"/>
                </a:moveTo>
                <a:cubicBezTo>
                  <a:pt x="0" y="837228"/>
                  <a:pt x="837228" y="0"/>
                  <a:pt x="1870001" y="0"/>
                </a:cubicBezTo>
                <a:cubicBezTo>
                  <a:pt x="2902774" y="0"/>
                  <a:pt x="3740002" y="837228"/>
                  <a:pt x="3740002" y="1870001"/>
                </a:cubicBezTo>
                <a:cubicBezTo>
                  <a:pt x="3740002" y="2902774"/>
                  <a:pt x="2902774" y="3740002"/>
                  <a:pt x="1870001" y="3740002"/>
                </a:cubicBezTo>
                <a:cubicBezTo>
                  <a:pt x="837228" y="3740002"/>
                  <a:pt x="0" y="2902774"/>
                  <a:pt x="0" y="1870001"/>
                </a:cubicBezTo>
                <a:close/>
              </a:path>
            </a:pathLst>
          </a:custGeom>
          <a:solidFill>
            <a:schemeClr val="bg1">
              <a:lumMod val="75000"/>
              <a:alpha val="50000"/>
            </a:schemeClr>
          </a:solidFill>
          <a:ln>
            <a:solidFill>
              <a:schemeClr val="bg1">
                <a:lumMod val="95000"/>
              </a:schemeClr>
            </a:solidFill>
          </a:ln>
          <a:effectLst>
            <a:softEdge rad="31750"/>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418269" tIns="258120" rIns="1418269" bIns="3063122" numCol="1" spcCol="1270" anchor="ctr" anchorCtr="0">
            <a:noAutofit/>
          </a:bodyPr>
          <a:lstStyle/>
          <a:p>
            <a:pPr lvl="0" algn="ctr" defTabSz="444500">
              <a:lnSpc>
                <a:spcPct val="90000"/>
              </a:lnSpc>
              <a:spcBef>
                <a:spcPct val="0"/>
              </a:spcBef>
              <a:spcAft>
                <a:spcPct val="35000"/>
              </a:spcAft>
            </a:pPr>
            <a:r>
              <a:rPr lang="en-US" sz="1050" b="1" kern="1200" dirty="0" smtClean="0">
                <a:solidFill>
                  <a:schemeClr val="tx1">
                    <a:lumMod val="85000"/>
                    <a:lumOff val="15000"/>
                  </a:schemeClr>
                </a:solidFill>
              </a:rPr>
              <a:t>Meaning-based </a:t>
            </a:r>
            <a:r>
              <a:rPr lang="en-US" sz="1050" b="1" dirty="0">
                <a:solidFill>
                  <a:schemeClr val="tx1">
                    <a:lumMod val="85000"/>
                    <a:lumOff val="15000"/>
                  </a:schemeClr>
                </a:solidFill>
              </a:rPr>
              <a:t>c</a:t>
            </a:r>
            <a:r>
              <a:rPr lang="en-US" sz="1050" b="1" kern="1200" dirty="0" smtClean="0">
                <a:solidFill>
                  <a:schemeClr val="tx1">
                    <a:lumMod val="85000"/>
                    <a:lumOff val="15000"/>
                  </a:schemeClr>
                </a:solidFill>
              </a:rPr>
              <a:t>omputing</a:t>
            </a:r>
          </a:p>
          <a:p>
            <a:pPr lvl="0" algn="ctr" defTabSz="444500">
              <a:lnSpc>
                <a:spcPct val="90000"/>
              </a:lnSpc>
              <a:spcBef>
                <a:spcPct val="0"/>
              </a:spcBef>
              <a:spcAft>
                <a:spcPct val="35000"/>
              </a:spcAft>
            </a:pPr>
            <a:endParaRPr lang="en-US" sz="1050" b="1" kern="1200" dirty="0">
              <a:solidFill>
                <a:schemeClr val="tx1">
                  <a:lumMod val="85000"/>
                  <a:lumOff val="15000"/>
                </a:schemeClr>
              </a:solidFill>
            </a:endParaRPr>
          </a:p>
        </p:txBody>
      </p:sp>
      <p:sp>
        <p:nvSpPr>
          <p:cNvPr id="7" name="Freeform 6"/>
          <p:cNvSpPr/>
          <p:nvPr>
            <p:custDataLst>
              <p:tags r:id="rId3"/>
            </p:custDataLst>
          </p:nvPr>
        </p:nvSpPr>
        <p:spPr>
          <a:xfrm>
            <a:off x="1339194" y="1685403"/>
            <a:ext cx="3083147" cy="3118134"/>
          </a:xfrm>
          <a:custGeom>
            <a:avLst/>
            <a:gdLst>
              <a:gd name="connsiteX0" fmla="*/ 0 w 2992001"/>
              <a:gd name="connsiteY0" fmla="*/ 1496001 h 2992001"/>
              <a:gd name="connsiteX1" fmla="*/ 1496001 w 2992001"/>
              <a:gd name="connsiteY1" fmla="*/ 0 h 2992001"/>
              <a:gd name="connsiteX2" fmla="*/ 2992002 w 2992001"/>
              <a:gd name="connsiteY2" fmla="*/ 1496001 h 2992001"/>
              <a:gd name="connsiteX3" fmla="*/ 1496001 w 2992001"/>
              <a:gd name="connsiteY3" fmla="*/ 2992002 h 2992001"/>
              <a:gd name="connsiteX4" fmla="*/ 0 w 2992001"/>
              <a:gd name="connsiteY4" fmla="*/ 1496001 h 299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2001" h="2992001">
                <a:moveTo>
                  <a:pt x="0" y="1496001"/>
                </a:moveTo>
                <a:cubicBezTo>
                  <a:pt x="0" y="669782"/>
                  <a:pt x="669782" y="0"/>
                  <a:pt x="1496001" y="0"/>
                </a:cubicBezTo>
                <a:cubicBezTo>
                  <a:pt x="2322220" y="0"/>
                  <a:pt x="2992002" y="669782"/>
                  <a:pt x="2992002" y="1496001"/>
                </a:cubicBezTo>
                <a:cubicBezTo>
                  <a:pt x="2992002" y="2322220"/>
                  <a:pt x="2322220" y="2992002"/>
                  <a:pt x="1496001" y="2992002"/>
                </a:cubicBezTo>
                <a:cubicBezTo>
                  <a:pt x="669782" y="2992002"/>
                  <a:pt x="0" y="2322220"/>
                  <a:pt x="0" y="1496001"/>
                </a:cubicBezTo>
                <a:close/>
              </a:path>
            </a:pathLst>
          </a:custGeom>
          <a:solidFill>
            <a:schemeClr val="bg1">
              <a:lumMod val="75000"/>
              <a:alpha val="50000"/>
            </a:schemeClr>
          </a:solidFill>
          <a:ln>
            <a:solidFill>
              <a:schemeClr val="bg1">
                <a:lumMod val="95000"/>
              </a:schemeClr>
            </a:solidFill>
          </a:ln>
          <a:effectLst>
            <a:softEdge rad="31750"/>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044268" tIns="250640" rIns="1044269" bIns="2345041" numCol="1" spcCol="1270" anchor="ctr" anchorCtr="0">
            <a:noAutofit/>
          </a:bodyPr>
          <a:lstStyle/>
          <a:p>
            <a:pPr algn="ctr" defTabSz="444500">
              <a:lnSpc>
                <a:spcPct val="90000"/>
              </a:lnSpc>
              <a:spcBef>
                <a:spcPct val="0"/>
              </a:spcBef>
              <a:spcAft>
                <a:spcPct val="35000"/>
              </a:spcAft>
            </a:pPr>
            <a:r>
              <a:rPr lang="en-US" sz="1050" b="1" dirty="0" smtClean="0">
                <a:solidFill>
                  <a:schemeClr val="tx1">
                    <a:lumMod val="85000"/>
                    <a:lumOff val="15000"/>
                  </a:schemeClr>
                </a:solidFill>
              </a:rPr>
              <a:t>Big data  analytics</a:t>
            </a:r>
          </a:p>
          <a:p>
            <a:pPr algn="ctr" defTabSz="444500">
              <a:lnSpc>
                <a:spcPct val="90000"/>
              </a:lnSpc>
              <a:spcBef>
                <a:spcPct val="0"/>
              </a:spcBef>
              <a:spcAft>
                <a:spcPct val="35000"/>
              </a:spcAft>
            </a:pPr>
            <a:endParaRPr lang="en-US" sz="2000" b="1" dirty="0">
              <a:solidFill>
                <a:schemeClr val="tx1">
                  <a:lumMod val="85000"/>
                  <a:lumOff val="15000"/>
                </a:schemeClr>
              </a:solidFill>
            </a:endParaRPr>
          </a:p>
        </p:txBody>
      </p:sp>
      <p:sp>
        <p:nvSpPr>
          <p:cNvPr id="9" name="Freeform 8"/>
          <p:cNvSpPr/>
          <p:nvPr>
            <p:custDataLst>
              <p:tags r:id="rId4"/>
            </p:custDataLst>
          </p:nvPr>
        </p:nvSpPr>
        <p:spPr>
          <a:xfrm>
            <a:off x="1639912" y="2272113"/>
            <a:ext cx="2481710" cy="2518724"/>
          </a:xfrm>
          <a:custGeom>
            <a:avLst/>
            <a:gdLst>
              <a:gd name="connsiteX0" fmla="*/ 0 w 2244001"/>
              <a:gd name="connsiteY0" fmla="*/ 1122001 h 2244001"/>
              <a:gd name="connsiteX1" fmla="*/ 1122001 w 2244001"/>
              <a:gd name="connsiteY1" fmla="*/ 0 h 2244001"/>
              <a:gd name="connsiteX2" fmla="*/ 2244002 w 2244001"/>
              <a:gd name="connsiteY2" fmla="*/ 1122001 h 2244001"/>
              <a:gd name="connsiteX3" fmla="*/ 1122001 w 2244001"/>
              <a:gd name="connsiteY3" fmla="*/ 2244002 h 2244001"/>
              <a:gd name="connsiteX4" fmla="*/ 0 w 2244001"/>
              <a:gd name="connsiteY4" fmla="*/ 1122001 h 224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4001" h="2244001">
                <a:moveTo>
                  <a:pt x="0" y="1122001"/>
                </a:moveTo>
                <a:cubicBezTo>
                  <a:pt x="0" y="502337"/>
                  <a:pt x="502337" y="0"/>
                  <a:pt x="1122001" y="0"/>
                </a:cubicBezTo>
                <a:cubicBezTo>
                  <a:pt x="1741665" y="0"/>
                  <a:pt x="2244002" y="502337"/>
                  <a:pt x="2244002" y="1122001"/>
                </a:cubicBezTo>
                <a:cubicBezTo>
                  <a:pt x="2244002" y="1741665"/>
                  <a:pt x="1741665" y="2244002"/>
                  <a:pt x="1122001" y="2244002"/>
                </a:cubicBezTo>
                <a:cubicBezTo>
                  <a:pt x="502337" y="2244002"/>
                  <a:pt x="0" y="1741665"/>
                  <a:pt x="0" y="1122001"/>
                </a:cubicBezTo>
                <a:close/>
              </a:path>
            </a:pathLst>
          </a:custGeom>
          <a:solidFill>
            <a:schemeClr val="bg1">
              <a:lumMod val="75000"/>
              <a:alpha val="50000"/>
            </a:schemeClr>
          </a:solidFill>
          <a:ln>
            <a:solidFill>
              <a:schemeClr val="bg1">
                <a:lumMod val="95000"/>
              </a:schemeClr>
            </a:solidFill>
          </a:ln>
          <a:effectLst>
            <a:softEdge rad="31750"/>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70268" tIns="239420" rIns="670269" bIns="1641921" numCol="1" spcCol="1270" anchor="ctr" anchorCtr="0">
            <a:noAutofit/>
          </a:bodyPr>
          <a:lstStyle/>
          <a:p>
            <a:pPr lvl="0" algn="ctr" defTabSz="444500">
              <a:lnSpc>
                <a:spcPct val="90000"/>
              </a:lnSpc>
              <a:spcBef>
                <a:spcPct val="0"/>
              </a:spcBef>
              <a:spcAft>
                <a:spcPct val="35000"/>
              </a:spcAft>
            </a:pPr>
            <a:r>
              <a:rPr lang="en-US" sz="1050" b="1" dirty="0" smtClean="0">
                <a:solidFill>
                  <a:schemeClr val="tx1">
                    <a:lumMod val="85000"/>
                    <a:lumOff val="15000"/>
                  </a:schemeClr>
                </a:solidFill>
              </a:rPr>
              <a:t>Enterprise security</a:t>
            </a:r>
          </a:p>
          <a:p>
            <a:pPr lvl="0" algn="ctr" defTabSz="444500">
              <a:lnSpc>
                <a:spcPct val="90000"/>
              </a:lnSpc>
              <a:spcBef>
                <a:spcPct val="0"/>
              </a:spcBef>
              <a:spcAft>
                <a:spcPct val="35000"/>
              </a:spcAft>
            </a:pPr>
            <a:endParaRPr lang="en-US" sz="1400" b="1" dirty="0" smtClean="0">
              <a:solidFill>
                <a:schemeClr val="tx1">
                  <a:lumMod val="85000"/>
                  <a:lumOff val="15000"/>
                </a:schemeClr>
              </a:solidFill>
            </a:endParaRPr>
          </a:p>
          <a:p>
            <a:pPr lvl="0" algn="ctr" defTabSz="444500">
              <a:lnSpc>
                <a:spcPct val="90000"/>
              </a:lnSpc>
              <a:spcBef>
                <a:spcPct val="0"/>
              </a:spcBef>
              <a:spcAft>
                <a:spcPct val="35000"/>
              </a:spcAft>
            </a:pPr>
            <a:endParaRPr lang="en-US" sz="1100" b="1" kern="1200" dirty="0">
              <a:solidFill>
                <a:srgbClr val="0070C0"/>
              </a:solidFill>
            </a:endParaRPr>
          </a:p>
        </p:txBody>
      </p:sp>
      <p:sp>
        <p:nvSpPr>
          <p:cNvPr id="10" name="Freeform 9"/>
          <p:cNvSpPr/>
          <p:nvPr>
            <p:custDataLst>
              <p:tags r:id="rId5"/>
            </p:custDataLst>
          </p:nvPr>
        </p:nvSpPr>
        <p:spPr>
          <a:xfrm>
            <a:off x="1898764" y="2980091"/>
            <a:ext cx="1964007" cy="1823446"/>
          </a:xfrm>
          <a:custGeom>
            <a:avLst/>
            <a:gdLst>
              <a:gd name="connsiteX0" fmla="*/ 0 w 1496000"/>
              <a:gd name="connsiteY0" fmla="*/ 748000 h 1496000"/>
              <a:gd name="connsiteX1" fmla="*/ 748000 w 1496000"/>
              <a:gd name="connsiteY1" fmla="*/ 0 h 1496000"/>
              <a:gd name="connsiteX2" fmla="*/ 1496000 w 1496000"/>
              <a:gd name="connsiteY2" fmla="*/ 748000 h 1496000"/>
              <a:gd name="connsiteX3" fmla="*/ 748000 w 1496000"/>
              <a:gd name="connsiteY3" fmla="*/ 1496000 h 1496000"/>
              <a:gd name="connsiteX4" fmla="*/ 0 w 1496000"/>
              <a:gd name="connsiteY4" fmla="*/ 748000 h 14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6000" h="1496000">
                <a:moveTo>
                  <a:pt x="0" y="748000"/>
                </a:moveTo>
                <a:cubicBezTo>
                  <a:pt x="0" y="334891"/>
                  <a:pt x="334891" y="0"/>
                  <a:pt x="748000" y="0"/>
                </a:cubicBezTo>
                <a:cubicBezTo>
                  <a:pt x="1161109" y="0"/>
                  <a:pt x="1496000" y="334891"/>
                  <a:pt x="1496000" y="748000"/>
                </a:cubicBezTo>
                <a:cubicBezTo>
                  <a:pt x="1496000" y="1161109"/>
                  <a:pt x="1161109" y="1496000"/>
                  <a:pt x="748000" y="1496000"/>
                </a:cubicBezTo>
                <a:cubicBezTo>
                  <a:pt x="334891" y="1496000"/>
                  <a:pt x="0" y="1161109"/>
                  <a:pt x="0" y="748000"/>
                </a:cubicBezTo>
                <a:close/>
              </a:path>
            </a:pathLst>
          </a:custGeom>
          <a:solidFill>
            <a:schemeClr val="bg1">
              <a:lumMod val="75000"/>
              <a:alpha val="50000"/>
            </a:schemeClr>
          </a:solidFill>
          <a:ln>
            <a:solidFill>
              <a:schemeClr val="bg1">
                <a:lumMod val="95000"/>
              </a:schemeClr>
            </a:solidFill>
          </a:ln>
          <a:effectLst>
            <a:softEdge rad="31750"/>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90204" tIns="365760" rIns="290204" bIns="445120" numCol="1" spcCol="1270" anchor="ctr" anchorCtr="0">
            <a:noAutofit/>
          </a:bodyPr>
          <a:lstStyle/>
          <a:p>
            <a:pPr algn="ctr" defTabSz="444500">
              <a:lnSpc>
                <a:spcPct val="90000"/>
              </a:lnSpc>
              <a:spcBef>
                <a:spcPct val="0"/>
              </a:spcBef>
              <a:spcAft>
                <a:spcPct val="35000"/>
              </a:spcAft>
            </a:pPr>
            <a:r>
              <a:rPr lang="en-US" sz="1050" b="1" dirty="0" smtClean="0">
                <a:solidFill>
                  <a:schemeClr val="tx1">
                    <a:lumMod val="85000"/>
                    <a:lumOff val="15000"/>
                  </a:schemeClr>
                </a:solidFill>
              </a:rPr>
              <a:t>Cloud management</a:t>
            </a:r>
          </a:p>
          <a:p>
            <a:pPr algn="ctr" defTabSz="444500">
              <a:lnSpc>
                <a:spcPct val="90000"/>
              </a:lnSpc>
              <a:spcBef>
                <a:spcPct val="0"/>
              </a:spcBef>
              <a:spcAft>
                <a:spcPct val="35000"/>
              </a:spcAft>
            </a:pPr>
            <a:endParaRPr lang="en-US" sz="1050" b="1" dirty="0" smtClean="0">
              <a:solidFill>
                <a:schemeClr val="tx1">
                  <a:lumMod val="85000"/>
                  <a:lumOff val="15000"/>
                </a:schemeClr>
              </a:solidFill>
            </a:endParaRPr>
          </a:p>
          <a:p>
            <a:pPr algn="ctr" defTabSz="444500">
              <a:lnSpc>
                <a:spcPct val="90000"/>
              </a:lnSpc>
              <a:spcBef>
                <a:spcPct val="0"/>
              </a:spcBef>
              <a:spcAft>
                <a:spcPct val="35000"/>
              </a:spcAft>
            </a:pPr>
            <a:endParaRPr lang="en-US" sz="1050" b="1" dirty="0" smtClean="0">
              <a:solidFill>
                <a:schemeClr val="tx1">
                  <a:lumMod val="85000"/>
                  <a:lumOff val="15000"/>
                </a:schemeClr>
              </a:solidFill>
            </a:endParaRPr>
          </a:p>
          <a:p>
            <a:pPr algn="ctr" defTabSz="444500">
              <a:lnSpc>
                <a:spcPct val="90000"/>
              </a:lnSpc>
              <a:spcBef>
                <a:spcPct val="0"/>
              </a:spcBef>
              <a:spcAft>
                <a:spcPct val="35000"/>
              </a:spcAft>
            </a:pPr>
            <a:endParaRPr lang="en-US" sz="1050" b="1" dirty="0" smtClean="0">
              <a:solidFill>
                <a:schemeClr val="tx1">
                  <a:lumMod val="85000"/>
                  <a:lumOff val="15000"/>
                </a:schemeClr>
              </a:solidFill>
            </a:endParaRPr>
          </a:p>
          <a:p>
            <a:pPr algn="ctr" defTabSz="444500">
              <a:lnSpc>
                <a:spcPct val="90000"/>
              </a:lnSpc>
              <a:spcBef>
                <a:spcPct val="0"/>
              </a:spcBef>
              <a:spcAft>
                <a:spcPct val="35000"/>
              </a:spcAft>
            </a:pPr>
            <a:endParaRPr lang="en-US" sz="1050" b="1" dirty="0" smtClean="0">
              <a:solidFill>
                <a:schemeClr val="tx1">
                  <a:lumMod val="85000"/>
                  <a:lumOff val="15000"/>
                </a:schemeClr>
              </a:solidFill>
            </a:endParaRPr>
          </a:p>
          <a:p>
            <a:pPr algn="ctr" defTabSz="444500">
              <a:lnSpc>
                <a:spcPct val="90000"/>
              </a:lnSpc>
              <a:spcBef>
                <a:spcPct val="0"/>
              </a:spcBef>
              <a:spcAft>
                <a:spcPct val="35000"/>
              </a:spcAft>
            </a:pPr>
            <a:endParaRPr lang="en-US" sz="1050" b="1" dirty="0" smtClean="0">
              <a:solidFill>
                <a:schemeClr val="tx1">
                  <a:lumMod val="85000"/>
                  <a:lumOff val="15000"/>
                </a:schemeClr>
              </a:solidFill>
            </a:endParaRPr>
          </a:p>
          <a:p>
            <a:pPr algn="ctr" defTabSz="444500">
              <a:lnSpc>
                <a:spcPct val="90000"/>
              </a:lnSpc>
              <a:spcBef>
                <a:spcPct val="0"/>
              </a:spcBef>
              <a:spcAft>
                <a:spcPct val="35000"/>
              </a:spcAft>
            </a:pPr>
            <a:endParaRPr lang="en-US" sz="1050" b="1" dirty="0" smtClean="0">
              <a:solidFill>
                <a:schemeClr val="tx1">
                  <a:lumMod val="85000"/>
                  <a:lumOff val="15000"/>
                </a:schemeClr>
              </a:solidFill>
            </a:endParaRPr>
          </a:p>
        </p:txBody>
      </p:sp>
      <p:graphicFrame>
        <p:nvGraphicFramePr>
          <p:cNvPr id="8" name="Object 7" hidden="1"/>
          <p:cNvGraphicFramePr>
            <a:graphicFrameLocks noChangeAspect="1"/>
          </p:cNvGraphicFramePr>
          <p:nvPr>
            <p:custDataLst>
              <p:tags r:id="rId6"/>
            </p:custDataLst>
            <p:extLst>
              <p:ext uri="{D42A27DB-BD31-4B8C-83A1-F6EECF244321}">
                <p14:modId xmlns:p14="http://schemas.microsoft.com/office/powerpoint/2010/main" val="16571397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19" name="think-cell Slide" r:id="rId54" imgW="360" imgH="360" progId="TCLayout.ActiveDocument.1">
                  <p:embed/>
                </p:oleObj>
              </mc:Choice>
              <mc:Fallback>
                <p:oleObj name="think-cell Slide" r:id="rId54" imgW="360" imgH="360" progId="TCLayout.ActiveDocument.1">
                  <p:embed/>
                  <p:pic>
                    <p:nvPicPr>
                      <p:cNvPr id="0" name=""/>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 name="Picture 4" descr="http://siliconangle.com/files/2010/09/ArcSight-Logo-Color-JPG-LG.jpg"/>
          <p:cNvPicPr>
            <a:picLocks noChangeAspect="1" noChangeArrowheads="1"/>
          </p:cNvPicPr>
          <p:nvPr>
            <p:custDataLst>
              <p:tags r:id="rId7"/>
            </p:custDataLst>
          </p:nvPr>
        </p:nvPicPr>
        <p:blipFill>
          <a:blip r:embed="rId56" cstate="screen">
            <a:clrChange>
              <a:clrFrom>
                <a:srgbClr val="FFFDFF"/>
              </a:clrFrom>
              <a:clrTo>
                <a:srgbClr val="FFFDFF">
                  <a:alpha val="0"/>
                </a:srgbClr>
              </a:clrTo>
            </a:clrChange>
            <a:extLst>
              <a:ext uri="{28A0092B-C50C-407E-A947-70E740481C1C}">
                <a14:useLocalDpi xmlns:a14="http://schemas.microsoft.com/office/drawing/2010/main"/>
              </a:ext>
            </a:extLst>
          </a:blip>
          <a:srcRect/>
          <a:stretch>
            <a:fillRect/>
          </a:stretch>
        </p:blipFill>
        <p:spPr bwMode="auto">
          <a:xfrm>
            <a:off x="2032725" y="2711844"/>
            <a:ext cx="539432" cy="152722"/>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 name="Picture 8" descr="http://www.fabricasdesoftware.es/wp-content/uploads/wpsc/product_images/FORTIFY_LOGO_MED.jpg"/>
          <p:cNvPicPr>
            <a:picLocks noChangeAspect="1" noChangeArrowheads="1"/>
          </p:cNvPicPr>
          <p:nvPr>
            <p:custDataLst>
              <p:tags r:id="rId8"/>
            </p:custDataLst>
          </p:nvPr>
        </p:nvPicPr>
        <p:blipFill rotWithShape="1">
          <a:blip r:embed="rId5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869763" y="2931678"/>
            <a:ext cx="486715" cy="167768"/>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8" name="Picture 29" descr="http://1.bp.blogspot.com/_PthMAljntho/TDYRdt5m5JI/AAAAAAAAAZs/hoYwMR8BDzM/s1600/autonomy-logo.jpg"/>
          <p:cNvPicPr>
            <a:picLocks noChangeAspect="1" noChangeArrowheads="1"/>
          </p:cNvPicPr>
          <p:nvPr>
            <p:custDataLst>
              <p:tags r:id="rId9"/>
            </p:custDataLst>
          </p:nvPr>
        </p:nvPicPr>
        <p:blipFill>
          <a:blip r:embed="rId58">
            <a:clrChange>
              <a:clrFrom>
                <a:srgbClr val="FFF8FF"/>
              </a:clrFrom>
              <a:clrTo>
                <a:srgbClr val="FFF8FF">
                  <a:alpha val="0"/>
                </a:srgbClr>
              </a:clrTo>
            </a:clrChange>
            <a:extLst>
              <a:ext uri="{28A0092B-C50C-407E-A947-70E740481C1C}">
                <a14:useLocalDpi xmlns:a14="http://schemas.microsoft.com/office/drawing/2010/main" val="0"/>
              </a:ext>
            </a:extLst>
          </a:blip>
          <a:srcRect/>
          <a:stretch>
            <a:fillRect/>
          </a:stretch>
        </p:blipFill>
        <p:spPr bwMode="auto">
          <a:xfrm>
            <a:off x="3293007" y="1271392"/>
            <a:ext cx="769905" cy="403861"/>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1" name="Picture 56" descr="http://www.networkip.net/wp-content/uploads/2009/09/partner_logo_vertica1.jpg"/>
          <p:cNvPicPr>
            <a:picLocks noChangeAspect="1" noChangeArrowheads="1"/>
          </p:cNvPicPr>
          <p:nvPr>
            <p:custDataLst>
              <p:tags r:id="rId10"/>
            </p:custDataLst>
          </p:nvPr>
        </p:nvPicPr>
        <p:blipFill>
          <a:blip r:embed="rId5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60382" y="2104999"/>
            <a:ext cx="499342" cy="166449"/>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custDataLst>
              <p:tags r:id="rId11"/>
            </p:custDataLst>
          </p:nvPr>
        </p:nvSpPr>
        <p:spPr/>
        <p:txBody>
          <a:bodyPr/>
          <a:lstStyle/>
          <a:p>
            <a:r>
              <a:rPr lang="en-US" dirty="0" smtClean="0"/>
              <a:t>Powerful enterprise software portfolio</a:t>
            </a:r>
            <a:endParaRPr lang="en-US" dirty="0"/>
          </a:p>
        </p:txBody>
      </p:sp>
      <p:pic>
        <p:nvPicPr>
          <p:cNvPr id="28" name="Picture 27"/>
          <p:cNvPicPr>
            <a:picLocks noChangeAspect="1"/>
          </p:cNvPicPr>
          <p:nvPr>
            <p:custDataLst>
              <p:tags r:id="rId12"/>
            </p:custDataLst>
          </p:nvPr>
        </p:nvPicPr>
        <p:blipFill>
          <a:blip r:embed="rId60">
            <a:extLst>
              <a:ext uri="{28A0092B-C50C-407E-A947-70E740481C1C}">
                <a14:useLocalDpi xmlns:a14="http://schemas.microsoft.com/office/drawing/2010/main" val="0"/>
              </a:ext>
            </a:extLst>
          </a:blip>
          <a:stretch>
            <a:fillRect/>
          </a:stretch>
        </p:blipFill>
        <p:spPr>
          <a:xfrm>
            <a:off x="2588454" y="2809608"/>
            <a:ext cx="794362" cy="120790"/>
          </a:xfrm>
          <a:prstGeom prst="rect">
            <a:avLst/>
          </a:prstGeom>
        </p:spPr>
      </p:pic>
      <p:pic>
        <p:nvPicPr>
          <p:cNvPr id="3160" name="Picture 88" descr="http://interwoven.com.cn/company/brand/logos/logo_1014x131.jpg"/>
          <p:cNvPicPr>
            <a:picLocks noChangeAspect="1" noChangeArrowheads="1"/>
          </p:cNvPicPr>
          <p:nvPr>
            <p:custDataLst>
              <p:tags r:id="rId13"/>
            </p:custDataLst>
          </p:nvPr>
        </p:nvPicPr>
        <p:blipFill>
          <a:blip r:embed="rId6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68476" y="1721373"/>
            <a:ext cx="851490" cy="108992"/>
          </a:xfrm>
          <a:prstGeom prst="rect">
            <a:avLst/>
          </a:prstGeom>
          <a:noFill/>
          <a:extLst>
            <a:ext uri="{909E8E84-426E-40DD-AFC4-6F175D3DCCD1}">
              <a14:hiddenFill xmlns:a14="http://schemas.microsoft.com/office/drawing/2010/main">
                <a:solidFill>
                  <a:srgbClr val="FFFFFF"/>
                </a:solidFill>
              </a14:hiddenFill>
            </a:ext>
          </a:extLst>
        </p:spPr>
      </p:pic>
      <p:pic>
        <p:nvPicPr>
          <p:cNvPr id="3162" name="Picture 90" descr="Verity Logo Vector Download"/>
          <p:cNvPicPr>
            <a:picLocks noChangeAspect="1" noChangeArrowheads="1"/>
          </p:cNvPicPr>
          <p:nvPr>
            <p:custDataLst>
              <p:tags r:id="rId14"/>
            </p:custDataLst>
          </p:nvPr>
        </p:nvPicPr>
        <p:blipFill>
          <a:blip r:embed="rId6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29683" y="2323499"/>
            <a:ext cx="471985" cy="471985"/>
          </a:xfrm>
          <a:prstGeom prst="rect">
            <a:avLst/>
          </a:prstGeom>
          <a:noFill/>
          <a:extLst>
            <a:ext uri="{909E8E84-426E-40DD-AFC4-6F175D3DCCD1}">
              <a14:hiddenFill xmlns:a14="http://schemas.microsoft.com/office/drawing/2010/main">
                <a:solidFill>
                  <a:srgbClr val="FFFFFF"/>
                </a:solidFill>
              </a14:hiddenFill>
            </a:ext>
          </a:extLst>
        </p:spPr>
      </p:pic>
      <p:pic>
        <p:nvPicPr>
          <p:cNvPr id="3164" name="Picture 92" descr="http://media.marketwire.com/attachments/200605/262280_ZANTAZ_logo.jpg"/>
          <p:cNvPicPr>
            <a:picLocks noChangeAspect="1" noChangeArrowheads="1"/>
          </p:cNvPicPr>
          <p:nvPr>
            <p:custDataLst>
              <p:tags r:id="rId15"/>
            </p:custDataLst>
          </p:nvPr>
        </p:nvPicPr>
        <p:blipFill>
          <a:blip r:embed="rId6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4054760" y="2149566"/>
            <a:ext cx="659326" cy="210987"/>
          </a:xfrm>
          <a:prstGeom prst="rect">
            <a:avLst/>
          </a:prstGeom>
          <a:noFill/>
          <a:extLst>
            <a:ext uri="{909E8E84-426E-40DD-AFC4-6F175D3DCCD1}">
              <a14:hiddenFill xmlns:a14="http://schemas.microsoft.com/office/drawing/2010/main">
                <a:solidFill>
                  <a:srgbClr val="FFFFFF"/>
                </a:solidFill>
              </a14:hiddenFill>
            </a:ext>
          </a:extLst>
        </p:spPr>
      </p:pic>
      <p:pic>
        <p:nvPicPr>
          <p:cNvPr id="3166" name="Picture 94" descr="Iron Mountain Digital logo"/>
          <p:cNvPicPr>
            <a:picLocks noChangeAspect="1" noChangeArrowheads="1"/>
          </p:cNvPicPr>
          <p:nvPr>
            <p:custDataLst>
              <p:tags r:id="rId16"/>
            </p:custDataLst>
          </p:nvPr>
        </p:nvPicPr>
        <p:blipFill>
          <a:blip r:embed="rId6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67543" y="1805834"/>
            <a:ext cx="854244" cy="27762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custDataLst>
              <p:tags r:id="rId17"/>
            </p:custDataLst>
          </p:nvPr>
        </p:nvSpPr>
        <p:spPr>
          <a:xfrm>
            <a:off x="3186606" y="3268709"/>
            <a:ext cx="674168" cy="415498"/>
          </a:xfrm>
          <a:prstGeom prst="rect">
            <a:avLst/>
          </a:prstGeom>
          <a:noFill/>
        </p:spPr>
        <p:txBody>
          <a:bodyPr wrap="square" rtlCol="0">
            <a:spAutoFit/>
          </a:bodyPr>
          <a:lstStyle/>
          <a:p>
            <a:pPr marL="0" defTabSz="430213">
              <a:spcAft>
                <a:spcPts val="400"/>
              </a:spcAft>
              <a:buSzPct val="100000"/>
            </a:pPr>
            <a:r>
              <a:rPr lang="en-US" sz="700" b="1" dirty="0" smtClean="0">
                <a:solidFill>
                  <a:srgbClr val="002060"/>
                </a:solidFill>
                <a:latin typeface="HP Simplified" pitchFamily="34" charset="0"/>
                <a:cs typeface="HP Simplified" pitchFamily="34" charset="0"/>
              </a:rPr>
              <a:t>Cloud Service Automation</a:t>
            </a:r>
          </a:p>
        </p:txBody>
      </p:sp>
      <p:sp>
        <p:nvSpPr>
          <p:cNvPr id="31" name="TextBox 30"/>
          <p:cNvSpPr txBox="1"/>
          <p:nvPr>
            <p:custDataLst>
              <p:tags r:id="rId18"/>
            </p:custDataLst>
          </p:nvPr>
        </p:nvSpPr>
        <p:spPr>
          <a:xfrm>
            <a:off x="3030287" y="2880064"/>
            <a:ext cx="1098551" cy="200055"/>
          </a:xfrm>
          <a:prstGeom prst="rect">
            <a:avLst/>
          </a:prstGeom>
          <a:noFill/>
        </p:spPr>
        <p:txBody>
          <a:bodyPr wrap="square" rtlCol="0">
            <a:spAutoFit/>
          </a:bodyPr>
          <a:lstStyle/>
          <a:p>
            <a:pPr marL="0" algn="ctr" defTabSz="430213">
              <a:spcAft>
                <a:spcPts val="400"/>
              </a:spcAft>
              <a:buSzPct val="100000"/>
            </a:pPr>
            <a:r>
              <a:rPr lang="en-US" sz="700" b="1" dirty="0" smtClean="0">
                <a:solidFill>
                  <a:srgbClr val="002060"/>
                </a:solidFill>
                <a:latin typeface="HP Simplified" pitchFamily="34" charset="0"/>
                <a:cs typeface="HP Simplified" pitchFamily="34" charset="0"/>
              </a:rPr>
              <a:t>Enterprise View</a:t>
            </a:r>
          </a:p>
        </p:txBody>
      </p:sp>
      <p:sp>
        <p:nvSpPr>
          <p:cNvPr id="32" name="TextBox 31"/>
          <p:cNvSpPr txBox="1"/>
          <p:nvPr>
            <p:custDataLst>
              <p:tags r:id="rId19"/>
            </p:custDataLst>
          </p:nvPr>
        </p:nvSpPr>
        <p:spPr>
          <a:xfrm>
            <a:off x="1936494" y="3367391"/>
            <a:ext cx="1098551" cy="307777"/>
          </a:xfrm>
          <a:prstGeom prst="rect">
            <a:avLst/>
          </a:prstGeom>
          <a:noFill/>
        </p:spPr>
        <p:txBody>
          <a:bodyPr wrap="square" rtlCol="0">
            <a:spAutoFit/>
          </a:bodyPr>
          <a:lstStyle/>
          <a:p>
            <a:pPr marL="0" defTabSz="430213">
              <a:buSzPct val="100000"/>
            </a:pPr>
            <a:r>
              <a:rPr lang="en-US" sz="700" b="1" dirty="0" smtClean="0">
                <a:solidFill>
                  <a:srgbClr val="002060"/>
                </a:solidFill>
                <a:latin typeface="HP Simplified" pitchFamily="34" charset="0"/>
                <a:cs typeface="HP Simplified" pitchFamily="34" charset="0"/>
              </a:rPr>
              <a:t>Service </a:t>
            </a:r>
          </a:p>
          <a:p>
            <a:pPr marL="0" defTabSz="430213">
              <a:buSzPct val="100000"/>
            </a:pPr>
            <a:r>
              <a:rPr lang="en-US" sz="700" b="1" dirty="0" smtClean="0">
                <a:solidFill>
                  <a:srgbClr val="002060"/>
                </a:solidFill>
                <a:latin typeface="HP Simplified" pitchFamily="34" charset="0"/>
                <a:cs typeface="HP Simplified" pitchFamily="34" charset="0"/>
              </a:rPr>
              <a:t>Virtualization</a:t>
            </a:r>
          </a:p>
        </p:txBody>
      </p:sp>
      <p:grpSp>
        <p:nvGrpSpPr>
          <p:cNvPr id="48" name="Group 47"/>
          <p:cNvGrpSpPr/>
          <p:nvPr>
            <p:custDataLst>
              <p:tags r:id="rId20"/>
            </p:custDataLst>
          </p:nvPr>
        </p:nvGrpSpPr>
        <p:grpSpPr>
          <a:xfrm>
            <a:off x="3493646" y="2770485"/>
            <a:ext cx="172657" cy="172657"/>
            <a:chOff x="4344479" y="3462423"/>
            <a:chExt cx="366533" cy="366534"/>
          </a:xfrm>
        </p:grpSpPr>
        <p:sp>
          <p:nvSpPr>
            <p:cNvPr id="46" name="Oval 45"/>
            <p:cNvSpPr/>
            <p:nvPr>
              <p:custDataLst>
                <p:tags r:id="rId50"/>
              </p:custDataLst>
            </p:nvPr>
          </p:nvSpPr>
          <p:spPr>
            <a:xfrm>
              <a:off x="4345252" y="3463197"/>
              <a:ext cx="365760" cy="3657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descr="HP_Blue_RGB_150_SM.png"/>
            <p:cNvPicPr>
              <a:picLocks noChangeAspect="1"/>
            </p:cNvPicPr>
            <p:nvPr>
              <p:custDataLst>
                <p:tags r:id="rId51"/>
              </p:custDataLst>
            </p:nvPr>
          </p:nvPicPr>
          <p:blipFill>
            <a:blip r:embed="rId65">
              <a:extLst>
                <a:ext uri="{28A0092B-C50C-407E-A947-70E740481C1C}">
                  <a14:useLocalDpi xmlns:a14="http://schemas.microsoft.com/office/drawing/2010/main" val="0"/>
                </a:ext>
              </a:extLst>
            </a:blip>
            <a:stretch>
              <a:fillRect/>
            </a:stretch>
          </p:blipFill>
          <p:spPr>
            <a:xfrm>
              <a:off x="4344479" y="3462423"/>
              <a:ext cx="365760" cy="365760"/>
            </a:xfrm>
            <a:prstGeom prst="rect">
              <a:avLst/>
            </a:prstGeom>
          </p:spPr>
        </p:pic>
      </p:grpSp>
      <p:grpSp>
        <p:nvGrpSpPr>
          <p:cNvPr id="49" name="Group 48"/>
          <p:cNvGrpSpPr/>
          <p:nvPr>
            <p:custDataLst>
              <p:tags r:id="rId21"/>
            </p:custDataLst>
          </p:nvPr>
        </p:nvGrpSpPr>
        <p:grpSpPr>
          <a:xfrm>
            <a:off x="3083478" y="3367657"/>
            <a:ext cx="172657" cy="172657"/>
            <a:chOff x="4344479" y="3462423"/>
            <a:chExt cx="366533" cy="366534"/>
          </a:xfrm>
        </p:grpSpPr>
        <p:sp>
          <p:nvSpPr>
            <p:cNvPr id="50" name="Oval 49"/>
            <p:cNvSpPr/>
            <p:nvPr>
              <p:custDataLst>
                <p:tags r:id="rId48"/>
              </p:custDataLst>
            </p:nvPr>
          </p:nvSpPr>
          <p:spPr>
            <a:xfrm>
              <a:off x="4345252" y="3463197"/>
              <a:ext cx="365760" cy="3657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 name="Picture 50" descr="HP_Blue_RGB_150_SM.png"/>
            <p:cNvPicPr>
              <a:picLocks noChangeAspect="1"/>
            </p:cNvPicPr>
            <p:nvPr>
              <p:custDataLst>
                <p:tags r:id="rId49"/>
              </p:custDataLst>
            </p:nvPr>
          </p:nvPicPr>
          <p:blipFill>
            <a:blip r:embed="rId65">
              <a:extLst>
                <a:ext uri="{28A0092B-C50C-407E-A947-70E740481C1C}">
                  <a14:useLocalDpi xmlns:a14="http://schemas.microsoft.com/office/drawing/2010/main" val="0"/>
                </a:ext>
              </a:extLst>
            </a:blip>
            <a:stretch>
              <a:fillRect/>
            </a:stretch>
          </p:blipFill>
          <p:spPr>
            <a:xfrm>
              <a:off x="4344479" y="3462423"/>
              <a:ext cx="365760" cy="365760"/>
            </a:xfrm>
            <a:prstGeom prst="rect">
              <a:avLst/>
            </a:prstGeom>
          </p:spPr>
        </p:pic>
      </p:grpSp>
      <p:grpSp>
        <p:nvGrpSpPr>
          <p:cNvPr id="52" name="Group 51"/>
          <p:cNvGrpSpPr/>
          <p:nvPr>
            <p:custDataLst>
              <p:tags r:id="rId22"/>
            </p:custDataLst>
          </p:nvPr>
        </p:nvGrpSpPr>
        <p:grpSpPr>
          <a:xfrm>
            <a:off x="2359984" y="3348393"/>
            <a:ext cx="172657" cy="172657"/>
            <a:chOff x="4344479" y="3462423"/>
            <a:chExt cx="366533" cy="366534"/>
          </a:xfrm>
        </p:grpSpPr>
        <p:sp>
          <p:nvSpPr>
            <p:cNvPr id="53" name="Oval 52"/>
            <p:cNvSpPr/>
            <p:nvPr>
              <p:custDataLst>
                <p:tags r:id="rId46"/>
              </p:custDataLst>
            </p:nvPr>
          </p:nvSpPr>
          <p:spPr>
            <a:xfrm>
              <a:off x="4345252" y="3463197"/>
              <a:ext cx="365760" cy="3657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4" name="Picture 53" descr="HP_Blue_RGB_150_SM.png"/>
            <p:cNvPicPr>
              <a:picLocks noChangeAspect="1"/>
            </p:cNvPicPr>
            <p:nvPr>
              <p:custDataLst>
                <p:tags r:id="rId47"/>
              </p:custDataLst>
            </p:nvPr>
          </p:nvPicPr>
          <p:blipFill>
            <a:blip r:embed="rId65">
              <a:extLst>
                <a:ext uri="{28A0092B-C50C-407E-A947-70E740481C1C}">
                  <a14:useLocalDpi xmlns:a14="http://schemas.microsoft.com/office/drawing/2010/main" val="0"/>
                </a:ext>
              </a:extLst>
            </a:blip>
            <a:stretch>
              <a:fillRect/>
            </a:stretch>
          </p:blipFill>
          <p:spPr>
            <a:xfrm>
              <a:off x="4344479" y="3462423"/>
              <a:ext cx="365760" cy="365760"/>
            </a:xfrm>
            <a:prstGeom prst="rect">
              <a:avLst/>
            </a:prstGeom>
          </p:spPr>
        </p:pic>
      </p:grpSp>
      <p:sp>
        <p:nvSpPr>
          <p:cNvPr id="61" name="TextBox 60"/>
          <p:cNvSpPr txBox="1"/>
          <p:nvPr>
            <p:custDataLst>
              <p:tags r:id="rId23"/>
            </p:custDataLst>
          </p:nvPr>
        </p:nvSpPr>
        <p:spPr>
          <a:xfrm>
            <a:off x="1606567" y="3112812"/>
            <a:ext cx="1098551" cy="338554"/>
          </a:xfrm>
          <a:prstGeom prst="rect">
            <a:avLst/>
          </a:prstGeom>
          <a:noFill/>
        </p:spPr>
        <p:txBody>
          <a:bodyPr wrap="square" rtlCol="0">
            <a:spAutoFit/>
          </a:bodyPr>
          <a:lstStyle/>
          <a:p>
            <a:pPr marL="0" defTabSz="430213">
              <a:buSzPct val="100000"/>
            </a:pPr>
            <a:r>
              <a:rPr lang="en-US" sz="800" b="1" dirty="0" smtClean="0">
                <a:solidFill>
                  <a:srgbClr val="002060"/>
                </a:solidFill>
                <a:latin typeface="HP Simplified" pitchFamily="34" charset="0"/>
                <a:cs typeface="HP Simplified" pitchFamily="34" charset="0"/>
              </a:rPr>
              <a:t>Data</a:t>
            </a:r>
          </a:p>
          <a:p>
            <a:pPr marL="0" defTabSz="430213">
              <a:buSzPct val="100000"/>
            </a:pPr>
            <a:r>
              <a:rPr lang="en-US" sz="800" b="1" dirty="0" smtClean="0">
                <a:solidFill>
                  <a:srgbClr val="002060"/>
                </a:solidFill>
                <a:latin typeface="HP Simplified" pitchFamily="34" charset="0"/>
                <a:cs typeface="HP Simplified" pitchFamily="34" charset="0"/>
              </a:rPr>
              <a:t>Protector</a:t>
            </a:r>
          </a:p>
        </p:txBody>
      </p:sp>
      <p:grpSp>
        <p:nvGrpSpPr>
          <p:cNvPr id="62" name="Group 61"/>
          <p:cNvGrpSpPr/>
          <p:nvPr>
            <p:custDataLst>
              <p:tags r:id="rId24"/>
            </p:custDataLst>
          </p:nvPr>
        </p:nvGrpSpPr>
        <p:grpSpPr>
          <a:xfrm>
            <a:off x="1914682" y="3116224"/>
            <a:ext cx="172657" cy="172657"/>
            <a:chOff x="4344479" y="3462423"/>
            <a:chExt cx="366533" cy="366534"/>
          </a:xfrm>
        </p:grpSpPr>
        <p:sp>
          <p:nvSpPr>
            <p:cNvPr id="63" name="Oval 62"/>
            <p:cNvSpPr/>
            <p:nvPr>
              <p:custDataLst>
                <p:tags r:id="rId44"/>
              </p:custDataLst>
            </p:nvPr>
          </p:nvSpPr>
          <p:spPr>
            <a:xfrm>
              <a:off x="4345252" y="3463197"/>
              <a:ext cx="365760" cy="3657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63" descr="HP_Blue_RGB_150_SM.png"/>
            <p:cNvPicPr>
              <a:picLocks noChangeAspect="1"/>
            </p:cNvPicPr>
            <p:nvPr>
              <p:custDataLst>
                <p:tags r:id="rId45"/>
              </p:custDataLst>
            </p:nvPr>
          </p:nvPicPr>
          <p:blipFill>
            <a:blip r:embed="rId65">
              <a:extLst>
                <a:ext uri="{28A0092B-C50C-407E-A947-70E740481C1C}">
                  <a14:useLocalDpi xmlns:a14="http://schemas.microsoft.com/office/drawing/2010/main" val="0"/>
                </a:ext>
              </a:extLst>
            </a:blip>
            <a:stretch>
              <a:fillRect/>
            </a:stretch>
          </p:blipFill>
          <p:spPr>
            <a:xfrm>
              <a:off x="4344479" y="3462423"/>
              <a:ext cx="365760" cy="365760"/>
            </a:xfrm>
            <a:prstGeom prst="rect">
              <a:avLst/>
            </a:prstGeom>
          </p:spPr>
        </p:pic>
      </p:grpSp>
      <p:sp>
        <p:nvSpPr>
          <p:cNvPr id="65" name="Freeform 64"/>
          <p:cNvSpPr/>
          <p:nvPr>
            <p:custDataLst>
              <p:tags r:id="rId25"/>
            </p:custDataLst>
          </p:nvPr>
        </p:nvSpPr>
        <p:spPr>
          <a:xfrm>
            <a:off x="2187235" y="3526792"/>
            <a:ext cx="1387064" cy="1269754"/>
          </a:xfrm>
          <a:custGeom>
            <a:avLst/>
            <a:gdLst>
              <a:gd name="connsiteX0" fmla="*/ 0 w 1496000"/>
              <a:gd name="connsiteY0" fmla="*/ 748000 h 1496000"/>
              <a:gd name="connsiteX1" fmla="*/ 748000 w 1496000"/>
              <a:gd name="connsiteY1" fmla="*/ 0 h 1496000"/>
              <a:gd name="connsiteX2" fmla="*/ 1496000 w 1496000"/>
              <a:gd name="connsiteY2" fmla="*/ 748000 h 1496000"/>
              <a:gd name="connsiteX3" fmla="*/ 748000 w 1496000"/>
              <a:gd name="connsiteY3" fmla="*/ 1496000 h 1496000"/>
              <a:gd name="connsiteX4" fmla="*/ 0 w 1496000"/>
              <a:gd name="connsiteY4" fmla="*/ 748000 h 14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6000" h="1496000">
                <a:moveTo>
                  <a:pt x="0" y="748000"/>
                </a:moveTo>
                <a:cubicBezTo>
                  <a:pt x="0" y="334891"/>
                  <a:pt x="334891" y="0"/>
                  <a:pt x="748000" y="0"/>
                </a:cubicBezTo>
                <a:cubicBezTo>
                  <a:pt x="1161109" y="0"/>
                  <a:pt x="1496000" y="334891"/>
                  <a:pt x="1496000" y="748000"/>
                </a:cubicBezTo>
                <a:cubicBezTo>
                  <a:pt x="1496000" y="1161109"/>
                  <a:pt x="1161109" y="1496000"/>
                  <a:pt x="748000" y="1496000"/>
                </a:cubicBezTo>
                <a:cubicBezTo>
                  <a:pt x="334891" y="1496000"/>
                  <a:pt x="0" y="1161109"/>
                  <a:pt x="0" y="748000"/>
                </a:cubicBezTo>
                <a:close/>
              </a:path>
            </a:pathLst>
          </a:custGeom>
          <a:solidFill>
            <a:schemeClr val="bg1">
              <a:lumMod val="75000"/>
              <a:alpha val="50000"/>
            </a:schemeClr>
          </a:solidFill>
          <a:ln>
            <a:solidFill>
              <a:schemeClr val="bg1">
                <a:lumMod val="95000"/>
              </a:schemeClr>
            </a:solidFill>
          </a:ln>
          <a:effectLst>
            <a:softEdge rad="31750"/>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90204" tIns="445120" rIns="290204" bIns="445120" numCol="1" spcCol="1270" anchor="ctr" anchorCtr="0">
            <a:noAutofit/>
          </a:bodyPr>
          <a:lstStyle/>
          <a:p>
            <a:pPr algn="ctr" defTabSz="444500">
              <a:lnSpc>
                <a:spcPct val="90000"/>
              </a:lnSpc>
              <a:spcBef>
                <a:spcPct val="0"/>
              </a:spcBef>
              <a:spcAft>
                <a:spcPct val="35000"/>
              </a:spcAft>
            </a:pPr>
            <a:r>
              <a:rPr lang="en-US" sz="1050" b="1" dirty="0" smtClean="0">
                <a:solidFill>
                  <a:schemeClr val="tx1">
                    <a:lumMod val="85000"/>
                    <a:lumOff val="15000"/>
                  </a:schemeClr>
                </a:solidFill>
              </a:rPr>
              <a:t>IT management</a:t>
            </a:r>
          </a:p>
          <a:p>
            <a:pPr lvl="0" algn="ctr" defTabSz="444500">
              <a:lnSpc>
                <a:spcPct val="90000"/>
              </a:lnSpc>
              <a:spcBef>
                <a:spcPct val="0"/>
              </a:spcBef>
              <a:spcAft>
                <a:spcPct val="35000"/>
              </a:spcAft>
            </a:pPr>
            <a:endParaRPr lang="en-US" sz="1400" b="1" dirty="0" smtClean="0">
              <a:solidFill>
                <a:srgbClr val="0070C0"/>
              </a:solidFill>
            </a:endParaRPr>
          </a:p>
          <a:p>
            <a:pPr lvl="0" algn="ctr" defTabSz="444500">
              <a:lnSpc>
                <a:spcPct val="90000"/>
              </a:lnSpc>
              <a:spcBef>
                <a:spcPct val="0"/>
              </a:spcBef>
              <a:spcAft>
                <a:spcPct val="35000"/>
              </a:spcAft>
            </a:pPr>
            <a:endParaRPr lang="en-US" sz="1050" b="1" kern="1200" dirty="0" smtClean="0">
              <a:solidFill>
                <a:srgbClr val="0070C0"/>
              </a:solidFill>
            </a:endParaRPr>
          </a:p>
          <a:p>
            <a:pPr lvl="0" algn="ctr" defTabSz="444500">
              <a:lnSpc>
                <a:spcPct val="90000"/>
              </a:lnSpc>
              <a:spcBef>
                <a:spcPct val="0"/>
              </a:spcBef>
              <a:spcAft>
                <a:spcPct val="35000"/>
              </a:spcAft>
            </a:pPr>
            <a:endParaRPr lang="en-US" sz="1050" b="1" dirty="0" smtClean="0">
              <a:solidFill>
                <a:srgbClr val="0070C0"/>
              </a:solidFill>
            </a:endParaRPr>
          </a:p>
          <a:p>
            <a:pPr lvl="0" algn="ctr" defTabSz="444500">
              <a:lnSpc>
                <a:spcPct val="90000"/>
              </a:lnSpc>
              <a:spcBef>
                <a:spcPct val="0"/>
              </a:spcBef>
              <a:spcAft>
                <a:spcPct val="35000"/>
              </a:spcAft>
            </a:pPr>
            <a:endParaRPr lang="en-US" sz="1050" b="1" kern="1200" dirty="0">
              <a:solidFill>
                <a:srgbClr val="0070C0"/>
              </a:solidFill>
            </a:endParaRPr>
          </a:p>
        </p:txBody>
      </p:sp>
      <p:pic>
        <p:nvPicPr>
          <p:cNvPr id="3151" name="Picture 79" descr="http://images.all-free-download.com/images/graphiclarge/peregrine_systems_0_84317.jpg"/>
          <p:cNvPicPr>
            <a:picLocks noChangeAspect="1" noChangeArrowheads="1"/>
          </p:cNvPicPr>
          <p:nvPr>
            <p:custDataLst>
              <p:tags r:id="rId26"/>
            </p:custDataLst>
          </p:nvPr>
        </p:nvPicPr>
        <p:blipFill rotWithShape="1">
          <a:blip r:embed="rId66">
            <a:clrChange>
              <a:clrFrom>
                <a:srgbClr val="FFFFFF"/>
              </a:clrFrom>
              <a:clrTo>
                <a:srgbClr val="FFFFFF">
                  <a:alpha val="0"/>
                </a:srgbClr>
              </a:clrTo>
            </a:clrChange>
            <a:extLst>
              <a:ext uri="{28A0092B-C50C-407E-A947-70E740481C1C}">
                <a14:useLocalDpi xmlns:a14="http://schemas.microsoft.com/office/drawing/2010/main" val="0"/>
              </a:ext>
            </a:extLst>
          </a:blip>
          <a:srcRect t="38538" b="37327"/>
          <a:stretch/>
        </p:blipFill>
        <p:spPr bwMode="auto">
          <a:xfrm>
            <a:off x="2194985" y="4133887"/>
            <a:ext cx="716824" cy="173010"/>
          </a:xfrm>
          <a:prstGeom prst="rect">
            <a:avLst/>
          </a:prstGeom>
          <a:noFill/>
          <a:extLst>
            <a:ext uri="{909E8E84-426E-40DD-AFC4-6F175D3DCCD1}">
              <a14:hiddenFill xmlns:a14="http://schemas.microsoft.com/office/drawing/2010/main">
                <a:solidFill>
                  <a:srgbClr val="FFFFFF"/>
                </a:solidFill>
              </a14:hiddenFill>
            </a:ext>
          </a:extLst>
        </p:spPr>
      </p:pic>
      <p:pic>
        <p:nvPicPr>
          <p:cNvPr id="3153" name="Picture 81" descr="http://katiebushdesign.com/wp-content/uploads/2012/04/opsware3.jpg"/>
          <p:cNvPicPr>
            <a:picLocks noChangeAspect="1" noChangeArrowheads="1"/>
          </p:cNvPicPr>
          <p:nvPr>
            <p:custDataLst>
              <p:tags r:id="rId27"/>
            </p:custDataLst>
          </p:nvPr>
        </p:nvPicPr>
        <p:blipFill>
          <a:blip r:embed="rId6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79618" y="4219289"/>
            <a:ext cx="746167" cy="349329"/>
          </a:xfrm>
          <a:prstGeom prst="rect">
            <a:avLst/>
          </a:prstGeom>
          <a:noFill/>
          <a:extLst>
            <a:ext uri="{909E8E84-426E-40DD-AFC4-6F175D3DCCD1}">
              <a14:hiddenFill xmlns:a14="http://schemas.microsoft.com/office/drawing/2010/main">
                <a:solidFill>
                  <a:srgbClr val="FFFFFF"/>
                </a:solidFill>
              </a14:hiddenFill>
            </a:ext>
          </a:extLst>
        </p:spPr>
      </p:pic>
      <p:pic>
        <p:nvPicPr>
          <p:cNvPr id="3156" name="Picture 84"/>
          <p:cNvPicPr>
            <a:picLocks noChangeAspect="1" noChangeArrowheads="1"/>
          </p:cNvPicPr>
          <p:nvPr>
            <p:custDataLst>
              <p:tags r:id="rId28"/>
            </p:custDataLst>
          </p:nvPr>
        </p:nvPicPr>
        <p:blipFill>
          <a:blip r:embed="rId6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47514" y="4313388"/>
            <a:ext cx="649892" cy="178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Box 29"/>
          <p:cNvSpPr txBox="1"/>
          <p:nvPr>
            <p:custDataLst>
              <p:tags r:id="rId29"/>
            </p:custDataLst>
          </p:nvPr>
        </p:nvSpPr>
        <p:spPr>
          <a:xfrm>
            <a:off x="2564947" y="3911308"/>
            <a:ext cx="1098551" cy="307777"/>
          </a:xfrm>
          <a:prstGeom prst="rect">
            <a:avLst/>
          </a:prstGeom>
          <a:noFill/>
        </p:spPr>
        <p:txBody>
          <a:bodyPr wrap="square" rtlCol="0">
            <a:spAutoFit/>
          </a:bodyPr>
          <a:lstStyle/>
          <a:p>
            <a:pPr marL="0" algn="ctr" defTabSz="430213">
              <a:spcAft>
                <a:spcPts val="400"/>
              </a:spcAft>
              <a:buSzPct val="100000"/>
            </a:pPr>
            <a:r>
              <a:rPr lang="en-US" sz="700" b="1" dirty="0" smtClean="0">
                <a:solidFill>
                  <a:srgbClr val="002060"/>
                </a:solidFill>
                <a:latin typeface="HP Simplified" pitchFamily="34" charset="0"/>
                <a:cs typeface="HP Simplified" pitchFamily="34" charset="0"/>
              </a:rPr>
              <a:t>        Application Lifecycle Management</a:t>
            </a:r>
          </a:p>
        </p:txBody>
      </p:sp>
      <p:sp>
        <p:nvSpPr>
          <p:cNvPr id="37" name="TextBox 36"/>
          <p:cNvSpPr txBox="1"/>
          <p:nvPr>
            <p:custDataLst>
              <p:tags r:id="rId30"/>
            </p:custDataLst>
          </p:nvPr>
        </p:nvSpPr>
        <p:spPr>
          <a:xfrm>
            <a:off x="2298240" y="4586923"/>
            <a:ext cx="1098551" cy="200055"/>
          </a:xfrm>
          <a:prstGeom prst="rect">
            <a:avLst/>
          </a:prstGeom>
          <a:noFill/>
        </p:spPr>
        <p:txBody>
          <a:bodyPr wrap="square" rtlCol="0">
            <a:spAutoFit/>
          </a:bodyPr>
          <a:lstStyle/>
          <a:p>
            <a:pPr marL="0" algn="ctr" defTabSz="430213">
              <a:spcAft>
                <a:spcPts val="400"/>
              </a:spcAft>
              <a:buSzPct val="100000"/>
            </a:pPr>
            <a:r>
              <a:rPr lang="en-US" sz="700" b="1" dirty="0" err="1" smtClean="0">
                <a:solidFill>
                  <a:srgbClr val="002060"/>
                </a:solidFill>
                <a:latin typeface="HP Simplified" pitchFamily="34" charset="0"/>
                <a:cs typeface="HP Simplified" pitchFamily="34" charset="0"/>
              </a:rPr>
              <a:t>OpenView</a:t>
            </a:r>
            <a:endParaRPr lang="en-US" sz="700" b="1" dirty="0" smtClean="0">
              <a:solidFill>
                <a:srgbClr val="002060"/>
              </a:solidFill>
              <a:latin typeface="HP Simplified" pitchFamily="34" charset="0"/>
              <a:cs typeface="HP Simplified" pitchFamily="34" charset="0"/>
            </a:endParaRPr>
          </a:p>
        </p:txBody>
      </p:sp>
      <p:grpSp>
        <p:nvGrpSpPr>
          <p:cNvPr id="55" name="Group 54"/>
          <p:cNvGrpSpPr/>
          <p:nvPr>
            <p:custDataLst>
              <p:tags r:id="rId31"/>
            </p:custDataLst>
          </p:nvPr>
        </p:nvGrpSpPr>
        <p:grpSpPr>
          <a:xfrm>
            <a:off x="2764884" y="3898503"/>
            <a:ext cx="172657" cy="172657"/>
            <a:chOff x="4344479" y="3462423"/>
            <a:chExt cx="366533" cy="366534"/>
          </a:xfrm>
        </p:grpSpPr>
        <p:sp>
          <p:nvSpPr>
            <p:cNvPr id="56" name="Oval 55"/>
            <p:cNvSpPr/>
            <p:nvPr>
              <p:custDataLst>
                <p:tags r:id="rId42"/>
              </p:custDataLst>
            </p:nvPr>
          </p:nvSpPr>
          <p:spPr>
            <a:xfrm>
              <a:off x="4345252" y="3463197"/>
              <a:ext cx="365760" cy="3657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56" descr="HP_Blue_RGB_150_SM.png"/>
            <p:cNvPicPr>
              <a:picLocks noChangeAspect="1"/>
            </p:cNvPicPr>
            <p:nvPr>
              <p:custDataLst>
                <p:tags r:id="rId43"/>
              </p:custDataLst>
            </p:nvPr>
          </p:nvPicPr>
          <p:blipFill>
            <a:blip r:embed="rId65">
              <a:extLst>
                <a:ext uri="{28A0092B-C50C-407E-A947-70E740481C1C}">
                  <a14:useLocalDpi xmlns:a14="http://schemas.microsoft.com/office/drawing/2010/main" val="0"/>
                </a:ext>
              </a:extLst>
            </a:blip>
            <a:stretch>
              <a:fillRect/>
            </a:stretch>
          </p:blipFill>
          <p:spPr>
            <a:xfrm>
              <a:off x="4344479" y="3462423"/>
              <a:ext cx="365760" cy="365760"/>
            </a:xfrm>
            <a:prstGeom prst="rect">
              <a:avLst/>
            </a:prstGeom>
          </p:spPr>
        </p:pic>
      </p:grpSp>
      <p:grpSp>
        <p:nvGrpSpPr>
          <p:cNvPr id="58" name="Group 57"/>
          <p:cNvGrpSpPr/>
          <p:nvPr>
            <p:custDataLst>
              <p:tags r:id="rId32"/>
            </p:custDataLst>
          </p:nvPr>
        </p:nvGrpSpPr>
        <p:grpSpPr>
          <a:xfrm>
            <a:off x="2748523" y="4465518"/>
            <a:ext cx="172657" cy="172657"/>
            <a:chOff x="4344479" y="3462423"/>
            <a:chExt cx="366533" cy="366534"/>
          </a:xfrm>
        </p:grpSpPr>
        <p:sp>
          <p:nvSpPr>
            <p:cNvPr id="59" name="Oval 58"/>
            <p:cNvSpPr/>
            <p:nvPr>
              <p:custDataLst>
                <p:tags r:id="rId40"/>
              </p:custDataLst>
            </p:nvPr>
          </p:nvSpPr>
          <p:spPr>
            <a:xfrm>
              <a:off x="4345252" y="3463197"/>
              <a:ext cx="365760" cy="3657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59" descr="HP_Blue_RGB_150_SM.png"/>
            <p:cNvPicPr>
              <a:picLocks noChangeAspect="1"/>
            </p:cNvPicPr>
            <p:nvPr>
              <p:custDataLst>
                <p:tags r:id="rId41"/>
              </p:custDataLst>
            </p:nvPr>
          </p:nvPicPr>
          <p:blipFill>
            <a:blip r:embed="rId65">
              <a:extLst>
                <a:ext uri="{28A0092B-C50C-407E-A947-70E740481C1C}">
                  <a14:useLocalDpi xmlns:a14="http://schemas.microsoft.com/office/drawing/2010/main" val="0"/>
                </a:ext>
              </a:extLst>
            </a:blip>
            <a:stretch>
              <a:fillRect/>
            </a:stretch>
          </p:blipFill>
          <p:spPr>
            <a:xfrm>
              <a:off x="4344479" y="3462423"/>
              <a:ext cx="365760" cy="365760"/>
            </a:xfrm>
            <a:prstGeom prst="rect">
              <a:avLst/>
            </a:prstGeom>
          </p:spPr>
        </p:pic>
      </p:grpSp>
      <p:sp>
        <p:nvSpPr>
          <p:cNvPr id="66" name="Rectangle 65"/>
          <p:cNvSpPr/>
          <p:nvPr>
            <p:custDataLst>
              <p:tags r:id="rId33"/>
            </p:custDataLst>
          </p:nvPr>
        </p:nvSpPr>
        <p:spPr>
          <a:xfrm>
            <a:off x="4997095" y="1892327"/>
            <a:ext cx="3931921" cy="548640"/>
          </a:xfrm>
          <a:prstGeom prst="rect">
            <a:avLst/>
          </a:prstGeom>
          <a:noFill/>
          <a:ln w="25400" cap="flat" cmpd="sng" algn="ctr">
            <a:noFill/>
            <a:prstDash val="solid"/>
          </a:ln>
          <a:effectLst/>
        </p:spPr>
        <p:txBody>
          <a:bodyPr lIns="0" tIns="45712" rIns="0" bIns="45712" anchor="ctr"/>
          <a:lstStyle/>
          <a:p>
            <a:pPr marL="0" marR="0" lvl="0" indent="0" defTabSz="914400" eaLnBrk="0" fontAlgn="auto" latinLnBrk="0" hangingPunct="0">
              <a:lnSpc>
                <a:spcPct val="100000"/>
              </a:lnSpc>
              <a:spcBef>
                <a:spcPts val="1000"/>
              </a:spcBef>
              <a:spcAft>
                <a:spcPts val="0"/>
              </a:spcAft>
              <a:buClr>
                <a:srgbClr val="000000"/>
              </a:buClr>
              <a:buSzPct val="100000"/>
              <a:buFontTx/>
              <a:buNone/>
              <a:tabLst/>
              <a:defRPr/>
            </a:pPr>
            <a:r>
              <a:rPr kumimoji="0" lang="en-US" sz="1100" b="0" i="0" u="none" strike="noStrike" kern="0" cap="none" spc="0" normalizeH="0" baseline="0" noProof="0" dirty="0">
                <a:ln>
                  <a:noFill/>
                </a:ln>
                <a:solidFill>
                  <a:sysClr val="windowText" lastClr="000000"/>
                </a:solidFill>
                <a:effectLst/>
                <a:uLnTx/>
                <a:uFillTx/>
                <a:latin typeface="+mj-lt"/>
              </a:rPr>
              <a:t>Customers in </a:t>
            </a:r>
            <a:r>
              <a:rPr lang="en-US" sz="2400" b="1" kern="0" dirty="0">
                <a:solidFill>
                  <a:schemeClr val="accent1"/>
                </a:solidFill>
                <a:latin typeface="+mj-lt"/>
              </a:rPr>
              <a:t>94%</a:t>
            </a:r>
            <a:r>
              <a:rPr kumimoji="0" lang="en-US" sz="1200" b="1" i="0" u="none" strike="noStrike" kern="0" cap="none" spc="0" normalizeH="0" baseline="0" noProof="0" dirty="0">
                <a:ln>
                  <a:noFill/>
                </a:ln>
                <a:solidFill>
                  <a:srgbClr val="007FC5"/>
                </a:solidFill>
                <a:effectLst/>
                <a:uLnTx/>
                <a:uFillTx/>
                <a:latin typeface="+mj-lt"/>
              </a:rPr>
              <a:t> </a:t>
            </a:r>
            <a:r>
              <a:rPr lang="en-US" sz="1050" kern="0" dirty="0">
                <a:solidFill>
                  <a:prstClr val="white"/>
                </a:solidFill>
                <a:latin typeface="+mj-lt"/>
              </a:rPr>
              <a:t> </a:t>
            </a:r>
            <a:r>
              <a:rPr kumimoji="0" lang="en-US" sz="1100" b="0" i="0" u="none" strike="noStrike" kern="0" cap="none" spc="0" normalizeH="0" baseline="0" noProof="0" dirty="0" smtClean="0">
                <a:ln>
                  <a:noFill/>
                </a:ln>
                <a:solidFill>
                  <a:sysClr val="windowText" lastClr="000000"/>
                </a:solidFill>
                <a:effectLst/>
                <a:uLnTx/>
                <a:uFillTx/>
                <a:latin typeface="+mj-lt"/>
              </a:rPr>
              <a:t>of </a:t>
            </a:r>
            <a:r>
              <a:rPr kumimoji="0" lang="en-US" sz="1100" b="0" i="0" u="none" strike="noStrike" kern="0" cap="none" spc="0" normalizeH="0" baseline="0" noProof="0" dirty="0">
                <a:ln>
                  <a:noFill/>
                </a:ln>
                <a:solidFill>
                  <a:sysClr val="windowText" lastClr="000000"/>
                </a:solidFill>
                <a:effectLst/>
                <a:uLnTx/>
                <a:uFillTx/>
                <a:latin typeface="+mj-lt"/>
              </a:rPr>
              <a:t>the </a:t>
            </a:r>
            <a:r>
              <a:rPr lang="en-US" sz="2400" b="1" kern="0" dirty="0">
                <a:solidFill>
                  <a:schemeClr val="accent1"/>
                </a:solidFill>
                <a:latin typeface="+mj-lt"/>
              </a:rPr>
              <a:t>Fortune 100 </a:t>
            </a:r>
          </a:p>
        </p:txBody>
      </p:sp>
      <p:sp>
        <p:nvSpPr>
          <p:cNvPr id="67" name="Rectangle 66"/>
          <p:cNvSpPr/>
          <p:nvPr>
            <p:custDataLst>
              <p:tags r:id="rId34"/>
            </p:custDataLst>
          </p:nvPr>
        </p:nvSpPr>
        <p:spPr>
          <a:xfrm>
            <a:off x="4678353" y="1331712"/>
            <a:ext cx="3931921" cy="548640"/>
          </a:xfrm>
          <a:prstGeom prst="rect">
            <a:avLst/>
          </a:prstGeom>
          <a:noFill/>
          <a:ln w="25400" cap="flat" cmpd="sng" algn="ctr">
            <a:noFill/>
            <a:prstDash val="solid"/>
          </a:ln>
          <a:effectLst/>
        </p:spPr>
        <p:txBody>
          <a:bodyPr lIns="0" tIns="45712" rIns="0" bIns="45712" anchor="ctr"/>
          <a:lstStyle/>
          <a:p>
            <a:pPr marL="0" marR="0" lvl="0" indent="0" defTabSz="914400" eaLnBrk="0" fontAlgn="auto" latinLnBrk="0" hangingPunct="0">
              <a:lnSpc>
                <a:spcPct val="100000"/>
              </a:lnSpc>
              <a:spcBef>
                <a:spcPts val="1000"/>
              </a:spcBef>
              <a:spcAft>
                <a:spcPts val="0"/>
              </a:spcAft>
              <a:buClr>
                <a:srgbClr val="000000"/>
              </a:buClr>
              <a:buSzPct val="100000"/>
              <a:buFontTx/>
              <a:buNone/>
              <a:tabLst/>
              <a:defRPr/>
            </a:pPr>
            <a:r>
              <a:rPr kumimoji="0" lang="en-US" sz="2400" b="1" i="0" u="none" strike="noStrike" kern="0" cap="none" spc="0" normalizeH="0" baseline="0" noProof="0" dirty="0">
                <a:ln>
                  <a:noFill/>
                </a:ln>
                <a:solidFill>
                  <a:schemeClr val="accent1"/>
                </a:solidFill>
                <a:effectLst/>
                <a:uLnTx/>
                <a:uFillTx/>
                <a:latin typeface="+mj-lt"/>
              </a:rPr>
              <a:t>6th </a:t>
            </a:r>
            <a:r>
              <a:rPr kumimoji="0" lang="en-US" sz="2400" b="1" i="0" u="none" strike="noStrike" kern="0" cap="none" spc="0" normalizeH="0" baseline="0" noProof="0" dirty="0" smtClean="0">
                <a:ln>
                  <a:noFill/>
                </a:ln>
                <a:solidFill>
                  <a:schemeClr val="accent1"/>
                </a:solidFill>
                <a:effectLst/>
                <a:uLnTx/>
                <a:uFillTx/>
                <a:latin typeface="+mj-lt"/>
              </a:rPr>
              <a:t>largest </a:t>
            </a:r>
            <a:r>
              <a:rPr kumimoji="0" lang="en-US" sz="1100" b="0" i="0" u="none" strike="noStrike" kern="0" cap="none" spc="0" normalizeH="0" baseline="0" noProof="0" dirty="0" smtClean="0">
                <a:ln>
                  <a:noFill/>
                </a:ln>
                <a:solidFill>
                  <a:sysClr val="windowText" lastClr="000000"/>
                </a:solidFill>
                <a:effectLst/>
                <a:uLnTx/>
                <a:uFillTx/>
                <a:latin typeface="+mj-lt"/>
              </a:rPr>
              <a:t>software company  </a:t>
            </a:r>
            <a:r>
              <a:rPr kumimoji="0" lang="en-US" sz="1100" b="0" i="0" u="none" strike="noStrike" kern="0" cap="none" spc="0" normalizeH="0" baseline="0" noProof="0" dirty="0">
                <a:ln>
                  <a:noFill/>
                </a:ln>
                <a:solidFill>
                  <a:sysClr val="windowText" lastClr="000000"/>
                </a:solidFill>
                <a:effectLst/>
                <a:uLnTx/>
                <a:uFillTx/>
                <a:latin typeface="+mj-lt"/>
              </a:rPr>
              <a:t>in the </a:t>
            </a:r>
            <a:r>
              <a:rPr kumimoji="0" lang="en-US" sz="1100" b="0" i="0" u="none" strike="noStrike" kern="0" cap="none" spc="0" normalizeH="0" baseline="0" noProof="0" dirty="0" smtClean="0">
                <a:ln>
                  <a:noFill/>
                </a:ln>
                <a:solidFill>
                  <a:sysClr val="windowText" lastClr="000000"/>
                </a:solidFill>
                <a:effectLst/>
                <a:uLnTx/>
                <a:uFillTx/>
                <a:latin typeface="+mj-lt"/>
              </a:rPr>
              <a:t>world</a:t>
            </a:r>
          </a:p>
        </p:txBody>
      </p:sp>
      <p:sp>
        <p:nvSpPr>
          <p:cNvPr id="68" name="Rectangle 67"/>
          <p:cNvSpPr/>
          <p:nvPr>
            <p:custDataLst>
              <p:tags r:id="rId35"/>
            </p:custDataLst>
          </p:nvPr>
        </p:nvSpPr>
        <p:spPr>
          <a:xfrm>
            <a:off x="5083495" y="2517742"/>
            <a:ext cx="3931921" cy="548640"/>
          </a:xfrm>
          <a:prstGeom prst="rect">
            <a:avLst/>
          </a:prstGeom>
          <a:noFill/>
          <a:ln w="25400" cap="flat" cmpd="sng" algn="ctr">
            <a:noFill/>
            <a:prstDash val="solid"/>
          </a:ln>
          <a:effectLst/>
        </p:spPr>
        <p:txBody>
          <a:bodyPr lIns="0" tIns="45712" rIns="0" bIns="45712" anchor="ctr"/>
          <a:lstStyle/>
          <a:p>
            <a:pPr marL="0" marR="0" lvl="0" indent="0" defTabSz="914400" eaLnBrk="1" fontAlgn="auto" latinLnBrk="0" hangingPunct="1">
              <a:lnSpc>
                <a:spcPct val="100000"/>
              </a:lnSpc>
              <a:spcBef>
                <a:spcPts val="0"/>
              </a:spcBef>
              <a:spcAft>
                <a:spcPts val="0"/>
              </a:spcAft>
              <a:buClr>
                <a:srgbClr val="000000"/>
              </a:buClr>
              <a:buSzPct val="100000"/>
              <a:buFontTx/>
              <a:buNone/>
              <a:tabLst/>
              <a:defRPr/>
            </a:pPr>
            <a:r>
              <a:rPr lang="en-US" sz="1100" kern="0" dirty="0" smtClean="0">
                <a:solidFill>
                  <a:sysClr val="windowText" lastClr="000000"/>
                </a:solidFill>
                <a:latin typeface="+mj-lt"/>
              </a:rPr>
              <a:t>About</a:t>
            </a:r>
            <a:r>
              <a:rPr kumimoji="0" lang="en-US" sz="1100" b="0" i="0" u="none" strike="noStrike" kern="0" cap="none" spc="0" normalizeH="0" baseline="0" noProof="0" dirty="0" smtClean="0">
                <a:ln>
                  <a:noFill/>
                </a:ln>
                <a:solidFill>
                  <a:sysClr val="windowText" lastClr="000000"/>
                </a:solidFill>
                <a:effectLst/>
                <a:uLnTx/>
                <a:uFillTx/>
                <a:latin typeface="+mj-lt"/>
              </a:rPr>
              <a:t> </a:t>
            </a:r>
            <a:r>
              <a:rPr kumimoji="0" lang="en-US" sz="1100" b="0" i="0" u="none" strike="noStrike" kern="0" cap="none" spc="0" normalizeH="0" noProof="0" dirty="0" smtClean="0">
                <a:ln>
                  <a:noFill/>
                </a:ln>
                <a:solidFill>
                  <a:sysClr val="windowText" lastClr="000000"/>
                </a:solidFill>
                <a:effectLst/>
                <a:uLnTx/>
                <a:uFillTx/>
                <a:latin typeface="+mj-lt"/>
              </a:rPr>
              <a:t> </a:t>
            </a:r>
            <a:r>
              <a:rPr lang="en-US" sz="2400" b="1" kern="0" dirty="0" smtClean="0">
                <a:solidFill>
                  <a:schemeClr val="accent1"/>
                </a:solidFill>
                <a:latin typeface="+mj-lt"/>
              </a:rPr>
              <a:t>50,000</a:t>
            </a:r>
            <a:r>
              <a:rPr kumimoji="0" lang="en-US" sz="1100" b="0" i="0" u="none" strike="noStrike" kern="0" cap="none" spc="0" normalizeH="0" baseline="0" noProof="0" dirty="0" smtClean="0">
                <a:ln>
                  <a:noFill/>
                </a:ln>
                <a:solidFill>
                  <a:sysClr val="windowText" lastClr="000000"/>
                </a:solidFill>
                <a:effectLst/>
                <a:uLnTx/>
                <a:uFillTx/>
                <a:latin typeface="+mj-lt"/>
              </a:rPr>
              <a:t> customers</a:t>
            </a:r>
            <a:endParaRPr kumimoji="0" lang="en-US" sz="1100" b="0" i="0" u="none" strike="noStrike" kern="0" cap="none" spc="0" normalizeH="0" baseline="0" noProof="0" dirty="0">
              <a:ln>
                <a:noFill/>
              </a:ln>
              <a:solidFill>
                <a:sysClr val="windowText" lastClr="000000"/>
              </a:solidFill>
              <a:effectLst/>
              <a:uLnTx/>
              <a:uFillTx/>
              <a:latin typeface="+mj-lt"/>
            </a:endParaRPr>
          </a:p>
        </p:txBody>
      </p:sp>
      <p:sp>
        <p:nvSpPr>
          <p:cNvPr id="69" name="Rectangle 68"/>
          <p:cNvSpPr/>
          <p:nvPr>
            <p:custDataLst>
              <p:tags r:id="rId36"/>
            </p:custDataLst>
          </p:nvPr>
        </p:nvSpPr>
        <p:spPr>
          <a:xfrm>
            <a:off x="4677053" y="3826170"/>
            <a:ext cx="3931921" cy="548640"/>
          </a:xfrm>
          <a:prstGeom prst="rect">
            <a:avLst/>
          </a:prstGeom>
          <a:noFill/>
          <a:ln w="25400" cap="flat" cmpd="sng" algn="ctr">
            <a:noFill/>
            <a:prstDash val="solid"/>
          </a:ln>
          <a:effectLst/>
        </p:spPr>
        <p:txBody>
          <a:bodyPr lIns="0" tIns="45712" rIns="0" bIns="45712" anchor="ctr"/>
          <a:lstStyle/>
          <a:p>
            <a:pPr marL="0" marR="0" lvl="0" indent="0" defTabSz="914400" eaLnBrk="0" fontAlgn="auto" latinLnBrk="0" hangingPunct="0">
              <a:lnSpc>
                <a:spcPct val="100000"/>
              </a:lnSpc>
              <a:spcBef>
                <a:spcPts val="1000"/>
              </a:spcBef>
              <a:spcAft>
                <a:spcPts val="0"/>
              </a:spcAft>
              <a:buClr>
                <a:srgbClr val="000000"/>
              </a:buClr>
              <a:buSzPct val="100000"/>
              <a:buFontTx/>
              <a:buNone/>
              <a:tabLst/>
              <a:defRPr/>
            </a:pPr>
            <a:r>
              <a:rPr lang="en-US" sz="2400" b="1" kern="0" dirty="0" smtClean="0">
                <a:solidFill>
                  <a:schemeClr val="accent1"/>
                </a:solidFill>
                <a:latin typeface="+mj-lt"/>
              </a:rPr>
              <a:t>#1 or #2 </a:t>
            </a:r>
            <a:r>
              <a:rPr lang="en-US" sz="1100" kern="0" dirty="0" smtClean="0">
                <a:solidFill>
                  <a:sysClr val="windowText" lastClr="000000"/>
                </a:solidFill>
                <a:latin typeface="+mj-lt"/>
              </a:rPr>
              <a:t>in key enterprise software markets</a:t>
            </a:r>
            <a:endParaRPr kumimoji="0" lang="en-US" sz="1100" b="0" i="0" u="none" strike="noStrike" kern="0" cap="none" spc="0" normalizeH="0" baseline="0" noProof="0" dirty="0">
              <a:ln>
                <a:noFill/>
              </a:ln>
              <a:solidFill>
                <a:sysClr val="windowText" lastClr="000000"/>
              </a:solidFill>
              <a:effectLst/>
              <a:uLnTx/>
              <a:uFillTx/>
              <a:latin typeface="+mj-lt"/>
            </a:endParaRPr>
          </a:p>
        </p:txBody>
      </p:sp>
      <p:sp>
        <p:nvSpPr>
          <p:cNvPr id="74" name="Rectangle 73"/>
          <p:cNvSpPr/>
          <p:nvPr>
            <p:custDataLst>
              <p:tags r:id="rId37"/>
            </p:custDataLst>
          </p:nvPr>
        </p:nvSpPr>
        <p:spPr>
          <a:xfrm>
            <a:off x="4953895" y="3171957"/>
            <a:ext cx="3931921" cy="548640"/>
          </a:xfrm>
          <a:prstGeom prst="rect">
            <a:avLst/>
          </a:prstGeom>
          <a:noFill/>
          <a:ln w="25400" cap="flat" cmpd="sng" algn="ctr">
            <a:noFill/>
            <a:prstDash val="solid"/>
          </a:ln>
          <a:effectLst/>
        </p:spPr>
        <p:txBody>
          <a:bodyPr lIns="0" tIns="45712" rIns="0" bIns="45712" anchor="ctr"/>
          <a:lstStyle/>
          <a:p>
            <a:pPr marL="0" marR="0" lvl="0" indent="0" defTabSz="914400" eaLnBrk="0" fontAlgn="auto" latinLnBrk="0" hangingPunct="0">
              <a:lnSpc>
                <a:spcPct val="100000"/>
              </a:lnSpc>
              <a:spcAft>
                <a:spcPts val="0"/>
              </a:spcAft>
              <a:buClr>
                <a:srgbClr val="000000"/>
              </a:buClr>
              <a:buSzPct val="100000"/>
              <a:buFontTx/>
              <a:buNone/>
              <a:tabLst/>
              <a:defRPr/>
            </a:pPr>
            <a:r>
              <a:rPr lang="en-US" sz="2400" b="1" kern="0" dirty="0" smtClean="0">
                <a:solidFill>
                  <a:schemeClr val="accent1"/>
                </a:solidFill>
                <a:latin typeface="+mj-lt"/>
              </a:rPr>
              <a:t> Delivered innovation </a:t>
            </a:r>
          </a:p>
          <a:p>
            <a:pPr marL="0" marR="0" lvl="0" indent="0" defTabSz="914400" eaLnBrk="0" fontAlgn="auto" latinLnBrk="0" hangingPunct="0">
              <a:lnSpc>
                <a:spcPct val="100000"/>
              </a:lnSpc>
              <a:spcAft>
                <a:spcPts val="0"/>
              </a:spcAft>
              <a:buClr>
                <a:srgbClr val="000000"/>
              </a:buClr>
              <a:buSzPct val="100000"/>
              <a:buFontTx/>
              <a:buNone/>
              <a:tabLst/>
              <a:defRPr/>
            </a:pPr>
            <a:r>
              <a:rPr lang="en-US" sz="1100" kern="0" dirty="0" smtClean="0">
                <a:solidFill>
                  <a:sysClr val="windowText" lastClr="000000"/>
                </a:solidFill>
                <a:latin typeface="+mj-lt"/>
              </a:rPr>
              <a:t>across entire software portfolio in the past two years</a:t>
            </a:r>
            <a:endParaRPr kumimoji="0" lang="en-US" sz="1100" b="0" i="0" u="none" strike="noStrike" kern="0" cap="none" spc="0" normalizeH="0" baseline="0" noProof="0" dirty="0">
              <a:ln>
                <a:noFill/>
              </a:ln>
              <a:solidFill>
                <a:sysClr val="windowText" lastClr="000000"/>
              </a:solidFill>
              <a:effectLst/>
              <a:uLnTx/>
              <a:uFillTx/>
              <a:latin typeface="+mj-lt"/>
            </a:endParaRPr>
          </a:p>
        </p:txBody>
      </p:sp>
      <p:sp>
        <p:nvSpPr>
          <p:cNvPr id="75" name="Up Arrow 74"/>
          <p:cNvSpPr/>
          <p:nvPr>
            <p:custDataLst>
              <p:tags r:id="rId38"/>
            </p:custDataLst>
          </p:nvPr>
        </p:nvSpPr>
        <p:spPr>
          <a:xfrm>
            <a:off x="446400" y="1067932"/>
            <a:ext cx="298998" cy="3551080"/>
          </a:xfrm>
          <a:prstGeom prst="up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Subtitle 4"/>
          <p:cNvSpPr>
            <a:spLocks noGrp="1"/>
          </p:cNvSpPr>
          <p:nvPr>
            <p:ph type="subTitle" idx="1"/>
            <p:custDataLst>
              <p:tags r:id="rId39"/>
            </p:custDataLst>
          </p:nvPr>
        </p:nvSpPr>
        <p:spPr>
          <a:xfrm>
            <a:off x="331470" y="689242"/>
            <a:ext cx="8117206" cy="276999"/>
          </a:xfrm>
        </p:spPr>
        <p:txBody>
          <a:bodyPr/>
          <a:lstStyle/>
          <a:p>
            <a:r>
              <a:rPr lang="en-US" dirty="0" smtClean="0"/>
              <a:t>Market-leading software to address top industry trends and customer priorities</a:t>
            </a:r>
          </a:p>
          <a:p>
            <a:endParaRPr lang="en-US" dirty="0"/>
          </a:p>
        </p:txBody>
      </p:sp>
    </p:spTree>
    <p:extLst>
      <p:ext uri="{BB962C8B-B14F-4D97-AF65-F5344CB8AC3E}">
        <p14:creationId xmlns:p14="http://schemas.microsoft.com/office/powerpoint/2010/main" val="20945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rotWithShape="1">
          <a:blip r:embed="rId2" cstate="print"/>
          <a:srcRect t="8700"/>
          <a:stretch/>
        </p:blipFill>
        <p:spPr bwMode="auto">
          <a:xfrm>
            <a:off x="1370485" y="570213"/>
            <a:ext cx="6403029" cy="4231675"/>
          </a:xfrm>
          <a:prstGeom prst="rect">
            <a:avLst/>
          </a:prstGeom>
          <a:noFill/>
          <a:ln w="9525">
            <a:noFill/>
            <a:miter lim="800000"/>
            <a:headEnd/>
            <a:tailEnd/>
          </a:ln>
        </p:spPr>
      </p:pic>
      <p:sp>
        <p:nvSpPr>
          <p:cNvPr id="4" name="Title 3"/>
          <p:cNvSpPr>
            <a:spLocks noGrp="1"/>
          </p:cNvSpPr>
          <p:nvPr>
            <p:ph type="title"/>
          </p:nvPr>
        </p:nvSpPr>
        <p:spPr>
          <a:xfrm>
            <a:off x="265471" y="48168"/>
            <a:ext cx="8726180" cy="469840"/>
          </a:xfrm>
          <a:noFill/>
          <a:ln>
            <a:noFill/>
          </a:ln>
        </p:spPr>
        <p:txBody>
          <a:bodyPr vert="horz" wrap="square" lIns="0" tIns="0" rIns="0" bIns="0" numCol="1" anchor="t" anchorCtr="0" compatLnSpc="1">
            <a:prstTxWarp prst="textNoShape">
              <a:avLst/>
            </a:prstTxWarp>
            <a:noAutofit/>
          </a:bodyPr>
          <a:lstStyle/>
          <a:p>
            <a:r>
              <a:rPr lang="en-GB" dirty="0" smtClean="0">
                <a:solidFill>
                  <a:schemeClr val="tx1"/>
                </a:solidFill>
              </a:rPr>
              <a:t>Why HP matters: people, technology, &amp; trust</a:t>
            </a:r>
            <a:endParaRPr lang="en-US" dirty="0">
              <a:solidFill>
                <a:schemeClr val="tx1"/>
              </a:solidFill>
            </a:endParaRPr>
          </a:p>
        </p:txBody>
      </p:sp>
    </p:spTree>
    <p:extLst>
      <p:ext uri="{BB962C8B-B14F-4D97-AF65-F5344CB8AC3E}">
        <p14:creationId xmlns:p14="http://schemas.microsoft.com/office/powerpoint/2010/main" val="3291619333"/>
      </p:ext>
    </p:extLst>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6784" y="360718"/>
            <a:ext cx="8600504" cy="810184"/>
          </a:xfrm>
        </p:spPr>
        <p:txBody>
          <a:bodyPr/>
          <a:lstStyle/>
          <a:p>
            <a:r>
              <a:rPr lang="en-US" sz="5400" b="0" dirty="0" smtClean="0"/>
              <a:t>What answers do </a:t>
            </a:r>
            <a:r>
              <a:rPr lang="en-US" sz="5400" dirty="0" smtClean="0"/>
              <a:t>you</a:t>
            </a:r>
            <a:r>
              <a:rPr lang="en-US" sz="5400" b="0" dirty="0" smtClean="0"/>
              <a:t> need?</a:t>
            </a:r>
            <a:endParaRPr lang="en-US" sz="5400" b="0" dirty="0"/>
          </a:p>
        </p:txBody>
      </p:sp>
    </p:spTree>
    <p:extLst>
      <p:ext uri="{BB962C8B-B14F-4D97-AF65-F5344CB8AC3E}">
        <p14:creationId xmlns:p14="http://schemas.microsoft.com/office/powerpoint/2010/main" val="417893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a:spLocks noGrp="1"/>
          </p:cNvSpPr>
          <p:nvPr>
            <p:ph type="title"/>
          </p:nvPr>
        </p:nvSpPr>
        <p:spPr>
          <a:xfrm>
            <a:off x="95720" y="1799791"/>
            <a:ext cx="2810497" cy="120448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algn="ctr" defTabSz="457200" fontAlgn="base">
              <a:spcAft>
                <a:spcPct val="0"/>
              </a:spcAft>
            </a:pPr>
            <a:r>
              <a:rPr lang="en-US" dirty="0">
                <a:solidFill>
                  <a:srgbClr val="000000"/>
                </a:solidFill>
                <a:latin typeface="Arial"/>
              </a:rPr>
              <a:t>In Data There is Gold</a:t>
            </a:r>
          </a:p>
        </p:txBody>
      </p:sp>
      <p:pic>
        <p:nvPicPr>
          <p:cNvPr id="2" name="Picture 1" descr="iStock_000017570656Medium.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9642"/>
            <a:ext cx="9144000" cy="6090615"/>
          </a:xfrm>
          <a:prstGeom prst="rect">
            <a:avLst/>
          </a:prstGeom>
        </p:spPr>
      </p:pic>
      <p:sp>
        <p:nvSpPr>
          <p:cNvPr id="5" name="Rectangle 5"/>
          <p:cNvSpPr txBox="1">
            <a:spLocks noChangeArrowheads="1"/>
          </p:cNvSpPr>
          <p:nvPr/>
        </p:nvSpPr>
        <p:spPr bwMode="auto">
          <a:xfrm>
            <a:off x="0" y="260201"/>
            <a:ext cx="9144000" cy="840312"/>
          </a:xfrm>
          <a:prstGeom prst="rect">
            <a:avLst/>
          </a:prstGeom>
          <a:solidFill>
            <a:schemeClr val="tx1">
              <a:lumMod val="75000"/>
              <a:lumOff val="25000"/>
              <a:alpha val="50000"/>
            </a:schemeClr>
          </a:solidFill>
          <a:ln w="12700">
            <a:noFill/>
            <a:miter lim="800000"/>
            <a:headEnd/>
            <a:tailEnd/>
          </a:ln>
        </p:spPr>
        <p:txBody>
          <a:bodyPr anchor="b"/>
          <a:lstStyle/>
          <a:p>
            <a:pPr marL="225425">
              <a:tabLst>
                <a:tab pos="914400" algn="l"/>
              </a:tabLst>
            </a:pPr>
            <a:endParaRPr lang="en-US" sz="3600" i="0" baseline="0" dirty="0" smtClean="0">
              <a:solidFill>
                <a:schemeClr val="bg1">
                  <a:lumMod val="75000"/>
                </a:schemeClr>
              </a:solidFill>
              <a:effectLst>
                <a:outerShdw blurRad="38100" dist="38100" dir="2700000" algn="tl">
                  <a:schemeClr val="bg1">
                    <a:lumMod val="85000"/>
                    <a:alpha val="43000"/>
                  </a:schemeClr>
                </a:outerShdw>
              </a:effectLst>
              <a:latin typeface="Arial"/>
            </a:endParaRPr>
          </a:p>
        </p:txBody>
      </p:sp>
      <p:sp>
        <p:nvSpPr>
          <p:cNvPr id="3" name="Rectangle 2"/>
          <p:cNvSpPr/>
          <p:nvPr/>
        </p:nvSpPr>
        <p:spPr>
          <a:xfrm>
            <a:off x="244866" y="298335"/>
            <a:ext cx="5198160" cy="646331"/>
          </a:xfrm>
          <a:prstGeom prst="rect">
            <a:avLst/>
          </a:prstGeom>
        </p:spPr>
        <p:txBody>
          <a:bodyPr wrap="square">
            <a:spAutoFit/>
          </a:bodyPr>
          <a:lstStyle/>
          <a:p>
            <a:r>
              <a:rPr lang="en-US" sz="3200" dirty="0" smtClean="0">
                <a:solidFill>
                  <a:schemeClr val="bg1">
                    <a:lumMod val="95000"/>
                  </a:schemeClr>
                </a:solidFill>
                <a:effectLst>
                  <a:outerShdw blurRad="38100" dist="38100" dir="2700000" algn="tl">
                    <a:schemeClr val="bg1">
                      <a:lumMod val="50000"/>
                      <a:alpha val="43000"/>
                    </a:schemeClr>
                  </a:outerShdw>
                </a:effectLst>
              </a:rPr>
              <a:t>In </a:t>
            </a:r>
            <a:r>
              <a:rPr lang="en-US" sz="3200" b="1" dirty="0" smtClean="0">
                <a:solidFill>
                  <a:schemeClr val="bg1">
                    <a:lumMod val="95000"/>
                  </a:schemeClr>
                </a:solidFill>
                <a:effectLst>
                  <a:outerShdw blurRad="38100" dist="38100" dir="2700000" algn="tl">
                    <a:schemeClr val="bg1">
                      <a:lumMod val="50000"/>
                      <a:alpha val="43000"/>
                    </a:schemeClr>
                  </a:outerShdw>
                </a:effectLst>
              </a:rPr>
              <a:t>data</a:t>
            </a:r>
            <a:r>
              <a:rPr lang="en-US" sz="3200" dirty="0" smtClean="0">
                <a:solidFill>
                  <a:schemeClr val="bg1">
                    <a:lumMod val="95000"/>
                  </a:schemeClr>
                </a:solidFill>
                <a:effectLst>
                  <a:outerShdw blurRad="38100" dist="38100" dir="2700000" algn="tl">
                    <a:schemeClr val="bg1">
                      <a:lumMod val="50000"/>
                      <a:alpha val="43000"/>
                    </a:schemeClr>
                  </a:outerShdw>
                </a:effectLst>
              </a:rPr>
              <a:t>, there is </a:t>
            </a:r>
            <a:r>
              <a:rPr lang="en-US" sz="3600" b="1" dirty="0" smtClean="0">
                <a:solidFill>
                  <a:schemeClr val="bg1">
                    <a:lumMod val="95000"/>
                  </a:schemeClr>
                </a:solidFill>
                <a:effectLst>
                  <a:outerShdw blurRad="38100" dist="38100" dir="2700000" algn="tl">
                    <a:schemeClr val="bg1">
                      <a:lumMod val="50000"/>
                      <a:alpha val="43000"/>
                    </a:schemeClr>
                  </a:outerShdw>
                </a:effectLst>
              </a:rPr>
              <a:t>gold</a:t>
            </a:r>
            <a:endParaRPr lang="en-US" sz="3600" b="1" dirty="0">
              <a:solidFill>
                <a:schemeClr val="bg1">
                  <a:lumMod val="95000"/>
                </a:schemeClr>
              </a:solidFill>
              <a:effectLst>
                <a:outerShdw blurRad="38100" dist="38100" dir="2700000" algn="tl">
                  <a:schemeClr val="bg1">
                    <a:lumMod val="50000"/>
                    <a:alpha val="43000"/>
                  </a:schemeClr>
                </a:outerShdw>
              </a:effectLst>
            </a:endParaRPr>
          </a:p>
        </p:txBody>
      </p:sp>
    </p:spTree>
    <p:extLst>
      <p:ext uri="{BB962C8B-B14F-4D97-AF65-F5344CB8AC3E}">
        <p14:creationId xmlns:p14="http://schemas.microsoft.com/office/powerpoint/2010/main" val="20877507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4192" y="235064"/>
            <a:ext cx="3610686" cy="430887"/>
          </a:xfrm>
        </p:spPr>
        <p:txBody>
          <a:bodyPr/>
          <a:lstStyle/>
          <a:p>
            <a:r>
              <a:rPr lang="en-US" dirty="0" smtClean="0"/>
              <a:t>Download Now</a:t>
            </a:r>
            <a:endParaRPr lang="en-US" dirty="0"/>
          </a:p>
        </p:txBody>
      </p:sp>
      <p:sp>
        <p:nvSpPr>
          <p:cNvPr id="3" name="Content Placeholder 2"/>
          <p:cNvSpPr>
            <a:spLocks noGrp="1"/>
          </p:cNvSpPr>
          <p:nvPr>
            <p:ph sz="quarter" idx="10"/>
          </p:nvPr>
        </p:nvSpPr>
        <p:spPr>
          <a:xfrm>
            <a:off x="4874192" y="2039086"/>
            <a:ext cx="3610996" cy="2369402"/>
          </a:xfrm>
        </p:spPr>
        <p:txBody>
          <a:bodyPr/>
          <a:lstStyle/>
          <a:p>
            <a:r>
              <a:rPr lang="en-US" dirty="0" smtClean="0">
                <a:solidFill>
                  <a:srgbClr val="37A5E1"/>
                </a:solidFill>
              </a:rPr>
              <a:t>Download content from this session with the free Mobile App at:</a:t>
            </a:r>
            <a:br>
              <a:rPr lang="en-US" dirty="0" smtClean="0">
                <a:solidFill>
                  <a:srgbClr val="37A5E1"/>
                </a:solidFill>
              </a:rPr>
            </a:br>
            <a:endParaRPr lang="en-US" dirty="0" smtClean="0">
              <a:solidFill>
                <a:srgbClr val="37A5E1"/>
              </a:solidFill>
            </a:endParaRPr>
          </a:p>
          <a:p>
            <a:r>
              <a:rPr lang="en-US" dirty="0" smtClean="0">
                <a:solidFill>
                  <a:schemeClr val="tx1"/>
                </a:solidFill>
              </a:rPr>
              <a:t>m.hp.com/events</a:t>
            </a:r>
          </a:p>
          <a:p>
            <a:endParaRPr lang="en-US" dirty="0"/>
          </a:p>
        </p:txBody>
      </p:sp>
      <p:pic>
        <p:nvPicPr>
          <p:cNvPr id="4" name="Picture 2" descr="C:\Users\CHSUMM\Downloads\6h2fk7_Discover_Vegas_2012_Discover_Mobile_App.jpg"/>
          <p:cNvPicPr>
            <a:picLocks noChangeAspect="1" noChangeArrowheads="1"/>
          </p:cNvPicPr>
          <p:nvPr/>
        </p:nvPicPr>
        <p:blipFill>
          <a:blip r:embed="rId2"/>
          <a:srcRect l="5694" t="5905" r="6579" b="6369"/>
          <a:stretch>
            <a:fillRect/>
          </a:stretch>
        </p:blipFill>
        <p:spPr bwMode="auto">
          <a:xfrm>
            <a:off x="169326" y="237062"/>
            <a:ext cx="4402667" cy="4402666"/>
          </a:xfrm>
          <a:prstGeom prst="rect">
            <a:avLst/>
          </a:prstGeom>
          <a:noFill/>
          <a:ln>
            <a:solidFill>
              <a:schemeClr val="accent1"/>
            </a:solidFill>
          </a:ln>
        </p:spPr>
      </p:pic>
      <p:sp>
        <p:nvSpPr>
          <p:cNvPr id="5" name="Pentagon 4"/>
          <p:cNvSpPr/>
          <p:nvPr/>
        </p:nvSpPr>
        <p:spPr>
          <a:xfrm flipH="1">
            <a:off x="4874192" y="1512888"/>
            <a:ext cx="2579687" cy="376237"/>
          </a:xfrm>
          <a:prstGeom prst="homePlate">
            <a:avLst>
              <a:gd name="adj" fmla="val 3304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r>
              <a:rPr lang="en-GB" sz="1400" b="1" dirty="0" smtClean="0">
                <a:cs typeface="HP Simplified"/>
              </a:rPr>
              <a:t>Get the Mobile App</a:t>
            </a:r>
            <a:endParaRPr lang="en-GB" sz="1400" b="1" dirty="0">
              <a:cs typeface="HP Simplified"/>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Title 5"/>
          <p:cNvSpPr>
            <a:spLocks noGrp="1"/>
          </p:cNvSpPr>
          <p:nvPr>
            <p:ph type="title"/>
          </p:nvPr>
        </p:nvSpPr>
        <p:spPr/>
        <p:txBody>
          <a:bodyPr/>
          <a:lstStyle/>
          <a:p>
            <a:r>
              <a:rPr lang="en-GB" dirty="0" smtClean="0"/>
              <a:t>Find out more</a:t>
            </a:r>
            <a:endParaRPr lang="en-US" dirty="0" smtClean="0"/>
          </a:p>
        </p:txBody>
      </p:sp>
      <p:grpSp>
        <p:nvGrpSpPr>
          <p:cNvPr id="3" name="Group 27"/>
          <p:cNvGrpSpPr/>
          <p:nvPr/>
        </p:nvGrpSpPr>
        <p:grpSpPr>
          <a:xfrm>
            <a:off x="655320" y="1657350"/>
            <a:ext cx="3749411" cy="1746558"/>
            <a:chOff x="3010819" y="1608139"/>
            <a:chExt cx="2560320" cy="1746558"/>
          </a:xfrm>
        </p:grpSpPr>
        <p:sp>
          <p:nvSpPr>
            <p:cNvPr id="29" name="Pentagon 28"/>
            <p:cNvSpPr/>
            <p:nvPr/>
          </p:nvSpPr>
          <p:spPr>
            <a:xfrm>
              <a:off x="3010819" y="1608139"/>
              <a:ext cx="2560320" cy="376238"/>
            </a:xfrm>
            <a:prstGeom prst="homePlate">
              <a:avLst>
                <a:gd name="adj" fmla="val 33048"/>
              </a:avLst>
            </a:prstGeom>
            <a:solidFill>
              <a:srgbClr val="87898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400"/>
                </a:spcAft>
                <a:defRPr/>
              </a:pPr>
              <a:r>
                <a:rPr lang="en-GB" sz="1200" b="1" dirty="0" smtClean="0">
                  <a:cs typeface="HP Simplified"/>
                </a:rPr>
                <a:t>Visit these demos</a:t>
              </a:r>
              <a:endParaRPr lang="en-US" sz="1200" b="1" dirty="0">
                <a:cs typeface="HP Simplified"/>
              </a:endParaRPr>
            </a:p>
          </p:txBody>
        </p:sp>
        <p:sp>
          <p:nvSpPr>
            <p:cNvPr id="30" name="TextBox 41"/>
            <p:cNvSpPr txBox="1">
              <a:spLocks noChangeArrowheads="1"/>
            </p:cNvSpPr>
            <p:nvPr/>
          </p:nvSpPr>
          <p:spPr bwMode="auto">
            <a:xfrm>
              <a:off x="3010819" y="2108202"/>
              <a:ext cx="2157900"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73038" indent="-173038"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eaLnBrk="1" hangingPunct="1">
                <a:spcAft>
                  <a:spcPts val="600"/>
                </a:spcAft>
                <a:buFont typeface="Arial" pitchFamily="34" charset="0"/>
                <a:buChar char="•"/>
              </a:pPr>
              <a:r>
                <a:rPr lang="en-GB" sz="1100" dirty="0" err="1">
                  <a:latin typeface="+mn-lt"/>
                  <a:cs typeface="HP Simplified"/>
                </a:rPr>
                <a:t>Vertica</a:t>
              </a:r>
              <a:r>
                <a:rPr lang="en-GB" sz="1100" dirty="0">
                  <a:latin typeface="+mn-lt"/>
                  <a:cs typeface="HP Simplified"/>
                </a:rPr>
                <a:t> Analytics Platform: Scalable DB with Rapid Time-to-value, </a:t>
              </a:r>
              <a:r>
                <a:rPr lang="en-GB" sz="1100" b="1" dirty="0">
                  <a:latin typeface="+mn-lt"/>
                  <a:cs typeface="HP Simplified"/>
                </a:rPr>
                <a:t>Demo #614</a:t>
              </a:r>
            </a:p>
            <a:p>
              <a:pPr eaLnBrk="1" hangingPunct="1">
                <a:spcAft>
                  <a:spcPts val="600"/>
                </a:spcAft>
                <a:buFont typeface="Arial" pitchFamily="34" charset="0"/>
                <a:buChar char="•"/>
              </a:pPr>
              <a:r>
                <a:rPr lang="en-GB" sz="1100" dirty="0">
                  <a:latin typeface="+mn-lt"/>
                  <a:cs typeface="HP Simplified"/>
                </a:rPr>
                <a:t>Autonomy Social Media and Customer Analytics, </a:t>
              </a:r>
              <a:r>
                <a:rPr lang="en-GB" sz="1100" b="1" dirty="0">
                  <a:latin typeface="+mn-lt"/>
                  <a:cs typeface="HP Simplified"/>
                </a:rPr>
                <a:t>Demo #742</a:t>
              </a:r>
            </a:p>
            <a:p>
              <a:pPr eaLnBrk="1" hangingPunct="1">
                <a:spcAft>
                  <a:spcPts val="600"/>
                </a:spcAft>
                <a:buFont typeface="Arial" pitchFamily="34" charset="0"/>
                <a:buChar char="•"/>
              </a:pPr>
              <a:r>
                <a:rPr lang="en-GB" sz="1100" dirty="0" err="1" smtClean="0">
                  <a:latin typeface="+mn-lt"/>
                  <a:cs typeface="HP Simplified"/>
                </a:rPr>
                <a:t>Vertica</a:t>
              </a:r>
              <a:r>
                <a:rPr lang="en-GB" sz="1100" dirty="0" smtClean="0">
                  <a:latin typeface="+mn-lt"/>
                  <a:cs typeface="HP Simplified"/>
                </a:rPr>
                <a:t> Analytics Platform, </a:t>
              </a:r>
              <a:r>
                <a:rPr lang="en-GB" sz="1100" b="1" dirty="0" smtClean="0">
                  <a:latin typeface="+mn-lt"/>
                  <a:cs typeface="HP Simplified"/>
                </a:rPr>
                <a:t>Demo #745</a:t>
              </a:r>
            </a:p>
            <a:p>
              <a:pPr eaLnBrk="1" hangingPunct="1">
                <a:spcAft>
                  <a:spcPts val="600"/>
                </a:spcAft>
                <a:buFont typeface="Arial" pitchFamily="34" charset="0"/>
                <a:buChar char="•"/>
              </a:pPr>
              <a:r>
                <a:rPr lang="en-GB" sz="1100" dirty="0" smtClean="0">
                  <a:latin typeface="+mn-lt"/>
                  <a:cs typeface="HP Simplified"/>
                </a:rPr>
                <a:t>Autonomy IDOL, </a:t>
              </a:r>
              <a:r>
                <a:rPr lang="en-GB" sz="1100" b="1" dirty="0" smtClean="0">
                  <a:latin typeface="+mn-lt"/>
                  <a:cs typeface="HP Simplified"/>
                </a:rPr>
                <a:t>Demo #746</a:t>
              </a:r>
              <a:endParaRPr lang="en-GB" sz="1100" b="1" dirty="0">
                <a:latin typeface="+mn-lt"/>
                <a:cs typeface="HP Simplified"/>
              </a:endParaRPr>
            </a:p>
          </p:txBody>
        </p:sp>
      </p:grpSp>
      <p:grpSp>
        <p:nvGrpSpPr>
          <p:cNvPr id="4" name="Group 30"/>
          <p:cNvGrpSpPr/>
          <p:nvPr/>
        </p:nvGrpSpPr>
        <p:grpSpPr>
          <a:xfrm>
            <a:off x="5040086" y="1657350"/>
            <a:ext cx="3391210" cy="1577281"/>
            <a:chOff x="5761956" y="1608139"/>
            <a:chExt cx="2560320" cy="1577281"/>
          </a:xfrm>
        </p:grpSpPr>
        <p:sp>
          <p:nvSpPr>
            <p:cNvPr id="32" name="Pentagon 31"/>
            <p:cNvSpPr/>
            <p:nvPr/>
          </p:nvSpPr>
          <p:spPr>
            <a:xfrm>
              <a:off x="5761956" y="1608139"/>
              <a:ext cx="2560320" cy="376238"/>
            </a:xfrm>
            <a:prstGeom prst="homePlate">
              <a:avLst>
                <a:gd name="adj" fmla="val 33048"/>
              </a:avLst>
            </a:prstGeom>
            <a:solidFill>
              <a:srgbClr val="87898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400"/>
                </a:spcAft>
                <a:defRPr/>
              </a:pPr>
              <a:r>
                <a:rPr lang="en-GB" sz="1200" b="1" dirty="0">
                  <a:cs typeface="HP Simplified"/>
                </a:rPr>
                <a:t>After the event</a:t>
              </a:r>
            </a:p>
          </p:txBody>
        </p:sp>
        <p:sp>
          <p:nvSpPr>
            <p:cNvPr id="33" name="TextBox 43"/>
            <p:cNvSpPr txBox="1">
              <a:spLocks noChangeArrowheads="1"/>
            </p:cNvSpPr>
            <p:nvPr/>
          </p:nvSpPr>
          <p:spPr bwMode="auto">
            <a:xfrm>
              <a:off x="5761956" y="2108202"/>
              <a:ext cx="255117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defRPr lang="en-US"/>
              </a:defPPr>
              <a:lvl1pPr marL="173038" indent="-173038">
                <a:spcBef>
                  <a:spcPts val="1200"/>
                </a:spcBef>
                <a:spcAft>
                  <a:spcPts val="400"/>
                </a:spcAft>
                <a:buFont typeface="Arial" pitchFamily="34" charset="0"/>
                <a:buChar char="•"/>
                <a:defRPr sz="1600">
                  <a:latin typeface="HP Simplified"/>
                  <a:cs typeface="HP Simplified"/>
                </a:defRPr>
              </a:lvl1pPr>
              <a:lvl2pPr marL="742950" indent="-285750" eaLnBrk="0" hangingPunct="0">
                <a:defRPr>
                  <a:latin typeface="Arial" pitchFamily="34" charset="0"/>
                </a:defRPr>
              </a:lvl2pPr>
              <a:lvl3pPr marL="1143000" indent="-228600" eaLnBrk="0" hangingPunct="0">
                <a:defRPr>
                  <a:latin typeface="Arial" pitchFamily="34" charset="0"/>
                </a:defRPr>
              </a:lvl3pPr>
              <a:lvl4pPr marL="1600200" indent="-228600" eaLnBrk="0" hangingPunct="0">
                <a:defRPr>
                  <a:latin typeface="Arial" pitchFamily="34" charset="0"/>
                </a:defRPr>
              </a:lvl4pPr>
              <a:lvl5pPr marL="2057400" indent="-228600" eaLnBrk="0" hangingPunct="0">
                <a:defRPr>
                  <a:latin typeface="Arial" pitchFamily="34" charset="0"/>
                </a:defRPr>
              </a:lvl5pPr>
              <a:lvl6pPr marL="2514600" indent="-228600" eaLnBrk="0" fontAlgn="base" hangingPunct="0">
                <a:spcBef>
                  <a:spcPct val="0"/>
                </a:spcBef>
                <a:spcAft>
                  <a:spcPct val="0"/>
                </a:spcAft>
                <a:defRPr>
                  <a:latin typeface="Arial" pitchFamily="34" charset="0"/>
                </a:defRPr>
              </a:lvl6pPr>
              <a:lvl7pPr marL="2971800" indent="-228600" eaLnBrk="0" fontAlgn="base" hangingPunct="0">
                <a:spcBef>
                  <a:spcPct val="0"/>
                </a:spcBef>
                <a:spcAft>
                  <a:spcPct val="0"/>
                </a:spcAft>
                <a:defRPr>
                  <a:latin typeface="Arial" pitchFamily="34" charset="0"/>
                </a:defRPr>
              </a:lvl7pPr>
              <a:lvl8pPr marL="3429000" indent="-228600" eaLnBrk="0" fontAlgn="base" hangingPunct="0">
                <a:spcBef>
                  <a:spcPct val="0"/>
                </a:spcBef>
                <a:spcAft>
                  <a:spcPct val="0"/>
                </a:spcAft>
                <a:defRPr>
                  <a:latin typeface="Arial" pitchFamily="34" charset="0"/>
                </a:defRPr>
              </a:lvl8pPr>
              <a:lvl9pPr marL="3886200" indent="-228600" eaLnBrk="0" fontAlgn="base" hangingPunct="0">
                <a:spcBef>
                  <a:spcPct val="0"/>
                </a:spcBef>
                <a:spcAft>
                  <a:spcPct val="0"/>
                </a:spcAft>
                <a:defRPr>
                  <a:latin typeface="Arial" pitchFamily="34" charset="0"/>
                </a:defRPr>
              </a:lvl9pPr>
            </a:lstStyle>
            <a:p>
              <a:pPr>
                <a:spcBef>
                  <a:spcPts val="0"/>
                </a:spcBef>
                <a:spcAft>
                  <a:spcPts val="600"/>
                </a:spcAft>
              </a:pPr>
              <a:r>
                <a:rPr lang="en-US" sz="1100" dirty="0" smtClean="0">
                  <a:latin typeface="+mn-lt"/>
                </a:rPr>
                <a:t>Watch replays of HP Discover at: </a:t>
              </a:r>
              <a:r>
                <a:rPr lang="en-US" sz="1100" u="sng" dirty="0" smtClean="0">
                  <a:hlinkClick r:id="rId2"/>
                </a:rPr>
                <a:t>www.hp.com/go/discover</a:t>
              </a:r>
              <a:r>
                <a:rPr lang="en-US" sz="1100" dirty="0" smtClean="0"/>
                <a:t>   </a:t>
              </a:r>
            </a:p>
            <a:p>
              <a:pPr>
                <a:spcBef>
                  <a:spcPts val="0"/>
                </a:spcBef>
                <a:spcAft>
                  <a:spcPts val="600"/>
                </a:spcAft>
              </a:pPr>
              <a:r>
                <a:rPr lang="en-US" sz="1100" dirty="0" smtClean="0">
                  <a:latin typeface="+mn-lt"/>
                </a:rPr>
                <a:t>Contact </a:t>
              </a:r>
              <a:r>
                <a:rPr lang="en-US" sz="1100" dirty="0">
                  <a:latin typeface="+mn-lt"/>
                </a:rPr>
                <a:t>your sales rep</a:t>
              </a:r>
            </a:p>
            <a:p>
              <a:pPr>
                <a:spcBef>
                  <a:spcPts val="0"/>
                </a:spcBef>
                <a:spcAft>
                  <a:spcPts val="600"/>
                </a:spcAft>
              </a:pPr>
              <a:r>
                <a:rPr lang="en-US" sz="1100" dirty="0" smtClean="0">
                  <a:latin typeface="+mn-lt"/>
                </a:rPr>
                <a:t>Visit:  </a:t>
              </a:r>
              <a:r>
                <a:rPr lang="en-US" sz="1100" dirty="0" smtClean="0">
                  <a:latin typeface="+mn-lt"/>
                  <a:hlinkClick r:id="rId3"/>
                </a:rPr>
                <a:t>www.autonomy.com</a:t>
              </a:r>
              <a:r>
                <a:rPr lang="en-US" sz="1100" dirty="0" smtClean="0">
                  <a:latin typeface="+mn-lt"/>
                </a:rPr>
                <a:t> </a:t>
              </a:r>
            </a:p>
            <a:p>
              <a:pPr>
                <a:spcBef>
                  <a:spcPts val="0"/>
                </a:spcBef>
                <a:spcAft>
                  <a:spcPts val="600"/>
                </a:spcAft>
              </a:pPr>
              <a:r>
                <a:rPr lang="en-US" sz="1100" dirty="0" smtClean="0">
                  <a:latin typeface="+mn-lt"/>
                </a:rPr>
                <a:t>Visit: </a:t>
              </a:r>
              <a:r>
                <a:rPr lang="en-US" sz="1100" dirty="0" smtClean="0">
                  <a:latin typeface="+mn-lt"/>
                  <a:hlinkClick r:id="rId4"/>
                </a:rPr>
                <a:t>www.vertica.com</a:t>
              </a:r>
              <a:r>
                <a:rPr lang="en-US" sz="1100" dirty="0" smtClean="0">
                  <a:latin typeface="+mn-lt"/>
                </a:rPr>
                <a:t> </a:t>
              </a:r>
            </a:p>
          </p:txBody>
        </p:sp>
      </p:grpSp>
      <p:sp>
        <p:nvSpPr>
          <p:cNvPr id="35" name="Pentagon 34"/>
          <p:cNvSpPr/>
          <p:nvPr/>
        </p:nvSpPr>
        <p:spPr>
          <a:xfrm>
            <a:off x="328825" y="3749636"/>
            <a:ext cx="8151813" cy="377825"/>
          </a:xfrm>
          <a:prstGeom prst="homePlate">
            <a:avLst>
              <a:gd name="adj" fmla="val 3304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r>
              <a:rPr lang="en-GB" sz="1500" b="1" dirty="0">
                <a:cs typeface="HP Simplified"/>
              </a:rPr>
              <a:t>Your feedback is important to us. Please take a few minutes to complete the session survey.</a:t>
            </a:r>
          </a:p>
        </p:txBody>
      </p:sp>
    </p:spTree>
    <p:extLst>
      <p:ext uri="{BB962C8B-B14F-4D97-AF65-F5344CB8AC3E}">
        <p14:creationId xmlns:p14="http://schemas.microsoft.com/office/powerpoint/2010/main" val="13340941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8953997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solidFill>
                  <a:schemeClr val="accent1">
                    <a:lumMod val="75000"/>
                  </a:schemeClr>
                </a:solidFill>
                <a:latin typeface="+mn-ea"/>
                <a:ea typeface="+mn-ea"/>
              </a:rPr>
              <a:t>声明：</a:t>
            </a:r>
            <a:endParaRPr lang="zh-CN" altLang="en-US" dirty="0">
              <a:solidFill>
                <a:schemeClr val="accent1">
                  <a:lumMod val="75000"/>
                </a:schemeClr>
              </a:solidFill>
              <a:latin typeface="+mn-ea"/>
              <a:ea typeface="+mn-ea"/>
            </a:endParaRPr>
          </a:p>
        </p:txBody>
      </p:sp>
      <p:sp>
        <p:nvSpPr>
          <p:cNvPr id="5" name="内容占位符 4"/>
          <p:cNvSpPr>
            <a:spLocks noGrp="1"/>
          </p:cNvSpPr>
          <p:nvPr>
            <p:ph idx="1"/>
          </p:nvPr>
        </p:nvSpPr>
        <p:spPr>
          <a:xfrm>
            <a:off x="457200" y="735546"/>
            <a:ext cx="8229600" cy="2808312"/>
          </a:xfrm>
        </p:spPr>
        <p:txBody>
          <a:bodyPr/>
          <a:lstStyle/>
          <a:p>
            <a:pPr marL="342900" indent="-342900">
              <a:lnSpc>
                <a:spcPct val="150000"/>
              </a:lnSpc>
              <a:buFont typeface="+mj-lt"/>
              <a:buAutoNum type="arabicPeriod"/>
            </a:pPr>
            <a:r>
              <a:rPr lang="zh-CN" altLang="en-US" dirty="0" smtClean="0">
                <a:solidFill>
                  <a:schemeClr val="accent1">
                    <a:lumMod val="75000"/>
                  </a:schemeClr>
                </a:solidFill>
                <a:latin typeface="+mn-ea"/>
                <a:cs typeface="Segoe UI" pitchFamily="34" charset="0"/>
              </a:rPr>
              <a:t>所有的版权属于原有公司，文件均来自公开渠道</a:t>
            </a:r>
            <a:endParaRPr lang="en-US" altLang="zh-CN" dirty="0" smtClean="0">
              <a:solidFill>
                <a:schemeClr val="accent1">
                  <a:lumMod val="75000"/>
                </a:schemeClr>
              </a:solidFill>
              <a:latin typeface="+mn-ea"/>
              <a:cs typeface="Segoe UI" pitchFamily="34" charset="0"/>
            </a:endParaRPr>
          </a:p>
          <a:p>
            <a:pPr marL="342900" indent="-342900">
              <a:lnSpc>
                <a:spcPct val="150000"/>
              </a:lnSpc>
              <a:buFont typeface="+mj-lt"/>
              <a:buAutoNum type="arabicPeriod"/>
            </a:pPr>
            <a:r>
              <a:rPr lang="zh-CN" altLang="en-US" dirty="0" smtClean="0">
                <a:solidFill>
                  <a:schemeClr val="accent1">
                    <a:lumMod val="75000"/>
                  </a:schemeClr>
                </a:solidFill>
                <a:latin typeface="+mn-ea"/>
                <a:cs typeface="Segoe UI" pitchFamily="34" charset="0"/>
              </a:rPr>
              <a:t>此文件仅供学习使用，任何人不得进行以此为商业目的的行为</a:t>
            </a:r>
            <a:endParaRPr lang="en-US" altLang="zh-CN" dirty="0" smtClean="0">
              <a:solidFill>
                <a:schemeClr val="accent1">
                  <a:lumMod val="75000"/>
                </a:schemeClr>
              </a:solidFill>
              <a:latin typeface="+mn-ea"/>
              <a:cs typeface="Segoe UI" pitchFamily="34" charset="0"/>
            </a:endParaRPr>
          </a:p>
          <a:p>
            <a:pPr marL="342900" indent="-342900">
              <a:lnSpc>
                <a:spcPct val="150000"/>
              </a:lnSpc>
              <a:buFont typeface="+mj-lt"/>
              <a:buAutoNum type="arabicPeriod"/>
            </a:pPr>
            <a:r>
              <a:rPr lang="zh-CN" altLang="en-US" dirty="0">
                <a:solidFill>
                  <a:schemeClr val="accent1">
                    <a:lumMod val="75000"/>
                  </a:schemeClr>
                </a:solidFill>
                <a:latin typeface="+mn-ea"/>
                <a:cs typeface="Segoe UI" pitchFamily="34" charset="0"/>
              </a:rPr>
              <a:t>如</a:t>
            </a:r>
            <a:r>
              <a:rPr lang="zh-CN" altLang="en-US" dirty="0" smtClean="0">
                <a:solidFill>
                  <a:schemeClr val="accent1">
                    <a:lumMod val="75000"/>
                  </a:schemeClr>
                </a:solidFill>
                <a:latin typeface="+mn-ea"/>
                <a:cs typeface="Segoe UI" pitchFamily="34" charset="0"/>
              </a:rPr>
              <a:t>有疑问，请立即删除</a:t>
            </a:r>
            <a:endParaRPr lang="zh-CN" altLang="en-US" dirty="0">
              <a:solidFill>
                <a:schemeClr val="accent1">
                  <a:lumMod val="75000"/>
                </a:schemeClr>
              </a:solidFill>
              <a:latin typeface="+mn-ea"/>
              <a:cs typeface="Segoe UI" pitchFamily="34" charset="0"/>
            </a:endParaRPr>
          </a:p>
        </p:txBody>
      </p:sp>
      <p:sp>
        <p:nvSpPr>
          <p:cNvPr id="6" name="矩形 5"/>
          <p:cNvSpPr/>
          <p:nvPr/>
        </p:nvSpPr>
        <p:spPr>
          <a:xfrm>
            <a:off x="349286" y="2787774"/>
            <a:ext cx="8568952" cy="756084"/>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defTabSz="914400">
              <a:lnSpc>
                <a:spcPct val="150000"/>
              </a:lnSpc>
              <a:buFont typeface="Wingdings" pitchFamily="2" charset="2"/>
              <a:buChar char="p"/>
            </a:pPr>
            <a:r>
              <a:rPr lang="zh-CN" altLang="en-US" dirty="0">
                <a:solidFill>
                  <a:srgbClr val="4F81BD">
                    <a:lumMod val="75000"/>
                  </a:srgbClr>
                </a:solidFill>
                <a:latin typeface="微软雅黑"/>
                <a:cs typeface="Segoe UI" pitchFamily="34" charset="0"/>
              </a:rPr>
              <a:t>百</a:t>
            </a:r>
            <a:r>
              <a:rPr lang="zh-CN" altLang="en-US" dirty="0" smtClean="0">
                <a:solidFill>
                  <a:srgbClr val="4F81BD">
                    <a:lumMod val="75000"/>
                  </a:srgbClr>
                </a:solidFill>
                <a:latin typeface="微软雅黑"/>
                <a:cs typeface="Segoe UI" pitchFamily="34" charset="0"/>
              </a:rPr>
              <a:t>度传课：司马懿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a:p>
            <a:pPr marL="285750" indent="-285750" defTabSz="914400">
              <a:lnSpc>
                <a:spcPct val="150000"/>
              </a:lnSpc>
              <a:buFont typeface="Wingdings" pitchFamily="2" charset="2"/>
              <a:buChar char="p"/>
            </a:pPr>
            <a:r>
              <a:rPr lang="zh-CN" altLang="en-US" dirty="0" smtClean="0">
                <a:solidFill>
                  <a:srgbClr val="4F81BD">
                    <a:lumMod val="75000"/>
                  </a:srgbClr>
                </a:solidFill>
                <a:latin typeface="微软雅黑"/>
                <a:cs typeface="Segoe UI" pitchFamily="34" charset="0"/>
              </a:rPr>
              <a:t>网易学堂：司马懿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a:p>
            <a:pPr marL="285750" indent="-285750" defTabSz="914400">
              <a:lnSpc>
                <a:spcPct val="150000"/>
              </a:lnSpc>
              <a:buFont typeface="Wingdings" pitchFamily="2" charset="2"/>
              <a:buChar char="p"/>
            </a:pPr>
            <a:r>
              <a:rPr lang="zh-CN" altLang="en-US" dirty="0" smtClean="0">
                <a:solidFill>
                  <a:srgbClr val="4F81BD">
                    <a:lumMod val="75000"/>
                  </a:srgbClr>
                </a:solidFill>
                <a:latin typeface="微软雅黑"/>
                <a:cs typeface="Segoe UI" pitchFamily="34" charset="0"/>
              </a:rPr>
              <a:t>知乎：       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p:txBody>
      </p:sp>
      <p:sp>
        <p:nvSpPr>
          <p:cNvPr id="7" name="圆角矩形 6">
            <a:hlinkClick r:id="rId3"/>
          </p:cNvPr>
          <p:cNvSpPr/>
          <p:nvPr/>
        </p:nvSpPr>
        <p:spPr>
          <a:xfrm>
            <a:off x="3589793" y="2832156"/>
            <a:ext cx="1440000"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defTabSz="914400"/>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8" name="圆角矩形 7">
            <a:hlinkClick r:id="rId3"/>
          </p:cNvPr>
          <p:cNvSpPr/>
          <p:nvPr/>
        </p:nvSpPr>
        <p:spPr>
          <a:xfrm>
            <a:off x="3589793" y="3160568"/>
            <a:ext cx="1440000"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defTabSz="914400"/>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16" name="圆角矩形 15">
            <a:hlinkClick r:id="rId3"/>
          </p:cNvPr>
          <p:cNvSpPr/>
          <p:nvPr/>
        </p:nvSpPr>
        <p:spPr>
          <a:xfrm>
            <a:off x="5148064" y="2832156"/>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defTabSz="914400"/>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://www.chuanke.com</a:t>
            </a:r>
            <a:endParaRPr lang="zh-CN" altLang="en-US" sz="1600" b="1" dirty="0">
              <a:solidFill>
                <a:prstClr val="white"/>
              </a:solidFill>
              <a:latin typeface="微软雅黑"/>
              <a:cs typeface="Segoe UI" pitchFamily="34" charset="0"/>
            </a:endParaRPr>
          </a:p>
        </p:txBody>
      </p:sp>
      <p:sp>
        <p:nvSpPr>
          <p:cNvPr id="17" name="圆角矩形 16">
            <a:hlinkClick r:id="rId3"/>
          </p:cNvPr>
          <p:cNvSpPr/>
          <p:nvPr/>
        </p:nvSpPr>
        <p:spPr>
          <a:xfrm>
            <a:off x="5148064" y="3160568"/>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defTabSz="914400"/>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://study.163.com</a:t>
            </a:r>
            <a:endParaRPr lang="zh-CN" altLang="en-US" sz="1600" b="1" dirty="0">
              <a:solidFill>
                <a:prstClr val="white"/>
              </a:solidFill>
              <a:latin typeface="微软雅黑"/>
              <a:cs typeface="Segoe UI" pitchFamily="34" charset="0"/>
            </a:endParaRPr>
          </a:p>
        </p:txBody>
      </p:sp>
      <p:sp>
        <p:nvSpPr>
          <p:cNvPr id="2" name="矩形 1"/>
          <p:cNvSpPr/>
          <p:nvPr/>
        </p:nvSpPr>
        <p:spPr>
          <a:xfrm>
            <a:off x="871354" y="2190877"/>
            <a:ext cx="7293984" cy="507831"/>
          </a:xfrm>
          <a:prstGeom prst="rect">
            <a:avLst/>
          </a:prstGeom>
        </p:spPr>
        <p:txBody>
          <a:bodyPr wrap="none">
            <a:spAutoFit/>
          </a:bodyPr>
          <a:lstStyle/>
          <a:p>
            <a:pPr defTabSz="914400" fontAlgn="base">
              <a:lnSpc>
                <a:spcPct val="150000"/>
              </a:lnSpc>
              <a:spcBef>
                <a:spcPct val="0"/>
              </a:spcBef>
              <a:spcAft>
                <a:spcPct val="0"/>
              </a:spcAft>
            </a:pPr>
            <a:r>
              <a:rPr lang="zh-CN" altLang="en-US" dirty="0" smtClean="0">
                <a:solidFill>
                  <a:srgbClr val="4F81BD">
                    <a:lumMod val="75000"/>
                  </a:srgbClr>
                </a:solidFill>
                <a:latin typeface="微软雅黑"/>
                <a:cs typeface="Segoe UI" pitchFamily="34" charset="0"/>
              </a:rPr>
              <a:t>学习世界五百强和咨询公司</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课程请访问如下网站搜索：“司马懿”</a:t>
            </a:r>
            <a:endParaRPr lang="zh-CN" altLang="en-US" dirty="0">
              <a:solidFill>
                <a:srgbClr val="4F81BD">
                  <a:lumMod val="75000"/>
                </a:srgbClr>
              </a:solidFill>
              <a:latin typeface="微软雅黑"/>
              <a:cs typeface="Segoe UI" pitchFamily="34" charset="0"/>
            </a:endParaRPr>
          </a:p>
        </p:txBody>
      </p:sp>
      <p:sp>
        <p:nvSpPr>
          <p:cNvPr id="18" name="圆角矩形 17">
            <a:hlinkClick r:id="rId3"/>
          </p:cNvPr>
          <p:cNvSpPr/>
          <p:nvPr/>
        </p:nvSpPr>
        <p:spPr>
          <a:xfrm>
            <a:off x="3589793" y="3489852"/>
            <a:ext cx="1440000"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defTabSz="914400"/>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19" name="圆角矩形 18">
            <a:hlinkClick r:id="rId3"/>
          </p:cNvPr>
          <p:cNvSpPr/>
          <p:nvPr/>
        </p:nvSpPr>
        <p:spPr>
          <a:xfrm>
            <a:off x="5148064" y="3489852"/>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defTabSz="914400"/>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www.zhiu.com</a:t>
            </a:r>
            <a:endParaRPr lang="zh-CN" altLang="en-US" sz="1600" b="1" dirty="0">
              <a:solidFill>
                <a:prstClr val="white"/>
              </a:solidFill>
              <a:latin typeface="微软雅黑"/>
              <a:cs typeface="Segoe UI" pitchFamily="34" charset="0"/>
            </a:endParaRPr>
          </a:p>
        </p:txBody>
      </p:sp>
    </p:spTree>
    <p:extLst>
      <p:ext uri="{BB962C8B-B14F-4D97-AF65-F5344CB8AC3E}">
        <p14:creationId xmlns:p14="http://schemas.microsoft.com/office/powerpoint/2010/main" val="41419217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smtClean="0"/>
              <a:t>Fundamental shift</a:t>
            </a:r>
            <a:endParaRPr lang="en-US" dirty="0"/>
          </a:p>
        </p:txBody>
      </p:sp>
      <p:sp>
        <p:nvSpPr>
          <p:cNvPr id="4" name="Content Placeholder 3"/>
          <p:cNvSpPr>
            <a:spLocks noGrp="1"/>
          </p:cNvSpPr>
          <p:nvPr>
            <p:ph sz="quarter" idx="10"/>
          </p:nvPr>
        </p:nvSpPr>
        <p:spPr>
          <a:xfrm>
            <a:off x="329185" y="1188720"/>
            <a:ext cx="5701502" cy="3219768"/>
          </a:xfrm>
        </p:spPr>
        <p:txBody>
          <a:bodyPr/>
          <a:lstStyle/>
          <a:p>
            <a:r>
              <a:rPr lang="en-US" smtClean="0">
                <a:solidFill>
                  <a:schemeClr val="tx1"/>
                </a:solidFill>
              </a:rPr>
              <a:t>For the first time in the IT industry, there is a fundamental shift from the “T” to the “I”:</a:t>
            </a:r>
            <a:r>
              <a:rPr lang="en-US" smtClean="0"/>
              <a:t> information management is the new source of competitive advantage.</a:t>
            </a:r>
          </a:p>
          <a:p>
            <a:endParaRPr lang="en-US" dirty="0"/>
          </a:p>
        </p:txBody>
      </p:sp>
      <p:pic>
        <p:nvPicPr>
          <p:cNvPr id="5" name="Picture 4" descr="HP_White_RGB_150_S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HP Simplified"/>
                <a:cs typeface="HP Simplified"/>
              </a:rPr>
              <a:t>© Copyright 2012 Hewlett-Packard Development Company, L.P. </a:t>
            </a:r>
            <a:r>
              <a:rPr lang="en-US" sz="700" b="0" i="0" baseline="0" dirty="0" smtClean="0">
                <a:solidFill>
                  <a:schemeClr val="bg1"/>
                </a:solidFill>
                <a:latin typeface="HP Simplified"/>
                <a:cs typeface="HP Simplified"/>
              </a:rPr>
              <a:t> </a:t>
            </a:r>
            <a:r>
              <a:rPr lang="en-US" sz="700" b="0" i="0" dirty="0" smtClean="0">
                <a:solidFill>
                  <a:schemeClr val="bg1"/>
                </a:solidFill>
                <a:latin typeface="HP Simplified"/>
                <a:cs typeface="HP Simplified"/>
              </a:rPr>
              <a:t>The information contained herein is subject to change without notice.</a:t>
            </a:r>
          </a:p>
        </p:txBody>
      </p:sp>
    </p:spTree>
    <p:extLst>
      <p:ext uri="{BB962C8B-B14F-4D97-AF65-F5344CB8AC3E}">
        <p14:creationId xmlns:p14="http://schemas.microsoft.com/office/powerpoint/2010/main" val="37164448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Accelerating innovation and time to value </a:t>
            </a:r>
            <a:endParaRPr lang="en-US" dirty="0"/>
          </a:p>
        </p:txBody>
      </p:sp>
      <p:grpSp>
        <p:nvGrpSpPr>
          <p:cNvPr id="244" name="Group 243"/>
          <p:cNvGrpSpPr/>
          <p:nvPr>
            <p:custDataLst>
              <p:tags r:id="rId1"/>
            </p:custDataLst>
          </p:nvPr>
        </p:nvGrpSpPr>
        <p:grpSpPr>
          <a:xfrm>
            <a:off x="5526710" y="1620989"/>
            <a:ext cx="1924038" cy="361149"/>
            <a:chOff x="5569366" y="1829284"/>
            <a:chExt cx="1924038" cy="361149"/>
          </a:xfrm>
        </p:grpSpPr>
        <p:sp>
          <p:nvSpPr>
            <p:cNvPr id="245" name="TextBox 244"/>
            <p:cNvSpPr txBox="1"/>
            <p:nvPr>
              <p:custDataLst>
                <p:tags r:id="rId238"/>
              </p:custDataLst>
            </p:nvPr>
          </p:nvSpPr>
          <p:spPr>
            <a:xfrm>
              <a:off x="5979650" y="1829284"/>
              <a:ext cx="1513754" cy="361149"/>
            </a:xfrm>
            <a:prstGeom prst="rect">
              <a:avLst/>
            </a:prstGeom>
            <a:noFill/>
          </p:spPr>
          <p:txBody>
            <a:bodyPr wrap="none" rtlCol="0">
              <a:noAutofit/>
            </a:bodyPr>
            <a:lstStyle/>
            <a:p>
              <a:pPr marL="0" defTabSz="430213">
                <a:spcAft>
                  <a:spcPts val="400"/>
                </a:spcAft>
                <a:buSzPct val="100000"/>
              </a:pPr>
              <a:r>
                <a:rPr lang="en-US" sz="1600" b="1" dirty="0" smtClean="0">
                  <a:solidFill>
                    <a:srgbClr val="000000"/>
                  </a:solidFill>
                  <a:latin typeface="+mn-lt"/>
                  <a:cs typeface="HP Simplified" pitchFamily="34" charset="0"/>
                </a:rPr>
                <a:t>695,000</a:t>
              </a:r>
              <a:r>
                <a:rPr lang="en-US" sz="1600" dirty="0" smtClean="0">
                  <a:solidFill>
                    <a:srgbClr val="000000"/>
                  </a:solidFill>
                  <a:latin typeface="+mn-lt"/>
                  <a:cs typeface="HP Simplified" pitchFamily="34" charset="0"/>
                </a:rPr>
                <a:t> status updates</a:t>
              </a:r>
            </a:p>
          </p:txBody>
        </p:sp>
        <p:pic>
          <p:nvPicPr>
            <p:cNvPr id="246" name="Picture 7" descr="C:\Users\chungd\Desktop\fb.jpg"/>
            <p:cNvPicPr>
              <a:picLocks noChangeAspect="1" noChangeArrowheads="1"/>
            </p:cNvPicPr>
            <p:nvPr>
              <p:custDataLst>
                <p:tags r:id="rId239"/>
              </p:custDataLst>
            </p:nvPr>
          </p:nvPicPr>
          <p:blipFill>
            <a:blip r:embed="rId242" cstate="email">
              <a:extLst>
                <a:ext uri="{28A0092B-C50C-407E-A947-70E740481C1C}">
                  <a14:useLocalDpi xmlns:a14="http://schemas.microsoft.com/office/drawing/2010/main" val="0"/>
                </a:ext>
              </a:extLst>
            </a:blip>
            <a:srcRect/>
            <a:stretch>
              <a:fillRect/>
            </a:stretch>
          </p:blipFill>
          <p:spPr bwMode="auto">
            <a:xfrm>
              <a:off x="5569366" y="1834557"/>
              <a:ext cx="288373" cy="2883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7" name="Group 246"/>
          <p:cNvGrpSpPr/>
          <p:nvPr>
            <p:custDataLst>
              <p:tags r:id="rId2"/>
            </p:custDataLst>
          </p:nvPr>
        </p:nvGrpSpPr>
        <p:grpSpPr>
          <a:xfrm>
            <a:off x="5223004" y="1174664"/>
            <a:ext cx="2040081" cy="361149"/>
            <a:chOff x="5247006" y="1382959"/>
            <a:chExt cx="2040081" cy="361149"/>
          </a:xfrm>
        </p:grpSpPr>
        <p:sp>
          <p:nvSpPr>
            <p:cNvPr id="248" name="TextBox 247"/>
            <p:cNvSpPr txBox="1"/>
            <p:nvPr>
              <p:custDataLst>
                <p:tags r:id="rId236"/>
              </p:custDataLst>
            </p:nvPr>
          </p:nvSpPr>
          <p:spPr>
            <a:xfrm>
              <a:off x="5773333" y="1382959"/>
              <a:ext cx="1513754" cy="361149"/>
            </a:xfrm>
            <a:prstGeom prst="rect">
              <a:avLst/>
            </a:prstGeom>
            <a:noFill/>
          </p:spPr>
          <p:txBody>
            <a:bodyPr wrap="none" rtlCol="0">
              <a:noAutofit/>
            </a:bodyPr>
            <a:lstStyle/>
            <a:p>
              <a:pPr marL="0" defTabSz="430213">
                <a:spcAft>
                  <a:spcPts val="400"/>
                </a:spcAft>
                <a:buSzPct val="100000"/>
              </a:pPr>
              <a:r>
                <a:rPr lang="en-US" sz="1600" b="1" dirty="0" smtClean="0">
                  <a:solidFill>
                    <a:srgbClr val="000000"/>
                  </a:solidFill>
                  <a:latin typeface="+mn-lt"/>
                  <a:cs typeface="HP Simplified" pitchFamily="34" charset="0"/>
                </a:rPr>
                <a:t>98,000+</a:t>
              </a:r>
              <a:r>
                <a:rPr lang="en-US" sz="1600" dirty="0" smtClean="0">
                  <a:solidFill>
                    <a:srgbClr val="000000"/>
                  </a:solidFill>
                  <a:latin typeface="+mn-lt"/>
                  <a:cs typeface="HP Simplified" pitchFamily="34" charset="0"/>
                </a:rPr>
                <a:t> tweets</a:t>
              </a:r>
            </a:p>
          </p:txBody>
        </p:sp>
        <p:pic>
          <p:nvPicPr>
            <p:cNvPr id="249" name="Picture 8" descr="C:\Users\chungd\Desktop\tweet.png"/>
            <p:cNvPicPr>
              <a:picLocks noChangeAspect="1" noChangeArrowheads="1"/>
            </p:cNvPicPr>
            <p:nvPr>
              <p:custDataLst>
                <p:tags r:id="rId237"/>
              </p:custDataLst>
            </p:nvPr>
          </p:nvPicPr>
          <p:blipFill>
            <a:blip r:embed="rId243" cstate="email">
              <a:extLst>
                <a:ext uri="{28A0092B-C50C-407E-A947-70E740481C1C}">
                  <a14:useLocalDpi xmlns:a14="http://schemas.microsoft.com/office/drawing/2010/main" val="0"/>
                </a:ext>
              </a:extLst>
            </a:blip>
            <a:srcRect/>
            <a:stretch>
              <a:fillRect/>
            </a:stretch>
          </p:blipFill>
          <p:spPr bwMode="auto">
            <a:xfrm>
              <a:off x="5247006" y="1402376"/>
              <a:ext cx="400723" cy="299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0" name="Group 249"/>
          <p:cNvGrpSpPr/>
          <p:nvPr>
            <p:custDataLst>
              <p:tags r:id="rId3"/>
            </p:custDataLst>
          </p:nvPr>
        </p:nvGrpSpPr>
        <p:grpSpPr>
          <a:xfrm>
            <a:off x="5896212" y="2513639"/>
            <a:ext cx="1969640" cy="361149"/>
            <a:chOff x="5719137" y="2721934"/>
            <a:chExt cx="1969640" cy="361149"/>
          </a:xfrm>
        </p:grpSpPr>
        <p:sp>
          <p:nvSpPr>
            <p:cNvPr id="251" name="TextBox 250"/>
            <p:cNvSpPr txBox="1"/>
            <p:nvPr>
              <p:custDataLst>
                <p:tags r:id="rId234"/>
              </p:custDataLst>
            </p:nvPr>
          </p:nvSpPr>
          <p:spPr>
            <a:xfrm>
              <a:off x="6175023" y="2721934"/>
              <a:ext cx="1513754" cy="361149"/>
            </a:xfrm>
            <a:prstGeom prst="rect">
              <a:avLst/>
            </a:prstGeom>
            <a:noFill/>
          </p:spPr>
          <p:txBody>
            <a:bodyPr wrap="none" rtlCol="0">
              <a:noAutofit/>
            </a:bodyPr>
            <a:lstStyle/>
            <a:p>
              <a:pPr marL="0" defTabSz="430213">
                <a:spcAft>
                  <a:spcPts val="400"/>
                </a:spcAft>
                <a:buSzPct val="100000"/>
              </a:pPr>
              <a:r>
                <a:rPr lang="en-US" sz="1600" b="1" dirty="0" smtClean="0">
                  <a:solidFill>
                    <a:srgbClr val="000000"/>
                  </a:solidFill>
                  <a:latin typeface="+mn-lt"/>
                  <a:cs typeface="HP Simplified" pitchFamily="34" charset="0"/>
                </a:rPr>
                <a:t>698,445</a:t>
              </a:r>
              <a:r>
                <a:rPr lang="en-US" sz="1600" dirty="0" smtClean="0">
                  <a:solidFill>
                    <a:srgbClr val="000000"/>
                  </a:solidFill>
                  <a:latin typeface="+mn-lt"/>
                  <a:cs typeface="HP Simplified" pitchFamily="34" charset="0"/>
                </a:rPr>
                <a:t> Google searches</a:t>
              </a:r>
            </a:p>
          </p:txBody>
        </p:sp>
        <p:grpSp>
          <p:nvGrpSpPr>
            <p:cNvPr id="252" name="Group 251"/>
            <p:cNvGrpSpPr/>
            <p:nvPr>
              <p:custDataLst>
                <p:tags r:id="rId235"/>
              </p:custDataLst>
            </p:nvPr>
          </p:nvGrpSpPr>
          <p:grpSpPr>
            <a:xfrm rot="21094486">
              <a:off x="5719137" y="2747362"/>
              <a:ext cx="365002" cy="243137"/>
              <a:chOff x="4498248" y="1052522"/>
              <a:chExt cx="734290" cy="489129"/>
            </a:xfrm>
          </p:grpSpPr>
          <p:sp>
            <p:nvSpPr>
              <p:cNvPr id="253" name="Rounded Rectangle 252"/>
              <p:cNvSpPr/>
              <p:nvPr/>
            </p:nvSpPr>
            <p:spPr>
              <a:xfrm rot="19800000">
                <a:off x="4498248" y="1440706"/>
                <a:ext cx="333483" cy="100945"/>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54" name="Donut 253"/>
              <p:cNvSpPr/>
              <p:nvPr/>
            </p:nvSpPr>
            <p:spPr>
              <a:xfrm>
                <a:off x="4748866" y="1052522"/>
                <a:ext cx="483672" cy="483670"/>
              </a:xfrm>
              <a:prstGeom prst="donut">
                <a:avLst>
                  <a:gd name="adj" fmla="val 17202"/>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grpSp>
      </p:grpSp>
      <p:grpSp>
        <p:nvGrpSpPr>
          <p:cNvPr id="255" name="Group 254"/>
          <p:cNvGrpSpPr/>
          <p:nvPr>
            <p:custDataLst>
              <p:tags r:id="rId4"/>
            </p:custDataLst>
          </p:nvPr>
        </p:nvGrpSpPr>
        <p:grpSpPr>
          <a:xfrm>
            <a:off x="5636079" y="3388157"/>
            <a:ext cx="1773887" cy="407298"/>
            <a:chOff x="5380027" y="3596452"/>
            <a:chExt cx="1773887" cy="407298"/>
          </a:xfrm>
        </p:grpSpPr>
        <p:sp>
          <p:nvSpPr>
            <p:cNvPr id="256" name="TextBox 255"/>
            <p:cNvSpPr txBox="1"/>
            <p:nvPr>
              <p:custDataLst>
                <p:tags r:id="rId232"/>
              </p:custDataLst>
            </p:nvPr>
          </p:nvSpPr>
          <p:spPr>
            <a:xfrm>
              <a:off x="5640160" y="3614584"/>
              <a:ext cx="1513754" cy="361149"/>
            </a:xfrm>
            <a:prstGeom prst="rect">
              <a:avLst/>
            </a:prstGeom>
            <a:noFill/>
          </p:spPr>
          <p:txBody>
            <a:bodyPr wrap="none" rtlCol="0">
              <a:noAutofit/>
            </a:bodyPr>
            <a:lstStyle/>
            <a:p>
              <a:pPr marL="0" defTabSz="430213">
                <a:spcAft>
                  <a:spcPts val="400"/>
                </a:spcAft>
                <a:buSzPct val="100000"/>
              </a:pPr>
              <a:r>
                <a:rPr lang="en-US" sz="1600" b="1" dirty="0">
                  <a:solidFill>
                    <a:srgbClr val="000000"/>
                  </a:solidFill>
                  <a:latin typeface="+mn-lt"/>
                  <a:cs typeface="HP Simplified" pitchFamily="34" charset="0"/>
                </a:rPr>
                <a:t>1,820TB </a:t>
              </a:r>
              <a:r>
                <a:rPr lang="en-US" sz="1600" dirty="0">
                  <a:solidFill>
                    <a:srgbClr val="000000"/>
                  </a:solidFill>
                  <a:latin typeface="+mn-lt"/>
                  <a:cs typeface="HP Simplified" pitchFamily="34" charset="0"/>
                </a:rPr>
                <a:t>of data </a:t>
              </a:r>
              <a:r>
                <a:rPr lang="en-US" sz="1600" dirty="0" smtClean="0">
                  <a:solidFill>
                    <a:srgbClr val="000000"/>
                  </a:solidFill>
                  <a:latin typeface="+mn-lt"/>
                  <a:cs typeface="HP Simplified" pitchFamily="34" charset="0"/>
                </a:rPr>
                <a:t>created</a:t>
              </a:r>
            </a:p>
          </p:txBody>
        </p:sp>
        <p:pic>
          <p:nvPicPr>
            <p:cNvPr id="257" name="Picture 16"/>
            <p:cNvPicPr>
              <a:picLocks noChangeAspect="1" noChangeArrowheads="1"/>
            </p:cNvPicPr>
            <p:nvPr>
              <p:custDataLst>
                <p:tags r:id="rId233"/>
              </p:custDataLst>
            </p:nvPr>
          </p:nvPicPr>
          <p:blipFill>
            <a:blip r:embed="rId244" cstate="email">
              <a:extLst>
                <a:ext uri="{28A0092B-C50C-407E-A947-70E740481C1C}">
                  <a14:useLocalDpi xmlns:a14="http://schemas.microsoft.com/office/drawing/2010/main" val="0"/>
                </a:ext>
              </a:extLst>
            </a:blip>
            <a:stretch>
              <a:fillRect/>
            </a:stretch>
          </p:blipFill>
          <p:spPr bwMode="auto">
            <a:xfrm>
              <a:off x="5380027" y="3596452"/>
              <a:ext cx="277702" cy="407298"/>
            </a:xfrm>
            <a:prstGeom prst="rect">
              <a:avLst/>
            </a:prstGeom>
            <a:noFill/>
            <a:ln>
              <a:noFill/>
            </a:ln>
          </p:spPr>
        </p:pic>
      </p:grpSp>
      <p:grpSp>
        <p:nvGrpSpPr>
          <p:cNvPr id="258" name="Group 257"/>
          <p:cNvGrpSpPr/>
          <p:nvPr>
            <p:custDataLst>
              <p:tags r:id="rId5"/>
            </p:custDataLst>
          </p:nvPr>
        </p:nvGrpSpPr>
        <p:grpSpPr>
          <a:xfrm>
            <a:off x="5645191" y="2007281"/>
            <a:ext cx="2058700" cy="481214"/>
            <a:chOff x="5630077" y="2215576"/>
            <a:chExt cx="2058700" cy="481214"/>
          </a:xfrm>
        </p:grpSpPr>
        <p:sp>
          <p:nvSpPr>
            <p:cNvPr id="259" name="TextBox 258"/>
            <p:cNvSpPr txBox="1"/>
            <p:nvPr>
              <p:custDataLst>
                <p:tags r:id="rId230"/>
              </p:custDataLst>
            </p:nvPr>
          </p:nvSpPr>
          <p:spPr>
            <a:xfrm>
              <a:off x="6175023" y="2275609"/>
              <a:ext cx="1513754" cy="361149"/>
            </a:xfrm>
            <a:prstGeom prst="rect">
              <a:avLst/>
            </a:prstGeom>
            <a:noFill/>
          </p:spPr>
          <p:txBody>
            <a:bodyPr wrap="none" rtlCol="0">
              <a:noAutofit/>
            </a:bodyPr>
            <a:lstStyle/>
            <a:p>
              <a:pPr marL="0" defTabSz="430213">
                <a:spcAft>
                  <a:spcPts val="400"/>
                </a:spcAft>
                <a:buSzPct val="100000"/>
              </a:pPr>
              <a:r>
                <a:rPr lang="en-US" sz="1600" b="1" dirty="0" smtClean="0">
                  <a:solidFill>
                    <a:srgbClr val="000000"/>
                  </a:solidFill>
                  <a:latin typeface="+mn-lt"/>
                  <a:cs typeface="HP Simplified" pitchFamily="34" charset="0"/>
                </a:rPr>
                <a:t>11million</a:t>
              </a:r>
              <a:r>
                <a:rPr lang="en-US" sz="1600" dirty="0" smtClean="0">
                  <a:solidFill>
                    <a:srgbClr val="000000"/>
                  </a:solidFill>
                  <a:latin typeface="+mn-lt"/>
                  <a:cs typeface="HP Simplified" pitchFamily="34" charset="0"/>
                </a:rPr>
                <a:t> instant messages</a:t>
              </a:r>
            </a:p>
          </p:txBody>
        </p:sp>
        <p:pic>
          <p:nvPicPr>
            <p:cNvPr id="260" name="Picture 18" descr="chat, monotone, speech, talk icon"/>
            <p:cNvPicPr>
              <a:picLocks noChangeAspect="1" noChangeArrowheads="1"/>
            </p:cNvPicPr>
            <p:nvPr>
              <p:custDataLst>
                <p:tags r:id="rId231"/>
              </p:custDataLst>
            </p:nvPr>
          </p:nvPicPr>
          <p:blipFill>
            <a:blip r:embed="rId245" cstate="print"/>
            <a:stretch>
              <a:fillRect/>
            </a:stretch>
          </p:blipFill>
          <p:spPr bwMode="auto">
            <a:xfrm>
              <a:off x="5630077" y="2215576"/>
              <a:ext cx="573940" cy="481214"/>
            </a:xfrm>
            <a:prstGeom prst="rect">
              <a:avLst/>
            </a:prstGeom>
            <a:noFill/>
          </p:spPr>
        </p:pic>
      </p:grpSp>
      <p:grpSp>
        <p:nvGrpSpPr>
          <p:cNvPr id="261" name="Group 260"/>
          <p:cNvGrpSpPr/>
          <p:nvPr>
            <p:custDataLst>
              <p:tags r:id="rId6"/>
            </p:custDataLst>
          </p:nvPr>
        </p:nvGrpSpPr>
        <p:grpSpPr>
          <a:xfrm>
            <a:off x="5749331" y="2880729"/>
            <a:ext cx="1915140" cy="440384"/>
            <a:chOff x="5578264" y="3089024"/>
            <a:chExt cx="1915140" cy="440384"/>
          </a:xfrm>
        </p:grpSpPr>
        <p:sp>
          <p:nvSpPr>
            <p:cNvPr id="262" name="TextBox 261"/>
            <p:cNvSpPr txBox="1"/>
            <p:nvPr>
              <p:custDataLst>
                <p:tags r:id="rId228"/>
              </p:custDataLst>
            </p:nvPr>
          </p:nvSpPr>
          <p:spPr>
            <a:xfrm>
              <a:off x="5979650" y="3168259"/>
              <a:ext cx="1513754" cy="361149"/>
            </a:xfrm>
            <a:prstGeom prst="rect">
              <a:avLst/>
            </a:prstGeom>
            <a:noFill/>
          </p:spPr>
          <p:txBody>
            <a:bodyPr wrap="none" rtlCol="0">
              <a:noAutofit/>
            </a:bodyPr>
            <a:lstStyle/>
            <a:p>
              <a:pPr marL="0" defTabSz="430213">
                <a:spcAft>
                  <a:spcPts val="400"/>
                </a:spcAft>
                <a:buSzPct val="100000"/>
              </a:pPr>
              <a:r>
                <a:rPr lang="en-US" sz="1600" b="1" dirty="0" smtClean="0">
                  <a:solidFill>
                    <a:srgbClr val="000000"/>
                  </a:solidFill>
                  <a:latin typeface="+mn-lt"/>
                  <a:cs typeface="HP Simplified" pitchFamily="34" charset="0"/>
                </a:rPr>
                <a:t>168 million+ </a:t>
              </a:r>
              <a:r>
                <a:rPr lang="en-US" sz="1600" dirty="0" smtClean="0">
                  <a:solidFill>
                    <a:srgbClr val="000000"/>
                  </a:solidFill>
                  <a:latin typeface="+mn-lt"/>
                  <a:cs typeface="HP Simplified" pitchFamily="34" charset="0"/>
                </a:rPr>
                <a:t>emails sent</a:t>
              </a:r>
            </a:p>
          </p:txBody>
        </p:sp>
        <p:pic>
          <p:nvPicPr>
            <p:cNvPr id="263" name="Picture 20" descr="C:\Users\thais\Pictures\Icons\OpenMailIconB.png"/>
            <p:cNvPicPr>
              <a:picLocks noChangeAspect="1" noChangeArrowheads="1"/>
            </p:cNvPicPr>
            <p:nvPr>
              <p:custDataLst>
                <p:tags r:id="rId229"/>
              </p:custDataLst>
            </p:nvPr>
          </p:nvPicPr>
          <p:blipFill>
            <a:blip r:embed="rId246" cstate="print"/>
            <a:srcRect/>
            <a:stretch>
              <a:fillRect/>
            </a:stretch>
          </p:blipFill>
          <p:spPr bwMode="auto">
            <a:xfrm>
              <a:off x="5578264" y="3089024"/>
              <a:ext cx="408729" cy="408729"/>
            </a:xfrm>
            <a:prstGeom prst="rect">
              <a:avLst/>
            </a:prstGeom>
            <a:noFill/>
          </p:spPr>
        </p:pic>
      </p:grpSp>
      <p:sp>
        <p:nvSpPr>
          <p:cNvPr id="264" name="Moon 263"/>
          <p:cNvSpPr/>
          <p:nvPr>
            <p:custDataLst>
              <p:tags r:id="rId7"/>
            </p:custDataLst>
          </p:nvPr>
        </p:nvSpPr>
        <p:spPr>
          <a:xfrm rot="10800000">
            <a:off x="4382633" y="736519"/>
            <a:ext cx="709098" cy="3906678"/>
          </a:xfrm>
          <a:prstGeom prst="moon">
            <a:avLst>
              <a:gd name="adj" fmla="val 8621"/>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5" name="Moon 264"/>
          <p:cNvSpPr/>
          <p:nvPr>
            <p:custDataLst>
              <p:tags r:id="rId8"/>
            </p:custDataLst>
          </p:nvPr>
        </p:nvSpPr>
        <p:spPr>
          <a:xfrm rot="10800000">
            <a:off x="2709235" y="1031253"/>
            <a:ext cx="717496" cy="3322239"/>
          </a:xfrm>
          <a:prstGeom prst="moon">
            <a:avLst>
              <a:gd name="adj" fmla="val 8621"/>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6" name="Moon 265"/>
          <p:cNvSpPr/>
          <p:nvPr>
            <p:custDataLst>
              <p:tags r:id="rId9"/>
            </p:custDataLst>
          </p:nvPr>
        </p:nvSpPr>
        <p:spPr>
          <a:xfrm rot="10800000">
            <a:off x="1594713" y="1362285"/>
            <a:ext cx="536265" cy="2614508"/>
          </a:xfrm>
          <a:prstGeom prst="moon">
            <a:avLst>
              <a:gd name="adj" fmla="val 8621"/>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7" name="Moon 266"/>
          <p:cNvSpPr/>
          <p:nvPr>
            <p:custDataLst>
              <p:tags r:id="rId10"/>
            </p:custDataLst>
          </p:nvPr>
        </p:nvSpPr>
        <p:spPr>
          <a:xfrm rot="10800000">
            <a:off x="450466" y="1908141"/>
            <a:ext cx="536265" cy="1354917"/>
          </a:xfrm>
          <a:prstGeom prst="moon">
            <a:avLst>
              <a:gd name="adj" fmla="val 8621"/>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68" name="Group 267"/>
          <p:cNvGrpSpPr/>
          <p:nvPr>
            <p:custDataLst>
              <p:tags r:id="rId11"/>
            </p:custDataLst>
          </p:nvPr>
        </p:nvGrpSpPr>
        <p:grpSpPr>
          <a:xfrm>
            <a:off x="2073689" y="650582"/>
            <a:ext cx="2908045" cy="4086748"/>
            <a:chOff x="2255501" y="730374"/>
            <a:chExt cx="3141070" cy="3721704"/>
          </a:xfrm>
          <a:noFill/>
        </p:grpSpPr>
        <p:sp>
          <p:nvSpPr>
            <p:cNvPr id="269" name="Delay 254"/>
            <p:cNvSpPr/>
            <p:nvPr/>
          </p:nvSpPr>
          <p:spPr>
            <a:xfrm>
              <a:off x="2255501" y="730374"/>
              <a:ext cx="3141070" cy="3721703"/>
            </a:xfrm>
            <a:prstGeom prst="flowChartDelay">
              <a:avLst/>
            </a:prstGeom>
            <a:grpFill/>
            <a:ln>
              <a:noFill/>
            </a:ln>
            <a:effectLst/>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defTabSz="455014"/>
              <a:endParaRPr lang="en-US" sz="2400" dirty="0">
                <a:solidFill>
                  <a:prstClr val="white"/>
                </a:solidFill>
              </a:endParaRPr>
            </a:p>
          </p:txBody>
        </p:sp>
        <p:grpSp>
          <p:nvGrpSpPr>
            <p:cNvPr id="270" name="Group 269"/>
            <p:cNvGrpSpPr/>
            <p:nvPr/>
          </p:nvGrpSpPr>
          <p:grpSpPr>
            <a:xfrm>
              <a:off x="3341937" y="825520"/>
              <a:ext cx="1932099" cy="3626558"/>
              <a:chOff x="4418334" y="1032086"/>
              <a:chExt cx="1932099" cy="3522664"/>
            </a:xfrm>
            <a:grpFill/>
          </p:grpSpPr>
          <p:sp>
            <p:nvSpPr>
              <p:cNvPr id="271" name="Rectangle 270"/>
              <p:cNvSpPr>
                <a:spLocks noChangeArrowheads="1"/>
              </p:cNvSpPr>
              <p:nvPr>
                <p:custDataLst>
                  <p:tags r:id="rId124"/>
                </p:custDataLst>
              </p:nvPr>
            </p:nvSpPr>
            <p:spPr bwMode="auto">
              <a:xfrm>
                <a:off x="5446602" y="3613479"/>
                <a:ext cx="241661"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YouTube</a:t>
                </a:r>
              </a:p>
            </p:txBody>
          </p:sp>
          <p:grpSp>
            <p:nvGrpSpPr>
              <p:cNvPr id="272" name="Group 271"/>
              <p:cNvGrpSpPr/>
              <p:nvPr/>
            </p:nvGrpSpPr>
            <p:grpSpPr>
              <a:xfrm>
                <a:off x="4418334" y="1032086"/>
                <a:ext cx="1932099" cy="3522664"/>
                <a:chOff x="4418334" y="1032086"/>
                <a:chExt cx="1932099" cy="3522664"/>
              </a:xfrm>
              <a:grpFill/>
            </p:grpSpPr>
            <p:sp>
              <p:nvSpPr>
                <p:cNvPr id="273" name="Rectangle 272"/>
                <p:cNvSpPr>
                  <a:spLocks noChangeArrowheads="1"/>
                </p:cNvSpPr>
                <p:nvPr>
                  <p:custDataLst>
                    <p:tags r:id="rId125"/>
                  </p:custDataLst>
                </p:nvPr>
              </p:nvSpPr>
              <p:spPr bwMode="auto">
                <a:xfrm>
                  <a:off x="6209122" y="3339121"/>
                  <a:ext cx="141311"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Viber</a:t>
                  </a:r>
                </a:p>
              </p:txBody>
            </p:sp>
            <p:grpSp>
              <p:nvGrpSpPr>
                <p:cNvPr id="274" name="Group 273"/>
                <p:cNvGrpSpPr/>
                <p:nvPr/>
              </p:nvGrpSpPr>
              <p:grpSpPr>
                <a:xfrm>
                  <a:off x="4418334" y="1032086"/>
                  <a:ext cx="1910796" cy="3522664"/>
                  <a:chOff x="4418334" y="1032086"/>
                  <a:chExt cx="1910796" cy="3522664"/>
                </a:xfrm>
                <a:grpFill/>
              </p:grpSpPr>
              <p:sp>
                <p:nvSpPr>
                  <p:cNvPr id="275" name="Rectangle 274"/>
                  <p:cNvSpPr>
                    <a:spLocks noChangeArrowheads="1"/>
                  </p:cNvSpPr>
                  <p:nvPr>
                    <p:custDataLst>
                      <p:tags r:id="rId126"/>
                    </p:custDataLst>
                  </p:nvPr>
                </p:nvSpPr>
                <p:spPr bwMode="auto">
                  <a:xfrm>
                    <a:off x="5767917" y="3762276"/>
                    <a:ext cx="174079"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Qzone</a:t>
                    </a:r>
                  </a:p>
                </p:txBody>
              </p:sp>
              <p:grpSp>
                <p:nvGrpSpPr>
                  <p:cNvPr id="276" name="Group 275"/>
                  <p:cNvGrpSpPr/>
                  <p:nvPr/>
                </p:nvGrpSpPr>
                <p:grpSpPr>
                  <a:xfrm>
                    <a:off x="4418334" y="1032086"/>
                    <a:ext cx="1910796" cy="3522664"/>
                    <a:chOff x="4411035" y="1032086"/>
                    <a:chExt cx="1910796" cy="3522664"/>
                  </a:xfrm>
                  <a:grpFill/>
                </p:grpSpPr>
                <p:sp>
                  <p:nvSpPr>
                    <p:cNvPr id="277" name="TextBox 276"/>
                    <p:cNvSpPr txBox="1">
                      <a:spLocks noChangeArrowheads="1"/>
                    </p:cNvSpPr>
                    <p:nvPr>
                      <p:custDataLst>
                        <p:tags r:id="rId127"/>
                      </p:custDataLst>
                    </p:nvPr>
                  </p:nvSpPr>
                  <p:spPr bwMode="auto">
                    <a:xfrm>
                      <a:off x="5088733" y="1821999"/>
                      <a:ext cx="589817"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cs typeface="Arial" pitchFamily="34" charset="0"/>
                        </a:rPr>
                        <a:t>Amazon Web Services</a:t>
                      </a:r>
                    </a:p>
                  </p:txBody>
                </p:sp>
                <p:sp>
                  <p:nvSpPr>
                    <p:cNvPr id="278" name="TextBox 277"/>
                    <p:cNvSpPr txBox="1">
                      <a:spLocks noChangeArrowheads="1"/>
                    </p:cNvSpPr>
                    <p:nvPr>
                      <p:custDataLst>
                        <p:tags r:id="rId128"/>
                      </p:custDataLst>
                    </p:nvPr>
                  </p:nvSpPr>
                  <p:spPr bwMode="auto">
                    <a:xfrm>
                      <a:off x="4796829" y="1713726"/>
                      <a:ext cx="180221"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cs typeface="Arial" pitchFamily="34" charset="0"/>
                        </a:rPr>
                        <a:t>GoGrid</a:t>
                      </a:r>
                    </a:p>
                  </p:txBody>
                </p:sp>
                <p:sp>
                  <p:nvSpPr>
                    <p:cNvPr id="279" name="TextBox 278"/>
                    <p:cNvSpPr txBox="1">
                      <a:spLocks noChangeArrowheads="1"/>
                    </p:cNvSpPr>
                    <p:nvPr>
                      <p:custDataLst>
                        <p:tags r:id="rId129"/>
                      </p:custDataLst>
                    </p:nvPr>
                  </p:nvSpPr>
                  <p:spPr bwMode="auto">
                    <a:xfrm>
                      <a:off x="4501044" y="4367088"/>
                      <a:ext cx="288764"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cs typeface="Arial" pitchFamily="34" charset="0"/>
                        </a:rPr>
                        <a:t>Rackspace</a:t>
                      </a:r>
                    </a:p>
                  </p:txBody>
                </p:sp>
                <p:sp>
                  <p:nvSpPr>
                    <p:cNvPr id="280" name="Rectangle 279"/>
                    <p:cNvSpPr>
                      <a:spLocks noChangeArrowheads="1"/>
                    </p:cNvSpPr>
                    <p:nvPr>
                      <p:custDataLst>
                        <p:tags r:id="rId130"/>
                      </p:custDataLst>
                    </p:nvPr>
                  </p:nvSpPr>
                  <p:spPr bwMode="auto">
                    <a:xfrm>
                      <a:off x="5219332" y="1911151"/>
                      <a:ext cx="280573"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LimeLight </a:t>
                      </a:r>
                    </a:p>
                  </p:txBody>
                </p:sp>
                <p:sp>
                  <p:nvSpPr>
                    <p:cNvPr id="281" name="Rectangle 280"/>
                    <p:cNvSpPr>
                      <a:spLocks noChangeArrowheads="1"/>
                    </p:cNvSpPr>
                    <p:nvPr>
                      <p:custDataLst>
                        <p:tags r:id="rId131"/>
                      </p:custDataLst>
                    </p:nvPr>
                  </p:nvSpPr>
                  <p:spPr bwMode="auto">
                    <a:xfrm>
                      <a:off x="5768049" y="3665816"/>
                      <a:ext cx="360444"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Jive Software</a:t>
                      </a:r>
                    </a:p>
                  </p:txBody>
                </p:sp>
                <p:sp>
                  <p:nvSpPr>
                    <p:cNvPr id="282" name="Rectangle 281"/>
                    <p:cNvSpPr>
                      <a:spLocks noChangeArrowheads="1"/>
                    </p:cNvSpPr>
                    <p:nvPr>
                      <p:custDataLst>
                        <p:tags r:id="rId132"/>
                      </p:custDataLst>
                    </p:nvPr>
                  </p:nvSpPr>
                  <p:spPr bwMode="auto">
                    <a:xfrm>
                      <a:off x="5101021" y="1281866"/>
                      <a:ext cx="413691"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salesforce.com</a:t>
                      </a:r>
                    </a:p>
                  </p:txBody>
                </p:sp>
                <p:sp>
                  <p:nvSpPr>
                    <p:cNvPr id="283" name="Rectangle 282"/>
                    <p:cNvSpPr>
                      <a:spLocks noChangeArrowheads="1"/>
                    </p:cNvSpPr>
                    <p:nvPr>
                      <p:custDataLst>
                        <p:tags r:id="rId133"/>
                      </p:custDataLst>
                    </p:nvPr>
                  </p:nvSpPr>
                  <p:spPr bwMode="auto">
                    <a:xfrm>
                      <a:off x="4571943" y="1459080"/>
                      <a:ext cx="167934"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Xactly</a:t>
                      </a:r>
                    </a:p>
                  </p:txBody>
                </p:sp>
                <p:sp>
                  <p:nvSpPr>
                    <p:cNvPr id="284" name="Rectangle 283"/>
                    <p:cNvSpPr>
                      <a:spLocks noChangeArrowheads="1"/>
                    </p:cNvSpPr>
                    <p:nvPr>
                      <p:custDataLst>
                        <p:tags r:id="rId134"/>
                      </p:custDataLst>
                    </p:nvPr>
                  </p:nvSpPr>
                  <p:spPr bwMode="auto">
                    <a:xfrm>
                      <a:off x="4746110" y="4500299"/>
                      <a:ext cx="266236"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Paint.NET</a:t>
                      </a:r>
                    </a:p>
                  </p:txBody>
                </p:sp>
                <p:sp>
                  <p:nvSpPr>
                    <p:cNvPr id="285" name="Rectangle 284"/>
                    <p:cNvSpPr>
                      <a:spLocks noChangeArrowheads="1"/>
                    </p:cNvSpPr>
                    <p:nvPr>
                      <p:custDataLst>
                        <p:tags r:id="rId135"/>
                      </p:custDataLst>
                    </p:nvPr>
                  </p:nvSpPr>
                  <p:spPr bwMode="auto">
                    <a:xfrm>
                      <a:off x="5388539" y="3685104"/>
                      <a:ext cx="243708"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b="1" dirty="0">
                          <a:solidFill>
                            <a:srgbClr val="0096D6"/>
                          </a:solidFill>
                          <a:latin typeface="+mn-lt"/>
                          <a:ea typeface="ＭＳ Ｐゴシック" pitchFamily="34" charset="-128"/>
                        </a:rPr>
                        <a:t>Business</a:t>
                      </a:r>
                    </a:p>
                  </p:txBody>
                </p:sp>
                <p:sp>
                  <p:nvSpPr>
                    <p:cNvPr id="286" name="Rectangle 285"/>
                    <p:cNvSpPr>
                      <a:spLocks noChangeArrowheads="1"/>
                    </p:cNvSpPr>
                    <p:nvPr>
                      <p:custDataLst>
                        <p:tags r:id="rId136"/>
                      </p:custDataLst>
                    </p:nvPr>
                  </p:nvSpPr>
                  <p:spPr bwMode="auto">
                    <a:xfrm>
                      <a:off x="4875351" y="3405048"/>
                      <a:ext cx="280572"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b="1" dirty="0">
                          <a:solidFill>
                            <a:srgbClr val="0096D6"/>
                          </a:solidFill>
                          <a:latin typeface="+mn-lt"/>
                          <a:ea typeface="ＭＳ Ｐゴシック" pitchFamily="34" charset="-128"/>
                        </a:rPr>
                        <a:t>Education</a:t>
                      </a:r>
                    </a:p>
                  </p:txBody>
                </p:sp>
                <p:sp>
                  <p:nvSpPr>
                    <p:cNvPr id="287" name="Rectangle 286"/>
                    <p:cNvSpPr>
                      <a:spLocks noChangeArrowheads="1"/>
                    </p:cNvSpPr>
                    <p:nvPr>
                      <p:custDataLst>
                        <p:tags r:id="rId137"/>
                      </p:custDataLst>
                    </p:nvPr>
                  </p:nvSpPr>
                  <p:spPr bwMode="auto">
                    <a:xfrm>
                      <a:off x="5733308" y="3333090"/>
                      <a:ext cx="409595"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b="1" dirty="0">
                          <a:solidFill>
                            <a:srgbClr val="0096D6"/>
                          </a:solidFill>
                          <a:latin typeface="+mn-lt"/>
                          <a:ea typeface="ＭＳ Ｐゴシック" pitchFamily="34" charset="-128"/>
                        </a:rPr>
                        <a:t>Entertainment</a:t>
                      </a:r>
                    </a:p>
                  </p:txBody>
                </p:sp>
                <p:sp>
                  <p:nvSpPr>
                    <p:cNvPr id="288" name="Rectangle 287"/>
                    <p:cNvSpPr>
                      <a:spLocks noChangeArrowheads="1"/>
                    </p:cNvSpPr>
                    <p:nvPr>
                      <p:custDataLst>
                        <p:tags r:id="rId138"/>
                      </p:custDataLst>
                    </p:nvPr>
                  </p:nvSpPr>
                  <p:spPr bwMode="auto">
                    <a:xfrm>
                      <a:off x="5665184" y="2081106"/>
                      <a:ext cx="186365"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b="1" dirty="0">
                          <a:solidFill>
                            <a:srgbClr val="0096D6"/>
                          </a:solidFill>
                          <a:latin typeface="+mn-lt"/>
                          <a:ea typeface="ＭＳ Ｐゴシック" pitchFamily="34" charset="-128"/>
                        </a:rPr>
                        <a:t>Games</a:t>
                      </a:r>
                    </a:p>
                  </p:txBody>
                </p:sp>
                <p:sp>
                  <p:nvSpPr>
                    <p:cNvPr id="289" name="Rectangle 288"/>
                    <p:cNvSpPr>
                      <a:spLocks noChangeArrowheads="1"/>
                    </p:cNvSpPr>
                    <p:nvPr>
                      <p:custDataLst>
                        <p:tags r:id="rId139"/>
                      </p:custDataLst>
                    </p:nvPr>
                  </p:nvSpPr>
                  <p:spPr bwMode="auto">
                    <a:xfrm>
                      <a:off x="5939156" y="1629462"/>
                      <a:ext cx="245756"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b="1" dirty="0">
                          <a:solidFill>
                            <a:srgbClr val="0096D6"/>
                          </a:solidFill>
                          <a:latin typeface="+mn-lt"/>
                          <a:ea typeface="ＭＳ Ｐゴシック" pitchFamily="34" charset="-128"/>
                        </a:rPr>
                        <a:t>Lifestyle</a:t>
                      </a:r>
                    </a:p>
                  </p:txBody>
                </p:sp>
                <p:sp>
                  <p:nvSpPr>
                    <p:cNvPr id="290" name="Rectangle 289"/>
                    <p:cNvSpPr>
                      <a:spLocks noChangeArrowheads="1"/>
                    </p:cNvSpPr>
                    <p:nvPr>
                      <p:custDataLst>
                        <p:tags r:id="rId140"/>
                      </p:custDataLst>
                    </p:nvPr>
                  </p:nvSpPr>
                  <p:spPr bwMode="auto">
                    <a:xfrm>
                      <a:off x="4411035" y="1187491"/>
                      <a:ext cx="159742"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b="1" dirty="0">
                          <a:solidFill>
                            <a:srgbClr val="0096D6"/>
                          </a:solidFill>
                          <a:latin typeface="+mn-lt"/>
                          <a:ea typeface="ＭＳ Ｐゴシック" pitchFamily="34" charset="-128"/>
                        </a:rPr>
                        <a:t>Music</a:t>
                      </a:r>
                    </a:p>
                  </p:txBody>
                </p:sp>
                <p:sp>
                  <p:nvSpPr>
                    <p:cNvPr id="291" name="Rectangle 290"/>
                    <p:cNvSpPr>
                      <a:spLocks noChangeArrowheads="1"/>
                    </p:cNvSpPr>
                    <p:nvPr>
                      <p:custDataLst>
                        <p:tags r:id="rId141"/>
                      </p:custDataLst>
                    </p:nvPr>
                  </p:nvSpPr>
                  <p:spPr bwMode="auto">
                    <a:xfrm>
                      <a:off x="5221014" y="3142900"/>
                      <a:ext cx="309244"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b="1" dirty="0">
                          <a:solidFill>
                            <a:srgbClr val="0096D6"/>
                          </a:solidFill>
                          <a:latin typeface="+mn-lt"/>
                          <a:ea typeface="ＭＳ Ｐゴシック" pitchFamily="34" charset="-128"/>
                        </a:rPr>
                        <a:t>Navigation</a:t>
                      </a:r>
                    </a:p>
                  </p:txBody>
                </p:sp>
                <p:sp>
                  <p:nvSpPr>
                    <p:cNvPr id="292" name="Rectangle 291"/>
                    <p:cNvSpPr>
                      <a:spLocks noChangeArrowheads="1"/>
                    </p:cNvSpPr>
                    <p:nvPr>
                      <p:custDataLst>
                        <p:tags r:id="rId142"/>
                      </p:custDataLst>
                    </p:nvPr>
                  </p:nvSpPr>
                  <p:spPr bwMode="auto">
                    <a:xfrm>
                      <a:off x="5150255" y="3806909"/>
                      <a:ext cx="149502"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b="1" dirty="0">
                          <a:solidFill>
                            <a:srgbClr val="0096D6"/>
                          </a:solidFill>
                          <a:latin typeface="+mn-lt"/>
                          <a:ea typeface="ＭＳ Ｐゴシック" pitchFamily="34" charset="-128"/>
                        </a:rPr>
                        <a:t>News</a:t>
                      </a:r>
                    </a:p>
                  </p:txBody>
                </p:sp>
                <p:sp>
                  <p:nvSpPr>
                    <p:cNvPr id="293" name="Rectangle 292"/>
                    <p:cNvSpPr>
                      <a:spLocks noChangeArrowheads="1"/>
                    </p:cNvSpPr>
                    <p:nvPr>
                      <p:custDataLst>
                        <p:tags r:id="rId143"/>
                      </p:custDataLst>
                    </p:nvPr>
                  </p:nvSpPr>
                  <p:spPr bwMode="auto">
                    <a:xfrm>
                      <a:off x="5930669" y="3157085"/>
                      <a:ext cx="391162"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b="1" dirty="0">
                          <a:solidFill>
                            <a:srgbClr val="0096D6"/>
                          </a:solidFill>
                          <a:latin typeface="+mn-lt"/>
                          <a:ea typeface="ＭＳ Ｐゴシック" pitchFamily="34" charset="-128"/>
                        </a:rPr>
                        <a:t>Photo &amp; Video</a:t>
                      </a:r>
                    </a:p>
                  </p:txBody>
                </p:sp>
                <p:sp>
                  <p:nvSpPr>
                    <p:cNvPr id="294" name="Rectangle 293"/>
                    <p:cNvSpPr>
                      <a:spLocks noChangeArrowheads="1"/>
                    </p:cNvSpPr>
                    <p:nvPr>
                      <p:custDataLst>
                        <p:tags r:id="rId144"/>
                      </p:custDataLst>
                    </p:nvPr>
                  </p:nvSpPr>
                  <p:spPr bwMode="auto">
                    <a:xfrm>
                      <a:off x="5427050" y="4254171"/>
                      <a:ext cx="346107"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b="1" dirty="0">
                          <a:solidFill>
                            <a:srgbClr val="0096D6"/>
                          </a:solidFill>
                          <a:latin typeface="+mn-lt"/>
                          <a:ea typeface="ＭＳ Ｐゴシック" pitchFamily="34" charset="-128"/>
                        </a:rPr>
                        <a:t>Productivity</a:t>
                      </a:r>
                    </a:p>
                  </p:txBody>
                </p:sp>
                <p:sp>
                  <p:nvSpPr>
                    <p:cNvPr id="295" name="Rectangle 294"/>
                    <p:cNvSpPr>
                      <a:spLocks noChangeArrowheads="1"/>
                    </p:cNvSpPr>
                    <p:nvPr>
                      <p:custDataLst>
                        <p:tags r:id="rId145"/>
                      </p:custDataLst>
                    </p:nvPr>
                  </p:nvSpPr>
                  <p:spPr bwMode="auto">
                    <a:xfrm>
                      <a:off x="5607650" y="1555484"/>
                      <a:ext cx="280572"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b="1" dirty="0">
                          <a:solidFill>
                            <a:srgbClr val="0096D6"/>
                          </a:solidFill>
                          <a:latin typeface="+mn-lt"/>
                          <a:ea typeface="ＭＳ Ｐゴシック" pitchFamily="34" charset="-128"/>
                        </a:rPr>
                        <a:t>Reference</a:t>
                      </a:r>
                    </a:p>
                  </p:txBody>
                </p:sp>
                <p:sp>
                  <p:nvSpPr>
                    <p:cNvPr id="296" name="Rectangle 295"/>
                    <p:cNvSpPr>
                      <a:spLocks noChangeArrowheads="1"/>
                    </p:cNvSpPr>
                    <p:nvPr>
                      <p:custDataLst>
                        <p:tags r:id="rId146"/>
                      </p:custDataLst>
                    </p:nvPr>
                  </p:nvSpPr>
                  <p:spPr bwMode="auto">
                    <a:xfrm>
                      <a:off x="5777935" y="3509097"/>
                      <a:ext cx="511994"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b="1" dirty="0">
                          <a:solidFill>
                            <a:srgbClr val="0096D6"/>
                          </a:solidFill>
                          <a:latin typeface="+mn-lt"/>
                          <a:ea typeface="ＭＳ Ｐゴシック" pitchFamily="34" charset="-128"/>
                        </a:rPr>
                        <a:t>Social Networking</a:t>
                      </a:r>
                    </a:p>
                  </p:txBody>
                </p:sp>
                <p:sp>
                  <p:nvSpPr>
                    <p:cNvPr id="297" name="Rectangle 296"/>
                    <p:cNvSpPr>
                      <a:spLocks noChangeArrowheads="1"/>
                    </p:cNvSpPr>
                    <p:nvPr>
                      <p:custDataLst>
                        <p:tags r:id="rId147"/>
                      </p:custDataLst>
                    </p:nvPr>
                  </p:nvSpPr>
                  <p:spPr bwMode="auto">
                    <a:xfrm>
                      <a:off x="6120852" y="1910632"/>
                      <a:ext cx="153598"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b="1" dirty="0">
                          <a:solidFill>
                            <a:srgbClr val="0096D6"/>
                          </a:solidFill>
                          <a:latin typeface="+mn-lt"/>
                          <a:ea typeface="ＭＳ Ｐゴシック" pitchFamily="34" charset="-128"/>
                        </a:rPr>
                        <a:t>Sport</a:t>
                      </a:r>
                    </a:p>
                  </p:txBody>
                </p:sp>
                <p:sp>
                  <p:nvSpPr>
                    <p:cNvPr id="298" name="Rectangle 297"/>
                    <p:cNvSpPr>
                      <a:spLocks noChangeArrowheads="1"/>
                    </p:cNvSpPr>
                    <p:nvPr>
                      <p:custDataLst>
                        <p:tags r:id="rId148"/>
                      </p:custDataLst>
                    </p:nvPr>
                  </p:nvSpPr>
                  <p:spPr bwMode="auto">
                    <a:xfrm>
                      <a:off x="5828201" y="1414569"/>
                      <a:ext cx="182269"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b="1" dirty="0">
                          <a:solidFill>
                            <a:srgbClr val="0096D6"/>
                          </a:solidFill>
                          <a:latin typeface="+mn-lt"/>
                          <a:ea typeface="ＭＳ Ｐゴシック" pitchFamily="34" charset="-128"/>
                        </a:rPr>
                        <a:t>Travel</a:t>
                      </a:r>
                    </a:p>
                  </p:txBody>
                </p:sp>
                <p:sp>
                  <p:nvSpPr>
                    <p:cNvPr id="299" name="Rectangle 298"/>
                    <p:cNvSpPr>
                      <a:spLocks noChangeArrowheads="1"/>
                    </p:cNvSpPr>
                    <p:nvPr>
                      <p:custDataLst>
                        <p:tags r:id="rId149"/>
                      </p:custDataLst>
                    </p:nvPr>
                  </p:nvSpPr>
                  <p:spPr bwMode="auto">
                    <a:xfrm>
                      <a:off x="5293616" y="4038323"/>
                      <a:ext cx="225277"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b="1" dirty="0">
                          <a:solidFill>
                            <a:srgbClr val="0096D6"/>
                          </a:solidFill>
                          <a:latin typeface="+mn-lt"/>
                          <a:ea typeface="ＭＳ Ｐゴシック" pitchFamily="34" charset="-128"/>
                        </a:rPr>
                        <a:t>Utilities</a:t>
                      </a:r>
                    </a:p>
                  </p:txBody>
                </p:sp>
                <p:sp>
                  <p:nvSpPr>
                    <p:cNvPr id="300" name="Rectangle 299"/>
                    <p:cNvSpPr>
                      <a:spLocks noChangeArrowheads="1"/>
                    </p:cNvSpPr>
                    <p:nvPr>
                      <p:custDataLst>
                        <p:tags r:id="rId150"/>
                      </p:custDataLst>
                    </p:nvPr>
                  </p:nvSpPr>
                  <p:spPr bwMode="auto">
                    <a:xfrm>
                      <a:off x="5642604" y="2168364"/>
                      <a:ext cx="280572"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Workbrain</a:t>
                      </a:r>
                    </a:p>
                  </p:txBody>
                </p:sp>
                <p:sp>
                  <p:nvSpPr>
                    <p:cNvPr id="301" name="Rectangle 300"/>
                    <p:cNvSpPr>
                      <a:spLocks noChangeArrowheads="1"/>
                    </p:cNvSpPr>
                    <p:nvPr>
                      <p:custDataLst>
                        <p:tags r:id="rId151"/>
                      </p:custDataLst>
                    </p:nvPr>
                  </p:nvSpPr>
                  <p:spPr bwMode="auto">
                    <a:xfrm>
                      <a:off x="5136056" y="3352379"/>
                      <a:ext cx="415738"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SuccessFactors</a:t>
                      </a:r>
                    </a:p>
                  </p:txBody>
                </p:sp>
                <p:sp>
                  <p:nvSpPr>
                    <p:cNvPr id="302" name="Rectangle 301"/>
                    <p:cNvSpPr>
                      <a:spLocks noChangeArrowheads="1"/>
                    </p:cNvSpPr>
                    <p:nvPr>
                      <p:custDataLst>
                        <p:tags r:id="rId152"/>
                      </p:custDataLst>
                    </p:nvPr>
                  </p:nvSpPr>
                  <p:spPr bwMode="auto">
                    <a:xfrm>
                      <a:off x="5963774" y="1515443"/>
                      <a:ext cx="151550"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Taleo</a:t>
                      </a:r>
                    </a:p>
                  </p:txBody>
                </p:sp>
                <p:sp>
                  <p:nvSpPr>
                    <p:cNvPr id="303" name="Rectangle 302"/>
                    <p:cNvSpPr>
                      <a:spLocks noChangeArrowheads="1"/>
                    </p:cNvSpPr>
                    <p:nvPr>
                      <p:custDataLst>
                        <p:tags r:id="rId153"/>
                      </p:custDataLst>
                    </p:nvPr>
                  </p:nvSpPr>
                  <p:spPr bwMode="auto">
                    <a:xfrm>
                      <a:off x="5298579" y="3055801"/>
                      <a:ext cx="239613"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Workday</a:t>
                      </a:r>
                    </a:p>
                  </p:txBody>
                </p:sp>
                <p:sp>
                  <p:nvSpPr>
                    <p:cNvPr id="304" name="Rectangle 303"/>
                    <p:cNvSpPr>
                      <a:spLocks noChangeArrowheads="1"/>
                    </p:cNvSpPr>
                    <p:nvPr>
                      <p:custDataLst>
                        <p:tags r:id="rId154"/>
                      </p:custDataLst>
                    </p:nvPr>
                  </p:nvSpPr>
                  <p:spPr bwMode="auto">
                    <a:xfrm>
                      <a:off x="5729177" y="1290598"/>
                      <a:ext cx="217085" cy="54451"/>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b="1" dirty="0">
                          <a:solidFill>
                            <a:srgbClr val="0096D6"/>
                          </a:solidFill>
                          <a:latin typeface="+mn-lt"/>
                          <a:ea typeface="ＭＳ Ｐゴシック" pitchFamily="34" charset="-128"/>
                        </a:rPr>
                        <a:t>Finance</a:t>
                      </a:r>
                    </a:p>
                  </p:txBody>
                </p:sp>
                <p:sp>
                  <p:nvSpPr>
                    <p:cNvPr id="305" name="Rectangle 304"/>
                    <p:cNvSpPr>
                      <a:spLocks noChangeArrowheads="1"/>
                    </p:cNvSpPr>
                    <p:nvPr>
                      <p:custDataLst>
                        <p:tags r:id="rId155"/>
                      </p:custDataLst>
                    </p:nvPr>
                  </p:nvSpPr>
                  <p:spPr bwMode="auto">
                    <a:xfrm>
                      <a:off x="5773107" y="1843434"/>
                      <a:ext cx="206846"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box.net</a:t>
                      </a:r>
                    </a:p>
                  </p:txBody>
                </p:sp>
                <p:sp>
                  <p:nvSpPr>
                    <p:cNvPr id="306" name="Rectangle 305"/>
                    <p:cNvSpPr>
                      <a:spLocks noChangeArrowheads="1"/>
                    </p:cNvSpPr>
                    <p:nvPr>
                      <p:custDataLst>
                        <p:tags r:id="rId156"/>
                      </p:custDataLst>
                    </p:nvPr>
                  </p:nvSpPr>
                  <p:spPr bwMode="auto">
                    <a:xfrm>
                      <a:off x="4661230" y="1622127"/>
                      <a:ext cx="262140"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Facebook</a:t>
                      </a:r>
                    </a:p>
                  </p:txBody>
                </p:sp>
                <p:sp>
                  <p:nvSpPr>
                    <p:cNvPr id="307" name="Rectangle 306"/>
                    <p:cNvSpPr>
                      <a:spLocks noChangeArrowheads="1"/>
                    </p:cNvSpPr>
                    <p:nvPr>
                      <p:custDataLst>
                        <p:tags r:id="rId157"/>
                      </p:custDataLst>
                    </p:nvPr>
                  </p:nvSpPr>
                  <p:spPr bwMode="auto">
                    <a:xfrm>
                      <a:off x="5311666" y="1542222"/>
                      <a:ext cx="231422"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LinkedIn</a:t>
                      </a:r>
                    </a:p>
                  </p:txBody>
                </p:sp>
                <p:sp>
                  <p:nvSpPr>
                    <p:cNvPr id="308" name="Rectangle 307"/>
                    <p:cNvSpPr>
                      <a:spLocks noChangeArrowheads="1"/>
                    </p:cNvSpPr>
                    <p:nvPr>
                      <p:custDataLst>
                        <p:tags r:id="rId158"/>
                      </p:custDataLst>
                    </p:nvPr>
                  </p:nvSpPr>
                  <p:spPr bwMode="auto">
                    <a:xfrm>
                      <a:off x="5425648" y="4408802"/>
                      <a:ext cx="145407"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TripIt</a:t>
                      </a:r>
                    </a:p>
                  </p:txBody>
                </p:sp>
                <p:sp>
                  <p:nvSpPr>
                    <p:cNvPr id="309" name="Rectangle 308"/>
                    <p:cNvSpPr>
                      <a:spLocks noChangeArrowheads="1"/>
                    </p:cNvSpPr>
                    <p:nvPr>
                      <p:custDataLst>
                        <p:tags r:id="rId159"/>
                      </p:custDataLst>
                    </p:nvPr>
                  </p:nvSpPr>
                  <p:spPr bwMode="auto">
                    <a:xfrm>
                      <a:off x="5978377" y="2120335"/>
                      <a:ext cx="247806"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Pinterest</a:t>
                      </a:r>
                    </a:p>
                  </p:txBody>
                </p:sp>
                <p:sp>
                  <p:nvSpPr>
                    <p:cNvPr id="310" name="Rectangle 309"/>
                    <p:cNvSpPr>
                      <a:spLocks noChangeArrowheads="1"/>
                    </p:cNvSpPr>
                    <p:nvPr>
                      <p:custDataLst>
                        <p:tags r:id="rId160"/>
                      </p:custDataLst>
                    </p:nvPr>
                  </p:nvSpPr>
                  <p:spPr bwMode="auto">
                    <a:xfrm>
                      <a:off x="5044796" y="3001591"/>
                      <a:ext cx="167934"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Zynga</a:t>
                      </a:r>
                    </a:p>
                  </p:txBody>
                </p:sp>
                <p:sp>
                  <p:nvSpPr>
                    <p:cNvPr id="311" name="Rectangle 310"/>
                    <p:cNvSpPr>
                      <a:spLocks noChangeArrowheads="1"/>
                    </p:cNvSpPr>
                    <p:nvPr>
                      <p:custDataLst>
                        <p:tags r:id="rId161"/>
                      </p:custDataLst>
                    </p:nvPr>
                  </p:nvSpPr>
                  <p:spPr bwMode="auto">
                    <a:xfrm>
                      <a:off x="5607558" y="4032294"/>
                      <a:ext cx="167934"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Zynga</a:t>
                      </a:r>
                    </a:p>
                  </p:txBody>
                </p:sp>
                <p:sp>
                  <p:nvSpPr>
                    <p:cNvPr id="312" name="Rectangle 311"/>
                    <p:cNvSpPr>
                      <a:spLocks noChangeArrowheads="1"/>
                    </p:cNvSpPr>
                    <p:nvPr>
                      <p:custDataLst>
                        <p:tags r:id="rId162"/>
                      </p:custDataLst>
                    </p:nvPr>
                  </p:nvSpPr>
                  <p:spPr bwMode="auto">
                    <a:xfrm>
                      <a:off x="5575598" y="3052674"/>
                      <a:ext cx="153599"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Baidu</a:t>
                      </a:r>
                    </a:p>
                  </p:txBody>
                </p:sp>
                <p:sp>
                  <p:nvSpPr>
                    <p:cNvPr id="313" name="Rectangle 312"/>
                    <p:cNvSpPr>
                      <a:spLocks noChangeArrowheads="1"/>
                    </p:cNvSpPr>
                    <p:nvPr>
                      <p:custDataLst>
                        <p:tags r:id="rId163"/>
                      </p:custDataLst>
                    </p:nvPr>
                  </p:nvSpPr>
                  <p:spPr bwMode="auto">
                    <a:xfrm>
                      <a:off x="5134246" y="4436826"/>
                      <a:ext cx="194559"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Twitter</a:t>
                      </a:r>
                    </a:p>
                  </p:txBody>
                </p:sp>
                <p:sp>
                  <p:nvSpPr>
                    <p:cNvPr id="314" name="Rectangle 313"/>
                    <p:cNvSpPr>
                      <a:spLocks noChangeArrowheads="1"/>
                    </p:cNvSpPr>
                    <p:nvPr>
                      <p:custDataLst>
                        <p:tags r:id="rId164"/>
                      </p:custDataLst>
                    </p:nvPr>
                  </p:nvSpPr>
                  <p:spPr bwMode="auto">
                    <a:xfrm>
                      <a:off x="5490804" y="2257329"/>
                      <a:ext cx="194559"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Twitter</a:t>
                      </a:r>
                    </a:p>
                  </p:txBody>
                </p:sp>
                <p:sp>
                  <p:nvSpPr>
                    <p:cNvPr id="315" name="Rectangle 314"/>
                    <p:cNvSpPr>
                      <a:spLocks noChangeArrowheads="1"/>
                    </p:cNvSpPr>
                    <p:nvPr>
                      <p:custDataLst>
                        <p:tags r:id="rId165"/>
                      </p:custDataLst>
                    </p:nvPr>
                  </p:nvSpPr>
                  <p:spPr bwMode="auto">
                    <a:xfrm>
                      <a:off x="6031041" y="3257757"/>
                      <a:ext cx="229373"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Yammer</a:t>
                      </a:r>
                    </a:p>
                  </p:txBody>
                </p:sp>
                <p:sp>
                  <p:nvSpPr>
                    <p:cNvPr id="316" name="Rectangle 315"/>
                    <p:cNvSpPr>
                      <a:spLocks noChangeArrowheads="1"/>
                    </p:cNvSpPr>
                    <p:nvPr>
                      <p:custDataLst>
                        <p:tags r:id="rId166"/>
                      </p:custDataLst>
                    </p:nvPr>
                  </p:nvSpPr>
                  <p:spPr bwMode="auto">
                    <a:xfrm>
                      <a:off x="5570756" y="1665242"/>
                      <a:ext cx="247806"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Atlassian</a:t>
                      </a:r>
                    </a:p>
                  </p:txBody>
                </p:sp>
                <p:sp>
                  <p:nvSpPr>
                    <p:cNvPr id="317" name="Rectangle 316"/>
                    <p:cNvSpPr>
                      <a:spLocks noChangeArrowheads="1"/>
                    </p:cNvSpPr>
                    <p:nvPr>
                      <p:custDataLst>
                        <p:tags r:id="rId167"/>
                      </p:custDataLst>
                    </p:nvPr>
                  </p:nvSpPr>
                  <p:spPr bwMode="auto">
                    <a:xfrm>
                      <a:off x="5462477" y="3445223"/>
                      <a:ext cx="247806"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Atlassian</a:t>
                      </a:r>
                    </a:p>
                  </p:txBody>
                </p:sp>
                <p:sp>
                  <p:nvSpPr>
                    <p:cNvPr id="318" name="Rectangle 317"/>
                    <p:cNvSpPr>
                      <a:spLocks noChangeArrowheads="1"/>
                    </p:cNvSpPr>
                    <p:nvPr>
                      <p:custDataLst>
                        <p:tags r:id="rId168"/>
                      </p:custDataLst>
                    </p:nvPr>
                  </p:nvSpPr>
                  <p:spPr bwMode="auto">
                    <a:xfrm>
                      <a:off x="5080069" y="4217944"/>
                      <a:ext cx="303100"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MobilieIron</a:t>
                      </a:r>
                    </a:p>
                  </p:txBody>
                </p:sp>
                <p:sp>
                  <p:nvSpPr>
                    <p:cNvPr id="319" name="Rectangle 318"/>
                    <p:cNvSpPr>
                      <a:spLocks noChangeArrowheads="1"/>
                    </p:cNvSpPr>
                    <p:nvPr>
                      <p:custDataLst>
                        <p:tags r:id="rId169"/>
                      </p:custDataLst>
                    </p:nvPr>
                  </p:nvSpPr>
                  <p:spPr bwMode="auto">
                    <a:xfrm>
                      <a:off x="4485752" y="4215099"/>
                      <a:ext cx="272381"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SmugMug</a:t>
                      </a:r>
                    </a:p>
                  </p:txBody>
                </p:sp>
                <p:sp>
                  <p:nvSpPr>
                    <p:cNvPr id="320" name="Rectangle 319"/>
                    <p:cNvSpPr>
                      <a:spLocks noChangeArrowheads="1"/>
                    </p:cNvSpPr>
                    <p:nvPr>
                      <p:custDataLst>
                        <p:tags r:id="rId170"/>
                      </p:custDataLst>
                    </p:nvPr>
                  </p:nvSpPr>
                  <p:spPr bwMode="auto">
                    <a:xfrm>
                      <a:off x="5421598" y="1170765"/>
                      <a:ext cx="272381"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SmugMug</a:t>
                      </a:r>
                    </a:p>
                  </p:txBody>
                </p:sp>
                <p:sp>
                  <p:nvSpPr>
                    <p:cNvPr id="321" name="Rectangle 320"/>
                    <p:cNvSpPr>
                      <a:spLocks noChangeArrowheads="1"/>
                    </p:cNvSpPr>
                    <p:nvPr>
                      <p:custDataLst>
                        <p:tags r:id="rId171"/>
                      </p:custDataLst>
                    </p:nvPr>
                  </p:nvSpPr>
                  <p:spPr bwMode="auto">
                    <a:xfrm>
                      <a:off x="4776200" y="4241042"/>
                      <a:ext cx="247806"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Atlassian</a:t>
                      </a:r>
                    </a:p>
                  </p:txBody>
                </p:sp>
                <p:sp>
                  <p:nvSpPr>
                    <p:cNvPr id="322" name="Rectangle 321"/>
                    <p:cNvSpPr>
                      <a:spLocks noChangeArrowheads="1"/>
                    </p:cNvSpPr>
                    <p:nvPr>
                      <p:custDataLst>
                        <p:tags r:id="rId172"/>
                      </p:custDataLst>
                    </p:nvPr>
                  </p:nvSpPr>
                  <p:spPr bwMode="auto">
                    <a:xfrm>
                      <a:off x="5319507" y="3851503"/>
                      <a:ext cx="223230"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Amazon</a:t>
                      </a:r>
                    </a:p>
                  </p:txBody>
                </p:sp>
                <p:sp>
                  <p:nvSpPr>
                    <p:cNvPr id="323" name="Rectangle 322"/>
                    <p:cNvSpPr>
                      <a:spLocks noChangeArrowheads="1"/>
                    </p:cNvSpPr>
                    <p:nvPr>
                      <p:custDataLst>
                        <p:tags r:id="rId173"/>
                      </p:custDataLst>
                    </p:nvPr>
                  </p:nvSpPr>
                  <p:spPr bwMode="auto">
                    <a:xfrm>
                      <a:off x="5124204" y="1140707"/>
                      <a:ext cx="223230"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Amazon</a:t>
                      </a:r>
                    </a:p>
                  </p:txBody>
                </p:sp>
                <p:sp>
                  <p:nvSpPr>
                    <p:cNvPr id="324" name="Rectangle 323"/>
                    <p:cNvSpPr>
                      <a:spLocks noChangeArrowheads="1"/>
                    </p:cNvSpPr>
                    <p:nvPr>
                      <p:custDataLst>
                        <p:tags r:id="rId174"/>
                      </p:custDataLst>
                    </p:nvPr>
                  </p:nvSpPr>
                  <p:spPr bwMode="auto">
                    <a:xfrm>
                      <a:off x="4650998" y="1168537"/>
                      <a:ext cx="186367"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iHandy</a:t>
                      </a:r>
                    </a:p>
                  </p:txBody>
                </p:sp>
                <p:sp>
                  <p:nvSpPr>
                    <p:cNvPr id="325" name="Rectangle 324"/>
                    <p:cNvSpPr>
                      <a:spLocks noChangeArrowheads="1"/>
                    </p:cNvSpPr>
                    <p:nvPr>
                      <p:custDataLst>
                        <p:tags r:id="rId175"/>
                      </p:custDataLst>
                    </p:nvPr>
                  </p:nvSpPr>
                  <p:spPr bwMode="auto">
                    <a:xfrm>
                      <a:off x="5301552" y="1641321"/>
                      <a:ext cx="200701"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PingMe</a:t>
                      </a:r>
                    </a:p>
                  </p:txBody>
                </p:sp>
                <p:sp>
                  <p:nvSpPr>
                    <p:cNvPr id="326" name="Rectangle 325"/>
                    <p:cNvSpPr>
                      <a:spLocks noChangeArrowheads="1"/>
                    </p:cNvSpPr>
                    <p:nvPr>
                      <p:custDataLst>
                        <p:tags r:id="rId176"/>
                      </p:custDataLst>
                    </p:nvPr>
                  </p:nvSpPr>
                  <p:spPr bwMode="auto">
                    <a:xfrm>
                      <a:off x="5808704" y="4000951"/>
                      <a:ext cx="200701"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PingMe</a:t>
                      </a:r>
                    </a:p>
                  </p:txBody>
                </p:sp>
                <p:sp>
                  <p:nvSpPr>
                    <p:cNvPr id="327" name="Rectangle 326"/>
                    <p:cNvSpPr>
                      <a:spLocks noChangeArrowheads="1"/>
                    </p:cNvSpPr>
                    <p:nvPr>
                      <p:custDataLst>
                        <p:tags r:id="rId177"/>
                      </p:custDataLst>
                    </p:nvPr>
                  </p:nvSpPr>
                  <p:spPr bwMode="auto">
                    <a:xfrm>
                      <a:off x="4930801" y="4123914"/>
                      <a:ext cx="505850"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Associatedcontent</a:t>
                      </a:r>
                    </a:p>
                  </p:txBody>
                </p:sp>
                <p:sp>
                  <p:nvSpPr>
                    <p:cNvPr id="328" name="Rectangle 327"/>
                    <p:cNvSpPr>
                      <a:spLocks noChangeArrowheads="1"/>
                    </p:cNvSpPr>
                    <p:nvPr>
                      <p:custDataLst>
                        <p:tags r:id="rId178"/>
                      </p:custDataLst>
                    </p:nvPr>
                  </p:nvSpPr>
                  <p:spPr bwMode="auto">
                    <a:xfrm>
                      <a:off x="4849179" y="4370522"/>
                      <a:ext cx="145407"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Flickr</a:t>
                      </a:r>
                    </a:p>
                  </p:txBody>
                </p:sp>
                <p:sp>
                  <p:nvSpPr>
                    <p:cNvPr id="329" name="Rectangle 328"/>
                    <p:cNvSpPr>
                      <a:spLocks noChangeArrowheads="1"/>
                    </p:cNvSpPr>
                    <p:nvPr>
                      <p:custDataLst>
                        <p:tags r:id="rId179"/>
                      </p:custDataLst>
                    </p:nvPr>
                  </p:nvSpPr>
                  <p:spPr bwMode="auto">
                    <a:xfrm>
                      <a:off x="4773456" y="1310056"/>
                      <a:ext cx="235518"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Snapfish</a:t>
                      </a:r>
                    </a:p>
                  </p:txBody>
                </p:sp>
                <p:sp>
                  <p:nvSpPr>
                    <p:cNvPr id="330" name="Rectangle 329"/>
                    <p:cNvSpPr>
                      <a:spLocks noChangeArrowheads="1"/>
                    </p:cNvSpPr>
                    <p:nvPr>
                      <p:custDataLst>
                        <p:tags r:id="rId180"/>
                      </p:custDataLst>
                    </p:nvPr>
                  </p:nvSpPr>
                  <p:spPr bwMode="auto">
                    <a:xfrm>
                      <a:off x="5872426" y="3415065"/>
                      <a:ext cx="362492"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Answers.com</a:t>
                      </a:r>
                    </a:p>
                  </p:txBody>
                </p:sp>
                <p:sp>
                  <p:nvSpPr>
                    <p:cNvPr id="331" name="Rectangle 330"/>
                    <p:cNvSpPr>
                      <a:spLocks noChangeArrowheads="1"/>
                    </p:cNvSpPr>
                    <p:nvPr>
                      <p:custDataLst>
                        <p:tags r:id="rId181"/>
                      </p:custDataLst>
                    </p:nvPr>
                  </p:nvSpPr>
                  <p:spPr bwMode="auto">
                    <a:xfrm>
                      <a:off x="5390249" y="3763461"/>
                      <a:ext cx="212989"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Tumblr.</a:t>
                      </a:r>
                    </a:p>
                  </p:txBody>
                </p:sp>
                <p:sp>
                  <p:nvSpPr>
                    <p:cNvPr id="332" name="Rectangle 331"/>
                    <p:cNvSpPr>
                      <a:spLocks noChangeArrowheads="1"/>
                    </p:cNvSpPr>
                    <p:nvPr>
                      <p:custDataLst>
                        <p:tags r:id="rId182"/>
                      </p:custDataLst>
                    </p:nvPr>
                  </p:nvSpPr>
                  <p:spPr bwMode="auto">
                    <a:xfrm>
                      <a:off x="5552663" y="1352324"/>
                      <a:ext cx="163838"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Urban</a:t>
                      </a:r>
                    </a:p>
                  </p:txBody>
                </p:sp>
                <p:sp>
                  <p:nvSpPr>
                    <p:cNvPr id="333" name="Rectangle 332"/>
                    <p:cNvSpPr>
                      <a:spLocks noChangeArrowheads="1"/>
                    </p:cNvSpPr>
                    <p:nvPr>
                      <p:custDataLst>
                        <p:tags r:id="rId183"/>
                      </p:custDataLst>
                    </p:nvPr>
                  </p:nvSpPr>
                  <p:spPr bwMode="auto">
                    <a:xfrm>
                      <a:off x="5464448" y="1039390"/>
                      <a:ext cx="184317"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Scribd.</a:t>
                      </a:r>
                    </a:p>
                  </p:txBody>
                </p:sp>
                <p:sp>
                  <p:nvSpPr>
                    <p:cNvPr id="334" name="Rectangle 333"/>
                    <p:cNvSpPr>
                      <a:spLocks noChangeArrowheads="1"/>
                    </p:cNvSpPr>
                    <p:nvPr>
                      <p:custDataLst>
                        <p:tags r:id="rId184"/>
                      </p:custDataLst>
                    </p:nvPr>
                  </p:nvSpPr>
                  <p:spPr bwMode="auto">
                    <a:xfrm>
                      <a:off x="5159161" y="1032382"/>
                      <a:ext cx="229373"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Pandora</a:t>
                      </a:r>
                    </a:p>
                  </p:txBody>
                </p:sp>
                <p:sp>
                  <p:nvSpPr>
                    <p:cNvPr id="335" name="Rectangle 334"/>
                    <p:cNvSpPr>
                      <a:spLocks noChangeArrowheads="1"/>
                    </p:cNvSpPr>
                    <p:nvPr>
                      <p:custDataLst>
                        <p:tags r:id="rId185"/>
                      </p:custDataLst>
                    </p:nvPr>
                  </p:nvSpPr>
                  <p:spPr bwMode="auto">
                    <a:xfrm>
                      <a:off x="4896008" y="3629650"/>
                      <a:ext cx="485370"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MobileFrame.com</a:t>
                      </a:r>
                    </a:p>
                  </p:txBody>
                </p:sp>
                <p:sp>
                  <p:nvSpPr>
                    <p:cNvPr id="336" name="Rectangle 335"/>
                    <p:cNvSpPr>
                      <a:spLocks noChangeArrowheads="1"/>
                    </p:cNvSpPr>
                    <p:nvPr>
                      <p:custDataLst>
                        <p:tags r:id="rId186"/>
                      </p:custDataLst>
                    </p:nvPr>
                  </p:nvSpPr>
                  <p:spPr bwMode="auto">
                    <a:xfrm>
                      <a:off x="5810353" y="3136127"/>
                      <a:ext cx="106494"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Mixi</a:t>
                      </a:r>
                    </a:p>
                  </p:txBody>
                </p:sp>
                <p:sp>
                  <p:nvSpPr>
                    <p:cNvPr id="337" name="Rectangle 336"/>
                    <p:cNvSpPr>
                      <a:spLocks noChangeArrowheads="1"/>
                    </p:cNvSpPr>
                    <p:nvPr>
                      <p:custDataLst>
                        <p:tags r:id="rId187"/>
                      </p:custDataLst>
                    </p:nvPr>
                  </p:nvSpPr>
                  <p:spPr bwMode="auto">
                    <a:xfrm>
                      <a:off x="5691732" y="3591073"/>
                      <a:ext cx="221181"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CYworld</a:t>
                      </a:r>
                    </a:p>
                  </p:txBody>
                </p:sp>
                <p:sp>
                  <p:nvSpPr>
                    <p:cNvPr id="338" name="Rectangle 337"/>
                    <p:cNvSpPr>
                      <a:spLocks noChangeArrowheads="1"/>
                    </p:cNvSpPr>
                    <p:nvPr>
                      <p:custDataLst>
                        <p:tags r:id="rId188"/>
                      </p:custDataLst>
                    </p:nvPr>
                  </p:nvSpPr>
                  <p:spPr bwMode="auto">
                    <a:xfrm>
                      <a:off x="4885907" y="3306569"/>
                      <a:ext cx="194558"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Renren</a:t>
                      </a:r>
                    </a:p>
                  </p:txBody>
                </p:sp>
                <p:sp>
                  <p:nvSpPr>
                    <p:cNvPr id="339" name="Rectangle 338"/>
                    <p:cNvSpPr>
                      <a:spLocks noChangeArrowheads="1"/>
                    </p:cNvSpPr>
                    <p:nvPr>
                      <p:custDataLst>
                        <p:tags r:id="rId189"/>
                      </p:custDataLst>
                    </p:nvPr>
                  </p:nvSpPr>
                  <p:spPr bwMode="auto">
                    <a:xfrm>
                      <a:off x="5055378" y="3892452"/>
                      <a:ext cx="120832"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Xing</a:t>
                      </a:r>
                    </a:p>
                  </p:txBody>
                </p:sp>
                <p:sp>
                  <p:nvSpPr>
                    <p:cNvPr id="340" name="Rectangle 339"/>
                    <p:cNvSpPr>
                      <a:spLocks noChangeArrowheads="1"/>
                    </p:cNvSpPr>
                    <p:nvPr>
                      <p:custDataLst>
                        <p:tags r:id="rId190"/>
                      </p:custDataLst>
                    </p:nvPr>
                  </p:nvSpPr>
                  <p:spPr bwMode="auto">
                    <a:xfrm>
                      <a:off x="5538979" y="1930836"/>
                      <a:ext cx="200701"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Yandex</a:t>
                      </a:r>
                    </a:p>
                  </p:txBody>
                </p:sp>
                <p:sp>
                  <p:nvSpPr>
                    <p:cNvPr id="341" name="Rectangle 340"/>
                    <p:cNvSpPr>
                      <a:spLocks noChangeArrowheads="1"/>
                    </p:cNvSpPr>
                    <p:nvPr>
                      <p:custDataLst>
                        <p:tags r:id="rId191"/>
                      </p:custDataLst>
                    </p:nvPr>
                  </p:nvSpPr>
                  <p:spPr bwMode="auto">
                    <a:xfrm>
                      <a:off x="5587357" y="3136590"/>
                      <a:ext cx="200701"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Yandex</a:t>
                      </a:r>
                    </a:p>
                  </p:txBody>
                </p:sp>
                <p:sp>
                  <p:nvSpPr>
                    <p:cNvPr id="342" name="Rectangle 341"/>
                    <p:cNvSpPr>
                      <a:spLocks noChangeArrowheads="1"/>
                    </p:cNvSpPr>
                    <p:nvPr>
                      <p:custDataLst>
                        <p:tags r:id="rId192"/>
                      </p:custDataLst>
                    </p:nvPr>
                  </p:nvSpPr>
                  <p:spPr bwMode="auto">
                    <a:xfrm>
                      <a:off x="5778151" y="3227003"/>
                      <a:ext cx="196605"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Heroku</a:t>
                      </a:r>
                    </a:p>
                  </p:txBody>
                </p:sp>
                <p:sp>
                  <p:nvSpPr>
                    <p:cNvPr id="343" name="Rectangle 342"/>
                    <p:cNvSpPr>
                      <a:spLocks noChangeArrowheads="1"/>
                    </p:cNvSpPr>
                    <p:nvPr>
                      <p:custDataLst>
                        <p:tags r:id="rId193"/>
                      </p:custDataLst>
                    </p:nvPr>
                  </p:nvSpPr>
                  <p:spPr bwMode="auto">
                    <a:xfrm>
                      <a:off x="5274230" y="3535620"/>
                      <a:ext cx="286716"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RightScale</a:t>
                      </a:r>
                    </a:p>
                  </p:txBody>
                </p:sp>
                <p:sp>
                  <p:nvSpPr>
                    <p:cNvPr id="344" name="Rectangle 343"/>
                    <p:cNvSpPr>
                      <a:spLocks noChangeArrowheads="1"/>
                    </p:cNvSpPr>
                    <p:nvPr>
                      <p:custDataLst>
                        <p:tags r:id="rId194"/>
                      </p:custDataLst>
                    </p:nvPr>
                  </p:nvSpPr>
                  <p:spPr bwMode="auto">
                    <a:xfrm>
                      <a:off x="5298919" y="3944291"/>
                      <a:ext cx="260094"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New Relic</a:t>
                      </a:r>
                    </a:p>
                  </p:txBody>
                </p:sp>
                <p:sp>
                  <p:nvSpPr>
                    <p:cNvPr id="345" name="Rectangle 344"/>
                    <p:cNvSpPr>
                      <a:spLocks noChangeArrowheads="1"/>
                    </p:cNvSpPr>
                    <p:nvPr>
                      <p:custDataLst>
                        <p:tags r:id="rId195"/>
                      </p:custDataLst>
                    </p:nvPr>
                  </p:nvSpPr>
                  <p:spPr bwMode="auto">
                    <a:xfrm>
                      <a:off x="5216102" y="1414607"/>
                      <a:ext cx="206846"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AppFog</a:t>
                      </a:r>
                    </a:p>
                  </p:txBody>
                </p:sp>
                <p:sp>
                  <p:nvSpPr>
                    <p:cNvPr id="346" name="Rectangle 345"/>
                    <p:cNvSpPr>
                      <a:spLocks noChangeArrowheads="1"/>
                    </p:cNvSpPr>
                    <p:nvPr>
                      <p:custDataLst>
                        <p:tags r:id="rId196"/>
                      </p:custDataLst>
                    </p:nvPr>
                  </p:nvSpPr>
                  <p:spPr bwMode="auto">
                    <a:xfrm>
                      <a:off x="5027085" y="1675477"/>
                      <a:ext cx="249852"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Bromium</a:t>
                      </a:r>
                    </a:p>
                  </p:txBody>
                </p:sp>
                <p:sp>
                  <p:nvSpPr>
                    <p:cNvPr id="347" name="Rectangle 346"/>
                    <p:cNvSpPr>
                      <a:spLocks noChangeArrowheads="1"/>
                    </p:cNvSpPr>
                    <p:nvPr>
                      <p:custDataLst>
                        <p:tags r:id="rId197"/>
                      </p:custDataLst>
                    </p:nvPr>
                  </p:nvSpPr>
                  <p:spPr bwMode="auto">
                    <a:xfrm>
                      <a:off x="5901403" y="1736162"/>
                      <a:ext cx="186367"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Splunk</a:t>
                      </a:r>
                    </a:p>
                  </p:txBody>
                </p:sp>
                <p:sp>
                  <p:nvSpPr>
                    <p:cNvPr id="348" name="Rectangle 347"/>
                    <p:cNvSpPr>
                      <a:spLocks noChangeArrowheads="1"/>
                    </p:cNvSpPr>
                    <p:nvPr>
                      <p:custDataLst>
                        <p:tags r:id="rId198"/>
                      </p:custDataLst>
                    </p:nvPr>
                  </p:nvSpPr>
                  <p:spPr bwMode="auto">
                    <a:xfrm>
                      <a:off x="5217616" y="2136209"/>
                      <a:ext cx="321533"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CloudSigma</a:t>
                      </a:r>
                    </a:p>
                  </p:txBody>
                </p:sp>
                <p:sp>
                  <p:nvSpPr>
                    <p:cNvPr id="349" name="Rectangle 348"/>
                    <p:cNvSpPr>
                      <a:spLocks noChangeArrowheads="1"/>
                    </p:cNvSpPr>
                    <p:nvPr>
                      <p:custDataLst>
                        <p:tags r:id="rId199"/>
                      </p:custDataLst>
                    </p:nvPr>
                  </p:nvSpPr>
                  <p:spPr bwMode="auto">
                    <a:xfrm>
                      <a:off x="5256763" y="2037174"/>
                      <a:ext cx="315387"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cloudability</a:t>
                      </a:r>
                    </a:p>
                  </p:txBody>
                </p:sp>
                <p:sp>
                  <p:nvSpPr>
                    <p:cNvPr id="350" name="Rectangle 349"/>
                    <p:cNvSpPr>
                      <a:spLocks noChangeArrowheads="1"/>
                    </p:cNvSpPr>
                    <p:nvPr>
                      <p:custDataLst>
                        <p:tags r:id="rId200"/>
                      </p:custDataLst>
                    </p:nvPr>
                  </p:nvSpPr>
                  <p:spPr bwMode="auto">
                    <a:xfrm>
                      <a:off x="4561470" y="1050793"/>
                      <a:ext cx="184317"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kaggle</a:t>
                      </a:r>
                    </a:p>
                  </p:txBody>
                </p:sp>
                <p:sp>
                  <p:nvSpPr>
                    <p:cNvPr id="351" name="Rectangle 350"/>
                    <p:cNvSpPr>
                      <a:spLocks noChangeArrowheads="1"/>
                    </p:cNvSpPr>
                    <p:nvPr>
                      <p:custDataLst>
                        <p:tags r:id="rId201"/>
                      </p:custDataLst>
                    </p:nvPr>
                  </p:nvSpPr>
                  <p:spPr bwMode="auto">
                    <a:xfrm>
                      <a:off x="4964893" y="2270561"/>
                      <a:ext cx="186367"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nebula</a:t>
                      </a:r>
                    </a:p>
                  </p:txBody>
                </p:sp>
                <p:sp>
                  <p:nvSpPr>
                    <p:cNvPr id="352" name="Rectangle 351"/>
                    <p:cNvSpPr>
                      <a:spLocks noChangeArrowheads="1"/>
                    </p:cNvSpPr>
                    <p:nvPr>
                      <p:custDataLst>
                        <p:tags r:id="rId202"/>
                      </p:custDataLst>
                    </p:nvPr>
                  </p:nvSpPr>
                  <p:spPr bwMode="auto">
                    <a:xfrm>
                      <a:off x="5553034" y="1472376"/>
                      <a:ext cx="153599"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Parse</a:t>
                      </a:r>
                    </a:p>
                  </p:txBody>
                </p:sp>
                <p:sp>
                  <p:nvSpPr>
                    <p:cNvPr id="353" name="Rectangle 352"/>
                    <p:cNvSpPr>
                      <a:spLocks noChangeArrowheads="1"/>
                    </p:cNvSpPr>
                    <p:nvPr>
                      <p:custDataLst>
                        <p:tags r:id="rId203"/>
                      </p:custDataLst>
                    </p:nvPr>
                  </p:nvSpPr>
                  <p:spPr bwMode="auto">
                    <a:xfrm>
                      <a:off x="5843564" y="1971921"/>
                      <a:ext cx="344059"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ScaleXtreme</a:t>
                      </a:r>
                    </a:p>
                  </p:txBody>
                </p:sp>
                <p:sp>
                  <p:nvSpPr>
                    <p:cNvPr id="354" name="Rectangle 353"/>
                    <p:cNvSpPr>
                      <a:spLocks noChangeArrowheads="1"/>
                    </p:cNvSpPr>
                    <p:nvPr>
                      <p:custDataLst>
                        <p:tags r:id="rId204"/>
                      </p:custDataLst>
                    </p:nvPr>
                  </p:nvSpPr>
                  <p:spPr bwMode="auto">
                    <a:xfrm>
                      <a:off x="4825307" y="1032086"/>
                      <a:ext cx="233468"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SolidFire</a:t>
                      </a:r>
                    </a:p>
                  </p:txBody>
                </p:sp>
                <p:sp>
                  <p:nvSpPr>
                    <p:cNvPr id="355" name="Rectangle 354"/>
                    <p:cNvSpPr>
                      <a:spLocks noChangeArrowheads="1"/>
                    </p:cNvSpPr>
                    <p:nvPr>
                      <p:custDataLst>
                        <p:tags r:id="rId205"/>
                      </p:custDataLst>
                    </p:nvPr>
                  </p:nvSpPr>
                  <p:spPr bwMode="auto">
                    <a:xfrm>
                      <a:off x="5351721" y="3237205"/>
                      <a:ext cx="235518"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Zillabyte</a:t>
                      </a:r>
                    </a:p>
                  </p:txBody>
                </p:sp>
                <p:sp>
                  <p:nvSpPr>
                    <p:cNvPr id="356" name="Rectangle 355"/>
                    <p:cNvSpPr>
                      <a:spLocks noChangeArrowheads="1"/>
                    </p:cNvSpPr>
                    <p:nvPr>
                      <p:custDataLst>
                        <p:tags r:id="rId206"/>
                      </p:custDataLst>
                    </p:nvPr>
                  </p:nvSpPr>
                  <p:spPr bwMode="auto">
                    <a:xfrm>
                      <a:off x="5802825" y="3846090"/>
                      <a:ext cx="245756"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dotCloud</a:t>
                      </a:r>
                    </a:p>
                  </p:txBody>
                </p:sp>
                <p:sp>
                  <p:nvSpPr>
                    <p:cNvPr id="357" name="Rectangle 356"/>
                    <p:cNvSpPr>
                      <a:spLocks noChangeArrowheads="1"/>
                    </p:cNvSpPr>
                    <p:nvPr>
                      <p:custDataLst>
                        <p:tags r:id="rId207"/>
                      </p:custDataLst>
                    </p:nvPr>
                  </p:nvSpPr>
                  <p:spPr bwMode="auto">
                    <a:xfrm>
                      <a:off x="5549632" y="4134785"/>
                      <a:ext cx="327675"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BeyondCore</a:t>
                      </a:r>
                    </a:p>
                  </p:txBody>
                </p:sp>
                <p:sp>
                  <p:nvSpPr>
                    <p:cNvPr id="358" name="Rectangle 357"/>
                    <p:cNvSpPr>
                      <a:spLocks noChangeArrowheads="1"/>
                    </p:cNvSpPr>
                    <p:nvPr>
                      <p:custDataLst>
                        <p:tags r:id="rId208"/>
                      </p:custDataLst>
                    </p:nvPr>
                  </p:nvSpPr>
                  <p:spPr bwMode="auto">
                    <a:xfrm>
                      <a:off x="5616903" y="3937708"/>
                      <a:ext cx="143358"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Mozy</a:t>
                      </a:r>
                    </a:p>
                  </p:txBody>
                </p:sp>
                <p:sp>
                  <p:nvSpPr>
                    <p:cNvPr id="359" name="Rectangle 358"/>
                    <p:cNvSpPr>
                      <a:spLocks noChangeArrowheads="1"/>
                    </p:cNvSpPr>
                    <p:nvPr>
                      <p:custDataLst>
                        <p:tags r:id="rId209"/>
                      </p:custDataLst>
                    </p:nvPr>
                  </p:nvSpPr>
                  <p:spPr bwMode="auto">
                    <a:xfrm>
                      <a:off x="4711948" y="3821329"/>
                      <a:ext cx="137215"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Fring</a:t>
                      </a:r>
                    </a:p>
                  </p:txBody>
                </p:sp>
                <p:sp>
                  <p:nvSpPr>
                    <p:cNvPr id="360" name="Rectangle 359"/>
                    <p:cNvSpPr>
                      <a:spLocks noChangeArrowheads="1"/>
                    </p:cNvSpPr>
                    <p:nvPr>
                      <p:custDataLst>
                        <p:tags r:id="rId210"/>
                      </p:custDataLst>
                    </p:nvPr>
                  </p:nvSpPr>
                  <p:spPr bwMode="auto">
                    <a:xfrm>
                      <a:off x="4897852" y="3800241"/>
                      <a:ext cx="155646"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Toggl</a:t>
                      </a:r>
                    </a:p>
                  </p:txBody>
                </p:sp>
                <p:sp>
                  <p:nvSpPr>
                    <p:cNvPr id="361" name="Rectangle 360"/>
                    <p:cNvSpPr>
                      <a:spLocks noChangeArrowheads="1"/>
                    </p:cNvSpPr>
                    <p:nvPr>
                      <p:custDataLst>
                        <p:tags r:id="rId211"/>
                      </p:custDataLst>
                    </p:nvPr>
                  </p:nvSpPr>
                  <p:spPr bwMode="auto">
                    <a:xfrm>
                      <a:off x="4954370" y="4000952"/>
                      <a:ext cx="280573"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MailChimp</a:t>
                      </a:r>
                    </a:p>
                  </p:txBody>
                </p:sp>
                <p:sp>
                  <p:nvSpPr>
                    <p:cNvPr id="362" name="Rectangle 361"/>
                    <p:cNvSpPr>
                      <a:spLocks noChangeArrowheads="1"/>
                    </p:cNvSpPr>
                    <p:nvPr>
                      <p:custDataLst>
                        <p:tags r:id="rId212"/>
                      </p:custDataLst>
                    </p:nvPr>
                  </p:nvSpPr>
                  <p:spPr bwMode="auto">
                    <a:xfrm>
                      <a:off x="4898974" y="2142683"/>
                      <a:ext cx="264189"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Hootsuite</a:t>
                      </a:r>
                    </a:p>
                  </p:txBody>
                </p:sp>
                <p:sp>
                  <p:nvSpPr>
                    <p:cNvPr id="363" name="Rectangle 362"/>
                    <p:cNvSpPr>
                      <a:spLocks noChangeArrowheads="1"/>
                    </p:cNvSpPr>
                    <p:nvPr>
                      <p:custDataLst>
                        <p:tags r:id="rId213"/>
                      </p:custDataLst>
                    </p:nvPr>
                  </p:nvSpPr>
                  <p:spPr bwMode="auto">
                    <a:xfrm>
                      <a:off x="4895074" y="2043327"/>
                      <a:ext cx="309245"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Foursquare</a:t>
                      </a:r>
                    </a:p>
                  </p:txBody>
                </p:sp>
                <p:sp>
                  <p:nvSpPr>
                    <p:cNvPr id="364" name="Rectangle 363"/>
                    <p:cNvSpPr>
                      <a:spLocks noChangeArrowheads="1"/>
                    </p:cNvSpPr>
                    <p:nvPr>
                      <p:custDataLst>
                        <p:tags r:id="rId214"/>
                      </p:custDataLst>
                    </p:nvPr>
                  </p:nvSpPr>
                  <p:spPr bwMode="auto">
                    <a:xfrm>
                      <a:off x="4853594" y="1826934"/>
                      <a:ext cx="165887"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buzzd</a:t>
                      </a:r>
                    </a:p>
                  </p:txBody>
                </p:sp>
                <p:sp>
                  <p:nvSpPr>
                    <p:cNvPr id="365" name="Rectangle 364"/>
                    <p:cNvSpPr>
                      <a:spLocks noChangeArrowheads="1"/>
                    </p:cNvSpPr>
                    <p:nvPr>
                      <p:custDataLst>
                        <p:tags r:id="rId215"/>
                      </p:custDataLst>
                    </p:nvPr>
                  </p:nvSpPr>
                  <p:spPr bwMode="auto">
                    <a:xfrm>
                      <a:off x="4774764" y="1468018"/>
                      <a:ext cx="399355"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Dragon Diction</a:t>
                      </a:r>
                    </a:p>
                  </p:txBody>
                </p:sp>
                <p:sp>
                  <p:nvSpPr>
                    <p:cNvPr id="366" name="Rectangle 365"/>
                    <p:cNvSpPr>
                      <a:spLocks noChangeArrowheads="1"/>
                    </p:cNvSpPr>
                    <p:nvPr>
                      <p:custDataLst>
                        <p:tags r:id="rId216"/>
                      </p:custDataLst>
                    </p:nvPr>
                  </p:nvSpPr>
                  <p:spPr bwMode="auto">
                    <a:xfrm>
                      <a:off x="4435034" y="1313256"/>
                      <a:ext cx="276477"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SuperCam</a:t>
                      </a:r>
                    </a:p>
                  </p:txBody>
                </p:sp>
                <p:sp>
                  <p:nvSpPr>
                    <p:cNvPr id="367" name="Rectangle 366"/>
                    <p:cNvSpPr>
                      <a:spLocks noChangeArrowheads="1"/>
                    </p:cNvSpPr>
                    <p:nvPr>
                      <p:custDataLst>
                        <p:tags r:id="rId217"/>
                      </p:custDataLst>
                    </p:nvPr>
                  </p:nvSpPr>
                  <p:spPr bwMode="auto">
                    <a:xfrm>
                      <a:off x="4922991" y="1575903"/>
                      <a:ext cx="301053"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UPS Mobile</a:t>
                      </a:r>
                    </a:p>
                  </p:txBody>
                </p:sp>
                <p:sp>
                  <p:nvSpPr>
                    <p:cNvPr id="368" name="Rectangle 367"/>
                    <p:cNvSpPr>
                      <a:spLocks noChangeArrowheads="1"/>
                    </p:cNvSpPr>
                    <p:nvPr>
                      <p:custDataLst>
                        <p:tags r:id="rId218"/>
                      </p:custDataLst>
                    </p:nvPr>
                  </p:nvSpPr>
                  <p:spPr bwMode="auto">
                    <a:xfrm>
                      <a:off x="5065341" y="4320337"/>
                      <a:ext cx="366588"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Fed Ex Mobile</a:t>
                      </a:r>
                    </a:p>
                  </p:txBody>
                </p:sp>
                <p:sp>
                  <p:nvSpPr>
                    <p:cNvPr id="369" name="Rectangle 368"/>
                    <p:cNvSpPr>
                      <a:spLocks noChangeArrowheads="1"/>
                    </p:cNvSpPr>
                    <p:nvPr>
                      <p:custDataLst>
                        <p:tags r:id="rId219"/>
                      </p:custDataLst>
                    </p:nvPr>
                  </p:nvSpPr>
                  <p:spPr bwMode="auto">
                    <a:xfrm>
                      <a:off x="4862185" y="1938704"/>
                      <a:ext cx="325628"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Scanner Pro</a:t>
                      </a:r>
                    </a:p>
                  </p:txBody>
                </p:sp>
                <p:sp>
                  <p:nvSpPr>
                    <p:cNvPr id="370" name="Rectangle 369"/>
                    <p:cNvSpPr>
                      <a:spLocks noChangeArrowheads="1"/>
                    </p:cNvSpPr>
                    <p:nvPr>
                      <p:custDataLst>
                        <p:tags r:id="rId220"/>
                      </p:custDataLst>
                    </p:nvPr>
                  </p:nvSpPr>
                  <p:spPr bwMode="auto">
                    <a:xfrm>
                      <a:off x="4888506" y="1185805"/>
                      <a:ext cx="253948"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DocuSign</a:t>
                      </a:r>
                    </a:p>
                  </p:txBody>
                </p:sp>
                <p:sp>
                  <p:nvSpPr>
                    <p:cNvPr id="371" name="Rectangle 370"/>
                    <p:cNvSpPr>
                      <a:spLocks noChangeArrowheads="1"/>
                    </p:cNvSpPr>
                    <p:nvPr>
                      <p:custDataLst>
                        <p:tags r:id="rId221"/>
                      </p:custDataLst>
                    </p:nvPr>
                  </p:nvSpPr>
                  <p:spPr bwMode="auto">
                    <a:xfrm>
                      <a:off x="5189348" y="2269258"/>
                      <a:ext cx="251901"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HP ePrint</a:t>
                      </a:r>
                    </a:p>
                  </p:txBody>
                </p:sp>
                <p:sp>
                  <p:nvSpPr>
                    <p:cNvPr id="372" name="Rectangle 371"/>
                    <p:cNvSpPr>
                      <a:spLocks noChangeArrowheads="1"/>
                    </p:cNvSpPr>
                    <p:nvPr>
                      <p:custDataLst>
                        <p:tags r:id="rId222"/>
                      </p:custDataLst>
                    </p:nvPr>
                  </p:nvSpPr>
                  <p:spPr bwMode="auto">
                    <a:xfrm>
                      <a:off x="4910900" y="3119775"/>
                      <a:ext cx="262140"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iSchedule</a:t>
                      </a:r>
                    </a:p>
                  </p:txBody>
                </p:sp>
                <p:sp>
                  <p:nvSpPr>
                    <p:cNvPr id="373" name="Rectangle 372"/>
                    <p:cNvSpPr>
                      <a:spLocks noChangeArrowheads="1"/>
                    </p:cNvSpPr>
                    <p:nvPr>
                      <p:custDataLst>
                        <p:tags r:id="rId223"/>
                      </p:custDataLst>
                    </p:nvPr>
                  </p:nvSpPr>
                  <p:spPr bwMode="auto">
                    <a:xfrm>
                      <a:off x="4930801" y="3218567"/>
                      <a:ext cx="401403"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Khan Academy</a:t>
                      </a:r>
                    </a:p>
                  </p:txBody>
                </p:sp>
                <p:sp>
                  <p:nvSpPr>
                    <p:cNvPr id="374" name="Rectangle 373"/>
                    <p:cNvSpPr>
                      <a:spLocks noChangeArrowheads="1"/>
                    </p:cNvSpPr>
                    <p:nvPr>
                      <p:custDataLst>
                        <p:tags r:id="rId224"/>
                      </p:custDataLst>
                    </p:nvPr>
                  </p:nvSpPr>
                  <p:spPr bwMode="auto">
                    <a:xfrm>
                      <a:off x="4818567" y="3519948"/>
                      <a:ext cx="255997"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BrainPOP</a:t>
                      </a:r>
                    </a:p>
                  </p:txBody>
                </p:sp>
                <p:sp>
                  <p:nvSpPr>
                    <p:cNvPr id="375" name="Rectangle 374"/>
                    <p:cNvSpPr>
                      <a:spLocks noChangeArrowheads="1"/>
                    </p:cNvSpPr>
                    <p:nvPr>
                      <p:custDataLst>
                        <p:tags r:id="rId225"/>
                      </p:custDataLst>
                    </p:nvPr>
                  </p:nvSpPr>
                  <p:spPr bwMode="auto">
                    <a:xfrm>
                      <a:off x="4830913" y="3716448"/>
                      <a:ext cx="378876"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myHomework</a:t>
                      </a:r>
                    </a:p>
                  </p:txBody>
                </p:sp>
                <p:sp>
                  <p:nvSpPr>
                    <p:cNvPr id="376" name="Rectangle 375"/>
                    <p:cNvSpPr>
                      <a:spLocks noChangeArrowheads="1"/>
                    </p:cNvSpPr>
                    <p:nvPr>
                      <p:custDataLst>
                        <p:tags r:id="rId226"/>
                      </p:custDataLst>
                    </p:nvPr>
                  </p:nvSpPr>
                  <p:spPr bwMode="auto">
                    <a:xfrm>
                      <a:off x="4571659" y="3918977"/>
                      <a:ext cx="387067"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Cookie Doodle</a:t>
                      </a:r>
                    </a:p>
                  </p:txBody>
                </p:sp>
                <p:sp>
                  <p:nvSpPr>
                    <p:cNvPr id="377" name="Rectangle 376"/>
                    <p:cNvSpPr>
                      <a:spLocks noChangeArrowheads="1"/>
                    </p:cNvSpPr>
                    <p:nvPr>
                      <p:custDataLst>
                        <p:tags r:id="rId227"/>
                      </p:custDataLst>
                    </p:nvPr>
                  </p:nvSpPr>
                  <p:spPr bwMode="auto">
                    <a:xfrm>
                      <a:off x="4458303" y="4070872"/>
                      <a:ext cx="378876" cy="54451"/>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Ah! Fasion Girl</a:t>
                      </a:r>
                    </a:p>
                  </p:txBody>
                </p:sp>
              </p:grpSp>
            </p:grpSp>
          </p:grpSp>
        </p:grpSp>
      </p:grpSp>
      <p:grpSp>
        <p:nvGrpSpPr>
          <p:cNvPr id="378" name="Group 377"/>
          <p:cNvGrpSpPr/>
          <p:nvPr>
            <p:custDataLst>
              <p:tags r:id="rId12"/>
            </p:custDataLst>
          </p:nvPr>
        </p:nvGrpSpPr>
        <p:grpSpPr>
          <a:xfrm>
            <a:off x="929314" y="743292"/>
            <a:ext cx="2455766" cy="3794078"/>
            <a:chOff x="1217139" y="816951"/>
            <a:chExt cx="2595925" cy="3455177"/>
          </a:xfrm>
          <a:noFill/>
        </p:grpSpPr>
        <p:sp>
          <p:nvSpPr>
            <p:cNvPr id="379" name="Delay 253"/>
            <p:cNvSpPr/>
            <p:nvPr/>
          </p:nvSpPr>
          <p:spPr>
            <a:xfrm>
              <a:off x="1217139" y="816951"/>
              <a:ext cx="2595925" cy="3455177"/>
            </a:xfrm>
            <a:prstGeom prst="flowChartDelay">
              <a:avLst/>
            </a:prstGeom>
            <a:grpFill/>
            <a:ln>
              <a:noFill/>
            </a:ln>
            <a:effectLst/>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defTabSz="455014"/>
              <a:endParaRPr lang="en-US" sz="2400" dirty="0">
                <a:solidFill>
                  <a:prstClr val="white"/>
                </a:solidFill>
              </a:endParaRPr>
            </a:p>
          </p:txBody>
        </p:sp>
        <p:grpSp>
          <p:nvGrpSpPr>
            <p:cNvPr id="380" name="Group 379"/>
            <p:cNvGrpSpPr/>
            <p:nvPr/>
          </p:nvGrpSpPr>
          <p:grpSpPr>
            <a:xfrm>
              <a:off x="2082411" y="1189134"/>
              <a:ext cx="1646812" cy="2867802"/>
              <a:chOff x="3071556" y="1307286"/>
              <a:chExt cx="1646812" cy="2867802"/>
            </a:xfrm>
            <a:grpFill/>
          </p:grpSpPr>
          <p:sp>
            <p:nvSpPr>
              <p:cNvPr id="381" name="Rectangle 380"/>
              <p:cNvSpPr>
                <a:spLocks noChangeArrowheads="1"/>
              </p:cNvSpPr>
              <p:nvPr>
                <p:custDataLst>
                  <p:tags r:id="rId68"/>
                </p:custDataLst>
              </p:nvPr>
            </p:nvSpPr>
            <p:spPr bwMode="auto">
              <a:xfrm>
                <a:off x="4387582" y="3282298"/>
                <a:ext cx="268591"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PaperHost</a:t>
                </a:r>
              </a:p>
            </p:txBody>
          </p:sp>
          <p:sp>
            <p:nvSpPr>
              <p:cNvPr id="382" name="Rectangle 381"/>
              <p:cNvSpPr>
                <a:spLocks noChangeArrowheads="1"/>
              </p:cNvSpPr>
              <p:nvPr>
                <p:custDataLst>
                  <p:tags r:id="rId69"/>
                </p:custDataLst>
              </p:nvPr>
            </p:nvSpPr>
            <p:spPr bwMode="auto">
              <a:xfrm>
                <a:off x="4351684" y="2978666"/>
                <a:ext cx="303372"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SLI Systems</a:t>
                </a:r>
              </a:p>
            </p:txBody>
          </p:sp>
          <p:sp>
            <p:nvSpPr>
              <p:cNvPr id="383" name="Rectangle 382"/>
              <p:cNvSpPr>
                <a:spLocks noChangeArrowheads="1"/>
              </p:cNvSpPr>
              <p:nvPr>
                <p:custDataLst>
                  <p:tags r:id="rId70"/>
                </p:custDataLst>
              </p:nvPr>
            </p:nvSpPr>
            <p:spPr bwMode="auto">
              <a:xfrm>
                <a:off x="3830281" y="1307286"/>
                <a:ext cx="220282"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NetSuite</a:t>
                </a:r>
              </a:p>
            </p:txBody>
          </p:sp>
          <p:grpSp>
            <p:nvGrpSpPr>
              <p:cNvPr id="384" name="Group 383"/>
              <p:cNvGrpSpPr/>
              <p:nvPr/>
            </p:nvGrpSpPr>
            <p:grpSpPr>
              <a:xfrm>
                <a:off x="3071556" y="1467420"/>
                <a:ext cx="1646812" cy="2707668"/>
                <a:chOff x="3056958" y="1467420"/>
                <a:chExt cx="1646812" cy="2707668"/>
              </a:xfrm>
              <a:grpFill/>
            </p:grpSpPr>
            <p:sp>
              <p:nvSpPr>
                <p:cNvPr id="385" name="TextBox 384"/>
                <p:cNvSpPr txBox="1">
                  <a:spLocks noChangeArrowheads="1"/>
                </p:cNvSpPr>
                <p:nvPr>
                  <p:custDataLst>
                    <p:tags r:id="rId71"/>
                  </p:custDataLst>
                </p:nvPr>
              </p:nvSpPr>
              <p:spPr bwMode="auto">
                <a:xfrm>
                  <a:off x="3713781" y="3003982"/>
                  <a:ext cx="247334"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cs typeface="Arial" pitchFamily="34" charset="0"/>
                    </a:rPr>
                    <a:t>OpSource</a:t>
                  </a:r>
                </a:p>
              </p:txBody>
            </p:sp>
            <p:sp>
              <p:nvSpPr>
                <p:cNvPr id="386" name="TextBox 385"/>
                <p:cNvSpPr txBox="1">
                  <a:spLocks noChangeArrowheads="1"/>
                </p:cNvSpPr>
                <p:nvPr>
                  <p:custDataLst>
                    <p:tags r:id="rId72"/>
                  </p:custDataLst>
                </p:nvPr>
              </p:nvSpPr>
              <p:spPr bwMode="auto">
                <a:xfrm>
                  <a:off x="3284069" y="1476994"/>
                  <a:ext cx="170042"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cs typeface="Arial" pitchFamily="34" charset="0"/>
                    </a:rPr>
                    <a:t>Joyent</a:t>
                  </a:r>
                </a:p>
              </p:txBody>
            </p:sp>
            <p:sp>
              <p:nvSpPr>
                <p:cNvPr id="387" name="TextBox 386"/>
                <p:cNvSpPr txBox="1">
                  <a:spLocks noChangeArrowheads="1"/>
                </p:cNvSpPr>
                <p:nvPr>
                  <p:custDataLst>
                    <p:tags r:id="rId73"/>
                  </p:custDataLst>
                </p:nvPr>
              </p:nvSpPr>
              <p:spPr bwMode="auto">
                <a:xfrm>
                  <a:off x="3926858" y="1675695"/>
                  <a:ext cx="322694"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cs typeface="Arial" pitchFamily="34" charset="0"/>
                    </a:rPr>
                    <a:t>Hosting.com</a:t>
                  </a:r>
                </a:p>
              </p:txBody>
            </p:sp>
            <p:sp>
              <p:nvSpPr>
                <p:cNvPr id="388" name="TextBox 387"/>
                <p:cNvSpPr txBox="1">
                  <a:spLocks noChangeArrowheads="1"/>
                </p:cNvSpPr>
                <p:nvPr>
                  <p:custDataLst>
                    <p:tags r:id="rId74"/>
                  </p:custDataLst>
                </p:nvPr>
              </p:nvSpPr>
              <p:spPr bwMode="auto">
                <a:xfrm>
                  <a:off x="3596528" y="1797254"/>
                  <a:ext cx="556504"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cs typeface="Arial" pitchFamily="34" charset="0"/>
                    </a:rPr>
                    <a:t>Tata Communications</a:t>
                  </a:r>
                </a:p>
              </p:txBody>
            </p:sp>
            <p:sp>
              <p:nvSpPr>
                <p:cNvPr id="389" name="TextBox 388"/>
                <p:cNvSpPr txBox="1">
                  <a:spLocks noChangeArrowheads="1"/>
                </p:cNvSpPr>
                <p:nvPr>
                  <p:custDataLst>
                    <p:tags r:id="rId75"/>
                  </p:custDataLst>
                </p:nvPr>
              </p:nvSpPr>
              <p:spPr bwMode="auto">
                <a:xfrm>
                  <a:off x="3614869" y="2131884"/>
                  <a:ext cx="229944"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cs typeface="Arial" pitchFamily="34" charset="0"/>
                    </a:rPr>
                    <a:t>Datapipe</a:t>
                  </a:r>
                </a:p>
              </p:txBody>
            </p:sp>
            <p:sp>
              <p:nvSpPr>
                <p:cNvPr id="390" name="Rectangle 389"/>
                <p:cNvSpPr>
                  <a:spLocks noChangeArrowheads="1"/>
                </p:cNvSpPr>
                <p:nvPr>
                  <p:custDataLst>
                    <p:tags r:id="rId76"/>
                  </p:custDataLst>
                </p:nvPr>
              </p:nvSpPr>
              <p:spPr bwMode="auto">
                <a:xfrm>
                  <a:off x="3648771" y="3547674"/>
                  <a:ext cx="115938"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b="1" dirty="0">
                      <a:solidFill>
                        <a:srgbClr val="0096D6"/>
                      </a:solidFill>
                      <a:latin typeface="+mn-lt"/>
                      <a:ea typeface="ＭＳ Ｐゴシック" pitchFamily="34" charset="-128"/>
                    </a:rPr>
                    <a:t>PPM</a:t>
                  </a:r>
                </a:p>
              </p:txBody>
            </p:sp>
            <p:sp>
              <p:nvSpPr>
                <p:cNvPr id="391" name="Rectangle 390"/>
                <p:cNvSpPr>
                  <a:spLocks noChangeArrowheads="1"/>
                </p:cNvSpPr>
                <p:nvPr>
                  <p:custDataLst>
                    <p:tags r:id="rId77"/>
                  </p:custDataLst>
                </p:nvPr>
              </p:nvSpPr>
              <p:spPr bwMode="auto">
                <a:xfrm>
                  <a:off x="3885922" y="2113102"/>
                  <a:ext cx="200959"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Alterian</a:t>
                  </a:r>
                </a:p>
              </p:txBody>
            </p:sp>
            <p:sp>
              <p:nvSpPr>
                <p:cNvPr id="392" name="Rectangle 391"/>
                <p:cNvSpPr>
                  <a:spLocks noChangeArrowheads="1"/>
                </p:cNvSpPr>
                <p:nvPr>
                  <p:custDataLst>
                    <p:tags r:id="rId78"/>
                  </p:custDataLst>
                </p:nvPr>
              </p:nvSpPr>
              <p:spPr bwMode="auto">
                <a:xfrm>
                  <a:off x="4318527" y="1671373"/>
                  <a:ext cx="177772"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Hyland</a:t>
                  </a:r>
                </a:p>
              </p:txBody>
            </p:sp>
            <p:sp>
              <p:nvSpPr>
                <p:cNvPr id="393" name="Rectangle 392"/>
                <p:cNvSpPr>
                  <a:spLocks noChangeArrowheads="1"/>
                </p:cNvSpPr>
                <p:nvPr>
                  <p:custDataLst>
                    <p:tags r:id="rId79"/>
                  </p:custDataLst>
                </p:nvPr>
              </p:nvSpPr>
              <p:spPr bwMode="auto">
                <a:xfrm>
                  <a:off x="3725431" y="2016660"/>
                  <a:ext cx="382597"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NetDocuments</a:t>
                  </a:r>
                </a:p>
              </p:txBody>
            </p:sp>
            <p:sp>
              <p:nvSpPr>
                <p:cNvPr id="394" name="Rectangle 393"/>
                <p:cNvSpPr>
                  <a:spLocks noChangeArrowheads="1"/>
                </p:cNvSpPr>
                <p:nvPr>
                  <p:custDataLst>
                    <p:tags r:id="rId80"/>
                  </p:custDataLst>
                </p:nvPr>
              </p:nvSpPr>
              <p:spPr bwMode="auto">
                <a:xfrm>
                  <a:off x="4165377" y="1902133"/>
                  <a:ext cx="247334"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NetReach</a:t>
                  </a:r>
                </a:p>
              </p:txBody>
            </p:sp>
            <p:sp>
              <p:nvSpPr>
                <p:cNvPr id="395" name="Rectangle 394"/>
                <p:cNvSpPr>
                  <a:spLocks noChangeArrowheads="1"/>
                </p:cNvSpPr>
                <p:nvPr>
                  <p:custDataLst>
                    <p:tags r:id="rId81"/>
                  </p:custDataLst>
                </p:nvPr>
              </p:nvSpPr>
              <p:spPr bwMode="auto">
                <a:xfrm>
                  <a:off x="3965033" y="2205523"/>
                  <a:ext cx="249268"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OpenText</a:t>
                  </a:r>
                </a:p>
              </p:txBody>
            </p:sp>
            <p:sp>
              <p:nvSpPr>
                <p:cNvPr id="396" name="Rectangle 395"/>
                <p:cNvSpPr>
                  <a:spLocks noChangeArrowheads="1"/>
                </p:cNvSpPr>
                <p:nvPr>
                  <p:custDataLst>
                    <p:tags r:id="rId82"/>
                  </p:custDataLst>
                </p:nvPr>
              </p:nvSpPr>
              <p:spPr bwMode="auto">
                <a:xfrm>
                  <a:off x="3983954" y="2958074"/>
                  <a:ext cx="148788"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Xerox</a:t>
                  </a:r>
                </a:p>
              </p:txBody>
            </p:sp>
            <p:sp>
              <p:nvSpPr>
                <p:cNvPr id="397" name="Rectangle 396"/>
                <p:cNvSpPr>
                  <a:spLocks noChangeArrowheads="1"/>
                </p:cNvSpPr>
                <p:nvPr>
                  <p:custDataLst>
                    <p:tags r:id="rId83"/>
                  </p:custDataLst>
                </p:nvPr>
              </p:nvSpPr>
              <p:spPr bwMode="auto">
                <a:xfrm>
                  <a:off x="3846672" y="1560244"/>
                  <a:ext cx="179705"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Google</a:t>
                  </a:r>
                </a:p>
              </p:txBody>
            </p:sp>
            <p:sp>
              <p:nvSpPr>
                <p:cNvPr id="398" name="Rectangle 397"/>
                <p:cNvSpPr>
                  <a:spLocks noChangeArrowheads="1"/>
                </p:cNvSpPr>
                <p:nvPr>
                  <p:custDataLst>
                    <p:tags r:id="rId84"/>
                  </p:custDataLst>
                </p:nvPr>
              </p:nvSpPr>
              <p:spPr bwMode="auto">
                <a:xfrm>
                  <a:off x="3699616" y="2922007"/>
                  <a:ext cx="241539"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Microsoft</a:t>
                  </a:r>
                </a:p>
              </p:txBody>
            </p:sp>
            <p:sp>
              <p:nvSpPr>
                <p:cNvPr id="399" name="Rectangle 398"/>
                <p:cNvSpPr>
                  <a:spLocks noChangeArrowheads="1"/>
                </p:cNvSpPr>
                <p:nvPr>
                  <p:custDataLst>
                    <p:tags r:id="rId85"/>
                  </p:custDataLst>
                </p:nvPr>
              </p:nvSpPr>
              <p:spPr bwMode="auto">
                <a:xfrm>
                  <a:off x="3293331" y="4119031"/>
                  <a:ext cx="255064"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IntraLinks</a:t>
                  </a:r>
                </a:p>
              </p:txBody>
            </p:sp>
            <p:sp>
              <p:nvSpPr>
                <p:cNvPr id="400" name="Rectangle 399"/>
                <p:cNvSpPr>
                  <a:spLocks noChangeArrowheads="1"/>
                </p:cNvSpPr>
                <p:nvPr>
                  <p:custDataLst>
                    <p:tags r:id="rId86"/>
                  </p:custDataLst>
                </p:nvPr>
              </p:nvSpPr>
              <p:spPr bwMode="auto">
                <a:xfrm>
                  <a:off x="4370485" y="2105263"/>
                  <a:ext cx="191299"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Qvidian</a:t>
                  </a:r>
                </a:p>
              </p:txBody>
            </p:sp>
            <p:sp>
              <p:nvSpPr>
                <p:cNvPr id="401" name="Rectangle 400"/>
                <p:cNvSpPr>
                  <a:spLocks noChangeArrowheads="1"/>
                </p:cNvSpPr>
                <p:nvPr>
                  <p:custDataLst>
                    <p:tags r:id="rId87"/>
                  </p:custDataLst>
                </p:nvPr>
              </p:nvSpPr>
              <p:spPr bwMode="auto">
                <a:xfrm>
                  <a:off x="4238074" y="2290615"/>
                  <a:ext cx="125601"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Sage</a:t>
                  </a:r>
                </a:p>
              </p:txBody>
            </p:sp>
            <p:sp>
              <p:nvSpPr>
                <p:cNvPr id="402" name="Rectangle 401"/>
                <p:cNvSpPr>
                  <a:spLocks noChangeArrowheads="1"/>
                </p:cNvSpPr>
                <p:nvPr>
                  <p:custDataLst>
                    <p:tags r:id="rId88"/>
                  </p:custDataLst>
                </p:nvPr>
              </p:nvSpPr>
              <p:spPr bwMode="auto">
                <a:xfrm>
                  <a:off x="3955504" y="3452437"/>
                  <a:ext cx="258928"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SugarCRM</a:t>
                  </a:r>
                </a:p>
              </p:txBody>
            </p:sp>
            <p:sp>
              <p:nvSpPr>
                <p:cNvPr id="403" name="Rectangle 402"/>
                <p:cNvSpPr>
                  <a:spLocks noChangeArrowheads="1"/>
                </p:cNvSpPr>
                <p:nvPr>
                  <p:custDataLst>
                    <p:tags r:id="rId89"/>
                  </p:custDataLst>
                </p:nvPr>
              </p:nvSpPr>
              <p:spPr bwMode="auto">
                <a:xfrm>
                  <a:off x="3698419" y="4108973"/>
                  <a:ext cx="222216"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Volusion</a:t>
                  </a:r>
                </a:p>
              </p:txBody>
            </p:sp>
            <p:sp>
              <p:nvSpPr>
                <p:cNvPr id="404" name="Rectangle 403"/>
                <p:cNvSpPr>
                  <a:spLocks noChangeArrowheads="1"/>
                </p:cNvSpPr>
                <p:nvPr>
                  <p:custDataLst>
                    <p:tags r:id="rId90"/>
                  </p:custDataLst>
                </p:nvPr>
              </p:nvSpPr>
              <p:spPr bwMode="auto">
                <a:xfrm>
                  <a:off x="4215883" y="2003397"/>
                  <a:ext cx="131396"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Zoho</a:t>
                  </a:r>
                </a:p>
              </p:txBody>
            </p:sp>
            <p:sp>
              <p:nvSpPr>
                <p:cNvPr id="405" name="Rectangle 404"/>
                <p:cNvSpPr>
                  <a:spLocks noChangeArrowheads="1"/>
                </p:cNvSpPr>
                <p:nvPr>
                  <p:custDataLst>
                    <p:tags r:id="rId91"/>
                  </p:custDataLst>
                </p:nvPr>
              </p:nvSpPr>
              <p:spPr bwMode="auto">
                <a:xfrm>
                  <a:off x="3523412" y="3287281"/>
                  <a:ext cx="164247"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Adobe</a:t>
                  </a:r>
                </a:p>
              </p:txBody>
            </p:sp>
            <p:sp>
              <p:nvSpPr>
                <p:cNvPr id="406" name="Rectangle 405"/>
                <p:cNvSpPr>
                  <a:spLocks noChangeArrowheads="1"/>
                </p:cNvSpPr>
                <p:nvPr>
                  <p:custDataLst>
                    <p:tags r:id="rId92"/>
                  </p:custDataLst>
                </p:nvPr>
              </p:nvSpPr>
              <p:spPr bwMode="auto">
                <a:xfrm>
                  <a:off x="4074469" y="3042559"/>
                  <a:ext cx="110142"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Avid</a:t>
                  </a:r>
                </a:p>
              </p:txBody>
            </p:sp>
            <p:sp>
              <p:nvSpPr>
                <p:cNvPr id="407" name="Rectangle 406"/>
                <p:cNvSpPr>
                  <a:spLocks noChangeArrowheads="1"/>
                </p:cNvSpPr>
                <p:nvPr>
                  <p:custDataLst>
                    <p:tags r:id="rId93"/>
                  </p:custDataLst>
                </p:nvPr>
              </p:nvSpPr>
              <p:spPr bwMode="auto">
                <a:xfrm>
                  <a:off x="3745336" y="3294816"/>
                  <a:ext cx="131396"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Corel</a:t>
                  </a:r>
                </a:p>
              </p:txBody>
            </p:sp>
            <p:sp>
              <p:nvSpPr>
                <p:cNvPr id="408" name="Rectangle 407"/>
                <p:cNvSpPr>
                  <a:spLocks noChangeArrowheads="1"/>
                </p:cNvSpPr>
                <p:nvPr>
                  <p:custDataLst>
                    <p:tags r:id="rId94"/>
                  </p:custDataLst>
                </p:nvPr>
              </p:nvSpPr>
              <p:spPr bwMode="auto">
                <a:xfrm>
                  <a:off x="3440361" y="3424711"/>
                  <a:ext cx="241539"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Microsoft</a:t>
                  </a:r>
                </a:p>
              </p:txBody>
            </p:sp>
            <p:sp>
              <p:nvSpPr>
                <p:cNvPr id="409" name="Rectangle 408"/>
                <p:cNvSpPr>
                  <a:spLocks noChangeArrowheads="1"/>
                </p:cNvSpPr>
                <p:nvPr>
                  <p:custDataLst>
                    <p:tags r:id="rId95"/>
                  </p:custDataLst>
                </p:nvPr>
              </p:nvSpPr>
              <p:spPr bwMode="auto">
                <a:xfrm>
                  <a:off x="4181879" y="2939789"/>
                  <a:ext cx="117872"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Serif</a:t>
                  </a:r>
                </a:p>
              </p:txBody>
            </p:sp>
            <p:sp>
              <p:nvSpPr>
                <p:cNvPr id="410" name="Rectangle 409"/>
                <p:cNvSpPr>
                  <a:spLocks noChangeArrowheads="1"/>
                </p:cNvSpPr>
                <p:nvPr>
                  <p:custDataLst>
                    <p:tags r:id="rId96"/>
                  </p:custDataLst>
                </p:nvPr>
              </p:nvSpPr>
              <p:spPr bwMode="auto">
                <a:xfrm>
                  <a:off x="3867965" y="3365640"/>
                  <a:ext cx="162313"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Yahoo</a:t>
                  </a:r>
                </a:p>
              </p:txBody>
            </p:sp>
            <p:sp>
              <p:nvSpPr>
                <p:cNvPr id="411" name="Rectangle 410"/>
                <p:cNvSpPr>
                  <a:spLocks noChangeArrowheads="1"/>
                </p:cNvSpPr>
                <p:nvPr>
                  <p:custDataLst>
                    <p:tags r:id="rId97"/>
                  </p:custDataLst>
                </p:nvPr>
              </p:nvSpPr>
              <p:spPr bwMode="auto">
                <a:xfrm>
                  <a:off x="4045290" y="3277636"/>
                  <a:ext cx="264726"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CyberShift</a:t>
                  </a:r>
                </a:p>
              </p:txBody>
            </p:sp>
            <p:sp>
              <p:nvSpPr>
                <p:cNvPr id="412" name="Rectangle 411"/>
                <p:cNvSpPr>
                  <a:spLocks noChangeArrowheads="1"/>
                </p:cNvSpPr>
                <p:nvPr>
                  <p:custDataLst>
                    <p:tags r:id="rId98"/>
                  </p:custDataLst>
                </p:nvPr>
              </p:nvSpPr>
              <p:spPr bwMode="auto">
                <a:xfrm>
                  <a:off x="3782665" y="3506686"/>
                  <a:ext cx="125601"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Saba</a:t>
                  </a:r>
                </a:p>
              </p:txBody>
            </p:sp>
            <p:sp>
              <p:nvSpPr>
                <p:cNvPr id="413" name="Rectangle 412"/>
                <p:cNvSpPr>
                  <a:spLocks noChangeArrowheads="1"/>
                </p:cNvSpPr>
                <p:nvPr>
                  <p:custDataLst>
                    <p:tags r:id="rId99"/>
                  </p:custDataLst>
                </p:nvPr>
              </p:nvSpPr>
              <p:spPr bwMode="auto">
                <a:xfrm>
                  <a:off x="3639013" y="3763462"/>
                  <a:ext cx="255064"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Softscape</a:t>
                  </a:r>
                </a:p>
              </p:txBody>
            </p:sp>
            <p:sp>
              <p:nvSpPr>
                <p:cNvPr id="414" name="Rectangle 413"/>
                <p:cNvSpPr>
                  <a:spLocks noChangeArrowheads="1"/>
                </p:cNvSpPr>
                <p:nvPr>
                  <p:custDataLst>
                    <p:tags r:id="rId100"/>
                  </p:custDataLst>
                </p:nvPr>
              </p:nvSpPr>
              <p:spPr bwMode="auto">
                <a:xfrm>
                  <a:off x="4199048" y="3648937"/>
                  <a:ext cx="181636"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Sonar6</a:t>
                  </a:r>
                </a:p>
              </p:txBody>
            </p:sp>
            <p:sp>
              <p:nvSpPr>
                <p:cNvPr id="415" name="Rectangle 414"/>
                <p:cNvSpPr>
                  <a:spLocks noChangeArrowheads="1"/>
                </p:cNvSpPr>
                <p:nvPr>
                  <p:custDataLst>
                    <p:tags r:id="rId101"/>
                  </p:custDataLst>
                </p:nvPr>
              </p:nvSpPr>
              <p:spPr bwMode="auto">
                <a:xfrm>
                  <a:off x="3845516" y="1888873"/>
                  <a:ext cx="133330"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Ariba</a:t>
                  </a:r>
                </a:p>
              </p:txBody>
            </p:sp>
            <p:sp>
              <p:nvSpPr>
                <p:cNvPr id="416" name="Rectangle 415"/>
                <p:cNvSpPr>
                  <a:spLocks noChangeArrowheads="1"/>
                </p:cNvSpPr>
                <p:nvPr>
                  <p:custDataLst>
                    <p:tags r:id="rId102"/>
                  </p:custDataLst>
                </p:nvPr>
              </p:nvSpPr>
              <p:spPr bwMode="auto">
                <a:xfrm>
                  <a:off x="4111785" y="3187024"/>
                  <a:ext cx="177772"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Yahoo!</a:t>
                  </a:r>
                </a:p>
              </p:txBody>
            </p:sp>
            <p:sp>
              <p:nvSpPr>
                <p:cNvPr id="417" name="Rectangle 416"/>
                <p:cNvSpPr>
                  <a:spLocks noChangeArrowheads="1"/>
                </p:cNvSpPr>
                <p:nvPr>
                  <p:custDataLst>
                    <p:tags r:id="rId103"/>
                  </p:custDataLst>
                </p:nvPr>
              </p:nvSpPr>
              <p:spPr bwMode="auto">
                <a:xfrm>
                  <a:off x="3805114" y="3609154"/>
                  <a:ext cx="237674"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Quadrem</a:t>
                  </a:r>
                </a:p>
              </p:txBody>
            </p:sp>
            <p:sp>
              <p:nvSpPr>
                <p:cNvPr id="418" name="Rectangle 417"/>
                <p:cNvSpPr>
                  <a:spLocks noChangeArrowheads="1"/>
                </p:cNvSpPr>
                <p:nvPr>
                  <p:custDataLst>
                    <p:tags r:id="rId104"/>
                  </p:custDataLst>
                </p:nvPr>
              </p:nvSpPr>
              <p:spPr bwMode="auto">
                <a:xfrm>
                  <a:off x="4311280" y="3090780"/>
                  <a:ext cx="199028"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Elemica</a:t>
                  </a:r>
                </a:p>
              </p:txBody>
            </p:sp>
            <p:sp>
              <p:nvSpPr>
                <p:cNvPr id="419" name="Rectangle 418"/>
                <p:cNvSpPr>
                  <a:spLocks noChangeArrowheads="1"/>
                </p:cNvSpPr>
                <p:nvPr>
                  <p:custDataLst>
                    <p:tags r:id="rId105"/>
                  </p:custDataLst>
                </p:nvPr>
              </p:nvSpPr>
              <p:spPr bwMode="auto">
                <a:xfrm>
                  <a:off x="4267509" y="3387338"/>
                  <a:ext cx="181636"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Kinaxis</a:t>
                  </a:r>
                </a:p>
              </p:txBody>
            </p:sp>
            <p:sp>
              <p:nvSpPr>
                <p:cNvPr id="420" name="Rectangle 419"/>
                <p:cNvSpPr>
                  <a:spLocks noChangeArrowheads="1"/>
                </p:cNvSpPr>
                <p:nvPr>
                  <p:custDataLst>
                    <p:tags r:id="rId106"/>
                  </p:custDataLst>
                </p:nvPr>
              </p:nvSpPr>
              <p:spPr bwMode="auto">
                <a:xfrm>
                  <a:off x="3456474" y="1717689"/>
                  <a:ext cx="92750"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b="1" dirty="0">
                      <a:solidFill>
                        <a:srgbClr val="0096D6"/>
                      </a:solidFill>
                      <a:latin typeface="+mn-lt"/>
                      <a:ea typeface="ＭＳ Ｐゴシック" pitchFamily="34" charset="-128"/>
                    </a:rPr>
                    <a:t>CCC</a:t>
                  </a:r>
                </a:p>
              </p:txBody>
            </p:sp>
            <p:sp>
              <p:nvSpPr>
                <p:cNvPr id="421" name="Rectangle 420"/>
                <p:cNvSpPr>
                  <a:spLocks noChangeArrowheads="1"/>
                </p:cNvSpPr>
                <p:nvPr>
                  <p:custDataLst>
                    <p:tags r:id="rId107"/>
                  </p:custDataLst>
                </p:nvPr>
              </p:nvSpPr>
              <p:spPr bwMode="auto">
                <a:xfrm>
                  <a:off x="3431036" y="1574741"/>
                  <a:ext cx="100480"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b="1" dirty="0">
                      <a:solidFill>
                        <a:srgbClr val="0096D6"/>
                      </a:solidFill>
                      <a:latin typeface="+mn-lt"/>
                      <a:ea typeface="ＭＳ Ｐゴシック" pitchFamily="34" charset="-128"/>
                    </a:rPr>
                    <a:t>DCC</a:t>
                  </a:r>
                </a:p>
              </p:txBody>
            </p:sp>
            <p:sp>
              <p:nvSpPr>
                <p:cNvPr id="422" name="Rectangle 421"/>
                <p:cNvSpPr>
                  <a:spLocks noChangeArrowheads="1"/>
                </p:cNvSpPr>
                <p:nvPr>
                  <p:custDataLst>
                    <p:tags r:id="rId108"/>
                  </p:custDataLst>
                </p:nvPr>
              </p:nvSpPr>
              <p:spPr bwMode="auto">
                <a:xfrm>
                  <a:off x="4325717" y="3195662"/>
                  <a:ext cx="110141"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b="1" dirty="0">
                      <a:solidFill>
                        <a:srgbClr val="0096D6"/>
                      </a:solidFill>
                      <a:latin typeface="+mn-lt"/>
                      <a:ea typeface="ＭＳ Ｐゴシック" pitchFamily="34" charset="-128"/>
                    </a:rPr>
                    <a:t>SCM</a:t>
                  </a:r>
                </a:p>
              </p:txBody>
            </p:sp>
            <p:sp>
              <p:nvSpPr>
                <p:cNvPr id="423" name="Rectangle 422"/>
                <p:cNvSpPr>
                  <a:spLocks noChangeArrowheads="1"/>
                </p:cNvSpPr>
                <p:nvPr>
                  <p:custDataLst>
                    <p:tags r:id="rId109"/>
                  </p:custDataLst>
                </p:nvPr>
              </p:nvSpPr>
              <p:spPr bwMode="auto">
                <a:xfrm>
                  <a:off x="3590447" y="3163917"/>
                  <a:ext cx="415445"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ADP VirtualEdge</a:t>
                  </a:r>
                </a:p>
              </p:txBody>
            </p:sp>
            <p:sp>
              <p:nvSpPr>
                <p:cNvPr id="424" name="Rectangle 423"/>
                <p:cNvSpPr>
                  <a:spLocks noChangeArrowheads="1"/>
                </p:cNvSpPr>
                <p:nvPr>
                  <p:custDataLst>
                    <p:tags r:id="rId110"/>
                  </p:custDataLst>
                </p:nvPr>
              </p:nvSpPr>
              <p:spPr bwMode="auto">
                <a:xfrm>
                  <a:off x="3056958" y="3877988"/>
                  <a:ext cx="606743"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Cornerstone onDemand</a:t>
                  </a:r>
                </a:p>
              </p:txBody>
            </p:sp>
            <p:sp>
              <p:nvSpPr>
                <p:cNvPr id="425" name="Rectangle 424"/>
                <p:cNvSpPr>
                  <a:spLocks noChangeArrowheads="1"/>
                </p:cNvSpPr>
                <p:nvPr>
                  <p:custDataLst>
                    <p:tags r:id="rId111"/>
                  </p:custDataLst>
                </p:nvPr>
              </p:nvSpPr>
              <p:spPr bwMode="auto">
                <a:xfrm>
                  <a:off x="4439045" y="2225009"/>
                  <a:ext cx="264725"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CyberShift</a:t>
                  </a:r>
                </a:p>
              </p:txBody>
            </p:sp>
            <p:sp>
              <p:nvSpPr>
                <p:cNvPr id="426" name="Rectangle 425"/>
                <p:cNvSpPr>
                  <a:spLocks noChangeArrowheads="1"/>
                </p:cNvSpPr>
                <p:nvPr>
                  <p:custDataLst>
                    <p:tags r:id="rId112"/>
                  </p:custDataLst>
                </p:nvPr>
              </p:nvSpPr>
              <p:spPr bwMode="auto">
                <a:xfrm>
                  <a:off x="3520351" y="3639295"/>
                  <a:ext cx="189365"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Kenexa</a:t>
                  </a:r>
                </a:p>
              </p:txBody>
            </p:sp>
            <p:sp>
              <p:nvSpPr>
                <p:cNvPr id="427" name="Rectangle 426"/>
                <p:cNvSpPr>
                  <a:spLocks noChangeArrowheads="1"/>
                </p:cNvSpPr>
                <p:nvPr>
                  <p:custDataLst>
                    <p:tags r:id="rId113"/>
                  </p:custDataLst>
                </p:nvPr>
              </p:nvSpPr>
              <p:spPr bwMode="auto">
                <a:xfrm>
                  <a:off x="3359655" y="3692337"/>
                  <a:ext cx="125600"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Saba</a:t>
                  </a:r>
                </a:p>
              </p:txBody>
            </p:sp>
            <p:sp>
              <p:nvSpPr>
                <p:cNvPr id="428" name="Rectangle 427"/>
                <p:cNvSpPr>
                  <a:spLocks noChangeArrowheads="1"/>
                </p:cNvSpPr>
                <p:nvPr>
                  <p:custDataLst>
                    <p:tags r:id="rId114"/>
                  </p:custDataLst>
                </p:nvPr>
              </p:nvSpPr>
              <p:spPr bwMode="auto">
                <a:xfrm>
                  <a:off x="3239207" y="4000320"/>
                  <a:ext cx="255064"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Softscape</a:t>
                  </a:r>
                </a:p>
              </p:txBody>
            </p:sp>
            <p:sp>
              <p:nvSpPr>
                <p:cNvPr id="429" name="Rectangle 428"/>
                <p:cNvSpPr>
                  <a:spLocks noChangeArrowheads="1"/>
                </p:cNvSpPr>
                <p:nvPr>
                  <p:custDataLst>
                    <p:tags r:id="rId115"/>
                  </p:custDataLst>
                </p:nvPr>
              </p:nvSpPr>
              <p:spPr bwMode="auto">
                <a:xfrm>
                  <a:off x="4282280" y="3566962"/>
                  <a:ext cx="181636"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Sonar6</a:t>
                  </a:r>
                </a:p>
              </p:txBody>
            </p:sp>
            <p:sp>
              <p:nvSpPr>
                <p:cNvPr id="430" name="Rectangle 429"/>
                <p:cNvSpPr>
                  <a:spLocks noChangeArrowheads="1"/>
                </p:cNvSpPr>
                <p:nvPr>
                  <p:custDataLst>
                    <p:tags r:id="rId116"/>
                  </p:custDataLst>
                </p:nvPr>
              </p:nvSpPr>
              <p:spPr bwMode="auto">
                <a:xfrm>
                  <a:off x="3816082" y="2304779"/>
                  <a:ext cx="282116"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Workscape</a:t>
                  </a:r>
                </a:p>
              </p:txBody>
            </p:sp>
            <p:sp>
              <p:nvSpPr>
                <p:cNvPr id="431" name="Rectangle 430"/>
                <p:cNvSpPr>
                  <a:spLocks noChangeArrowheads="1"/>
                </p:cNvSpPr>
                <p:nvPr>
                  <p:custDataLst>
                    <p:tags r:id="rId117"/>
                  </p:custDataLst>
                </p:nvPr>
              </p:nvSpPr>
              <p:spPr bwMode="auto">
                <a:xfrm>
                  <a:off x="3973874" y="3863521"/>
                  <a:ext cx="314965"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Exact Online</a:t>
                  </a:r>
                </a:p>
              </p:txBody>
            </p:sp>
            <p:sp>
              <p:nvSpPr>
                <p:cNvPr id="432" name="Rectangle 431"/>
                <p:cNvSpPr>
                  <a:spLocks noChangeArrowheads="1"/>
                </p:cNvSpPr>
                <p:nvPr>
                  <p:custDataLst>
                    <p:tags r:id="rId118"/>
                  </p:custDataLst>
                </p:nvPr>
              </p:nvSpPr>
              <p:spPr bwMode="auto">
                <a:xfrm>
                  <a:off x="3601936" y="3969607"/>
                  <a:ext cx="492737"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FinancialForce.com</a:t>
                  </a:r>
                </a:p>
              </p:txBody>
            </p:sp>
            <p:sp>
              <p:nvSpPr>
                <p:cNvPr id="433" name="Rectangle 432"/>
                <p:cNvSpPr>
                  <a:spLocks noChangeArrowheads="1"/>
                </p:cNvSpPr>
                <p:nvPr>
                  <p:custDataLst>
                    <p:tags r:id="rId119"/>
                  </p:custDataLst>
                </p:nvPr>
              </p:nvSpPr>
              <p:spPr bwMode="auto">
                <a:xfrm>
                  <a:off x="3224115" y="3794805"/>
                  <a:ext cx="175839"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Intacct</a:t>
                  </a:r>
                </a:p>
              </p:txBody>
            </p:sp>
            <p:sp>
              <p:nvSpPr>
                <p:cNvPr id="434" name="Rectangle 433"/>
                <p:cNvSpPr>
                  <a:spLocks noChangeArrowheads="1"/>
                </p:cNvSpPr>
                <p:nvPr>
                  <p:custDataLst>
                    <p:tags r:id="rId120"/>
                  </p:custDataLst>
                </p:nvPr>
              </p:nvSpPr>
              <p:spPr bwMode="auto">
                <a:xfrm>
                  <a:off x="4111199" y="3753818"/>
                  <a:ext cx="220282"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NetSuite</a:t>
                  </a:r>
                </a:p>
              </p:txBody>
            </p:sp>
            <p:sp>
              <p:nvSpPr>
                <p:cNvPr id="435" name="Rectangle 434"/>
                <p:cNvSpPr>
                  <a:spLocks noChangeArrowheads="1"/>
                </p:cNvSpPr>
                <p:nvPr>
                  <p:custDataLst>
                    <p:tags r:id="rId121"/>
                  </p:custDataLst>
                </p:nvPr>
              </p:nvSpPr>
              <p:spPr bwMode="auto">
                <a:xfrm>
                  <a:off x="3597122" y="1467420"/>
                  <a:ext cx="338153"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Plex Systems</a:t>
                  </a:r>
                </a:p>
              </p:txBody>
            </p:sp>
            <p:sp>
              <p:nvSpPr>
                <p:cNvPr id="436" name="Rectangle 435"/>
                <p:cNvSpPr>
                  <a:spLocks noChangeArrowheads="1"/>
                </p:cNvSpPr>
                <p:nvPr>
                  <p:custDataLst>
                    <p:tags r:id="rId122"/>
                  </p:custDataLst>
                </p:nvPr>
              </p:nvSpPr>
              <p:spPr bwMode="auto">
                <a:xfrm>
                  <a:off x="3486533" y="1911979"/>
                  <a:ext cx="299508"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Quickbooks</a:t>
                  </a:r>
                </a:p>
              </p:txBody>
            </p:sp>
            <p:sp>
              <p:nvSpPr>
                <p:cNvPr id="437" name="Rectangle 436"/>
                <p:cNvSpPr>
                  <a:spLocks noChangeArrowheads="1"/>
                </p:cNvSpPr>
                <p:nvPr>
                  <p:custDataLst>
                    <p:tags r:id="rId123"/>
                  </p:custDataLst>
                </p:nvPr>
              </p:nvSpPr>
              <p:spPr bwMode="auto">
                <a:xfrm>
                  <a:off x="3588507" y="1623660"/>
                  <a:ext cx="125601"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eBay</a:t>
                  </a:r>
                </a:p>
              </p:txBody>
            </p:sp>
          </p:grpSp>
        </p:grpSp>
      </p:grpSp>
      <p:grpSp>
        <p:nvGrpSpPr>
          <p:cNvPr id="438" name="Group 437"/>
          <p:cNvGrpSpPr/>
          <p:nvPr>
            <p:custDataLst>
              <p:tags r:id="rId13"/>
            </p:custDataLst>
          </p:nvPr>
        </p:nvGrpSpPr>
        <p:grpSpPr>
          <a:xfrm>
            <a:off x="345440" y="1218229"/>
            <a:ext cx="1730595" cy="2850546"/>
            <a:chOff x="731710" y="1246577"/>
            <a:chExt cx="1833803" cy="2595925"/>
          </a:xfrm>
          <a:noFill/>
        </p:grpSpPr>
        <p:sp>
          <p:nvSpPr>
            <p:cNvPr id="439" name="Delay 251"/>
            <p:cNvSpPr/>
            <p:nvPr/>
          </p:nvSpPr>
          <p:spPr>
            <a:xfrm>
              <a:off x="747151" y="1246577"/>
              <a:ext cx="1818362" cy="2595925"/>
            </a:xfrm>
            <a:prstGeom prst="flowChartDelay">
              <a:avLst/>
            </a:prstGeom>
            <a:grpFill/>
            <a:ln>
              <a:noFill/>
            </a:ln>
            <a:effectLst/>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defTabSz="455014"/>
              <a:endParaRPr lang="en-US" sz="2400" dirty="0">
                <a:solidFill>
                  <a:prstClr val="white"/>
                </a:solidFill>
              </a:endParaRPr>
            </a:p>
          </p:txBody>
        </p:sp>
        <p:grpSp>
          <p:nvGrpSpPr>
            <p:cNvPr id="440" name="Group 439"/>
            <p:cNvGrpSpPr/>
            <p:nvPr/>
          </p:nvGrpSpPr>
          <p:grpSpPr>
            <a:xfrm>
              <a:off x="731710" y="1533339"/>
              <a:ext cx="1733004" cy="2292208"/>
              <a:chOff x="1772452" y="1533339"/>
              <a:chExt cx="1733004" cy="2292208"/>
            </a:xfrm>
            <a:grpFill/>
          </p:grpSpPr>
          <p:sp>
            <p:nvSpPr>
              <p:cNvPr id="441" name="TextBox 440"/>
              <p:cNvSpPr txBox="1">
                <a:spLocks noChangeArrowheads="1"/>
              </p:cNvSpPr>
              <p:nvPr>
                <p:custDataLst>
                  <p:tags r:id="rId33"/>
                </p:custDataLst>
              </p:nvPr>
            </p:nvSpPr>
            <p:spPr bwMode="auto">
              <a:xfrm>
                <a:off x="3089274" y="1754453"/>
                <a:ext cx="132774"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b="1" dirty="0">
                    <a:solidFill>
                      <a:srgbClr val="0096D6"/>
                    </a:solidFill>
                    <a:latin typeface="+mn-lt"/>
                    <a:ea typeface="ＭＳ Ｐゴシック" pitchFamily="34" charset="-128"/>
                    <a:cs typeface="Arial" pitchFamily="34" charset="0"/>
                  </a:rPr>
                  <a:t>MRM</a:t>
                </a:r>
              </a:p>
            </p:txBody>
          </p:sp>
          <p:grpSp>
            <p:nvGrpSpPr>
              <p:cNvPr id="442" name="Group 441"/>
              <p:cNvGrpSpPr/>
              <p:nvPr/>
            </p:nvGrpSpPr>
            <p:grpSpPr>
              <a:xfrm>
                <a:off x="1772452" y="1533339"/>
                <a:ext cx="1733004" cy="2292208"/>
                <a:chOff x="1772452" y="1533339"/>
                <a:chExt cx="1733004" cy="2292208"/>
              </a:xfrm>
              <a:grpFill/>
            </p:grpSpPr>
            <p:sp>
              <p:nvSpPr>
                <p:cNvPr id="443" name="Rectangle 442"/>
                <p:cNvSpPr>
                  <a:spLocks noChangeArrowheads="1"/>
                </p:cNvSpPr>
                <p:nvPr>
                  <p:custDataLst>
                    <p:tags r:id="rId34"/>
                  </p:custDataLst>
                </p:nvPr>
              </p:nvSpPr>
              <p:spPr bwMode="auto">
                <a:xfrm>
                  <a:off x="1974553" y="3665848"/>
                  <a:ext cx="450628"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Claim Processing</a:t>
                  </a:r>
                </a:p>
              </p:txBody>
            </p:sp>
            <p:sp>
              <p:nvSpPr>
                <p:cNvPr id="444" name="Rectangle 443"/>
                <p:cNvSpPr>
                  <a:spLocks noChangeArrowheads="1"/>
                </p:cNvSpPr>
                <p:nvPr>
                  <p:custDataLst>
                    <p:tags r:id="rId35"/>
                  </p:custDataLst>
                </p:nvPr>
              </p:nvSpPr>
              <p:spPr bwMode="auto">
                <a:xfrm>
                  <a:off x="2366320" y="3123328"/>
                  <a:ext cx="187091"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Payroll</a:t>
                  </a:r>
                </a:p>
              </p:txBody>
            </p:sp>
            <p:sp>
              <p:nvSpPr>
                <p:cNvPr id="445" name="Rectangle 444"/>
                <p:cNvSpPr>
                  <a:spLocks noChangeArrowheads="1"/>
                </p:cNvSpPr>
                <p:nvPr>
                  <p:custDataLst>
                    <p:tags r:id="rId36"/>
                  </p:custDataLst>
                </p:nvPr>
              </p:nvSpPr>
              <p:spPr bwMode="auto">
                <a:xfrm>
                  <a:off x="1772452" y="3372974"/>
                  <a:ext cx="706119"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Sales tracking &amp; Marketing</a:t>
                  </a:r>
                </a:p>
              </p:txBody>
            </p:sp>
            <p:sp>
              <p:nvSpPr>
                <p:cNvPr id="446" name="Rectangle 445"/>
                <p:cNvSpPr>
                  <a:spLocks noChangeArrowheads="1"/>
                </p:cNvSpPr>
                <p:nvPr>
                  <p:custDataLst>
                    <p:tags r:id="rId37"/>
                  </p:custDataLst>
                </p:nvPr>
              </p:nvSpPr>
              <p:spPr bwMode="auto">
                <a:xfrm>
                  <a:off x="2071486" y="3568168"/>
                  <a:ext cx="352052"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Commissions</a:t>
                  </a:r>
                </a:p>
              </p:txBody>
            </p:sp>
            <p:grpSp>
              <p:nvGrpSpPr>
                <p:cNvPr id="447" name="Group 446"/>
                <p:cNvGrpSpPr/>
                <p:nvPr/>
              </p:nvGrpSpPr>
              <p:grpSpPr>
                <a:xfrm>
                  <a:off x="2088752" y="1533339"/>
                  <a:ext cx="1416704" cy="2292208"/>
                  <a:chOff x="2088752" y="1533339"/>
                  <a:chExt cx="1416704" cy="2292208"/>
                </a:xfrm>
                <a:grpFill/>
              </p:grpSpPr>
              <p:sp>
                <p:nvSpPr>
                  <p:cNvPr id="448" name="TextBox 447"/>
                  <p:cNvSpPr txBox="1">
                    <a:spLocks noChangeArrowheads="1"/>
                  </p:cNvSpPr>
                  <p:nvPr>
                    <p:custDataLst>
                      <p:tags r:id="rId38"/>
                    </p:custDataLst>
                  </p:nvPr>
                </p:nvSpPr>
                <p:spPr bwMode="auto">
                  <a:xfrm>
                    <a:off x="2512204" y="3624827"/>
                    <a:ext cx="261524"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b="1" dirty="0">
                        <a:solidFill>
                          <a:srgbClr val="0096D6"/>
                        </a:solidFill>
                        <a:latin typeface="+mn-lt"/>
                        <a:ea typeface="ＭＳ Ｐゴシック" pitchFamily="34" charset="-128"/>
                        <a:cs typeface="Arial" pitchFamily="34" charset="0"/>
                      </a:rPr>
                      <a:t>Database</a:t>
                    </a:r>
                  </a:p>
                </p:txBody>
              </p:sp>
              <p:sp>
                <p:nvSpPr>
                  <p:cNvPr id="449" name="TextBox 448"/>
                  <p:cNvSpPr txBox="1">
                    <a:spLocks noChangeArrowheads="1"/>
                  </p:cNvSpPr>
                  <p:nvPr>
                    <p:custDataLst>
                      <p:tags r:id="rId39"/>
                    </p:custDataLst>
                  </p:nvPr>
                </p:nvSpPr>
                <p:spPr bwMode="auto">
                  <a:xfrm>
                    <a:off x="2535771" y="2813509"/>
                    <a:ext cx="106623"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b="1" dirty="0">
                        <a:solidFill>
                          <a:srgbClr val="0096D6"/>
                        </a:solidFill>
                        <a:latin typeface="+mn-lt"/>
                        <a:ea typeface="ＭＳ Ｐゴシック" pitchFamily="34" charset="-128"/>
                        <a:cs typeface="Arial" pitchFamily="34" charset="0"/>
                      </a:rPr>
                      <a:t>ERP</a:t>
                    </a:r>
                  </a:p>
                </p:txBody>
              </p:sp>
              <p:sp>
                <p:nvSpPr>
                  <p:cNvPr id="450" name="TextBox 449"/>
                  <p:cNvSpPr txBox="1">
                    <a:spLocks noChangeArrowheads="1"/>
                  </p:cNvSpPr>
                  <p:nvPr>
                    <p:custDataLst>
                      <p:tags r:id="rId40"/>
                    </p:custDataLst>
                  </p:nvPr>
                </p:nvSpPr>
                <p:spPr bwMode="auto">
                  <a:xfrm>
                    <a:off x="2779804" y="1750769"/>
                    <a:ext cx="116680"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b="1" dirty="0">
                        <a:solidFill>
                          <a:srgbClr val="0096D6"/>
                        </a:solidFill>
                        <a:latin typeface="+mn-lt"/>
                        <a:ea typeface="ＭＳ Ｐゴシック" pitchFamily="34" charset="-128"/>
                        <a:cs typeface="Arial" pitchFamily="34" charset="0"/>
                      </a:rPr>
                      <a:t>CRM</a:t>
                    </a:r>
                  </a:p>
                </p:txBody>
              </p:sp>
              <p:sp>
                <p:nvSpPr>
                  <p:cNvPr id="451" name="TextBox 450"/>
                  <p:cNvSpPr txBox="1">
                    <a:spLocks noChangeArrowheads="1"/>
                  </p:cNvSpPr>
                  <p:nvPr>
                    <p:custDataLst>
                      <p:tags r:id="rId41"/>
                    </p:custDataLst>
                  </p:nvPr>
                </p:nvSpPr>
                <p:spPr bwMode="auto">
                  <a:xfrm>
                    <a:off x="2522304" y="1939505"/>
                    <a:ext cx="114670"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b="1" dirty="0">
                        <a:solidFill>
                          <a:srgbClr val="0096D6"/>
                        </a:solidFill>
                        <a:latin typeface="+mn-lt"/>
                        <a:ea typeface="ＭＳ Ｐゴシック" pitchFamily="34" charset="-128"/>
                        <a:cs typeface="Arial" pitchFamily="34" charset="0"/>
                      </a:rPr>
                      <a:t>SCM</a:t>
                    </a:r>
                  </a:p>
                </p:txBody>
              </p:sp>
              <p:sp>
                <p:nvSpPr>
                  <p:cNvPr id="452" name="TextBox 451"/>
                  <p:cNvSpPr txBox="1">
                    <a:spLocks noChangeArrowheads="1"/>
                  </p:cNvSpPr>
                  <p:nvPr>
                    <p:custDataLst>
                      <p:tags r:id="rId42"/>
                    </p:custDataLst>
                  </p:nvPr>
                </p:nvSpPr>
                <p:spPr bwMode="auto">
                  <a:xfrm>
                    <a:off x="3175592" y="2858717"/>
                    <a:ext cx="120704"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b="1" dirty="0">
                        <a:solidFill>
                          <a:srgbClr val="0096D6"/>
                        </a:solidFill>
                        <a:latin typeface="+mn-lt"/>
                        <a:ea typeface="ＭＳ Ｐゴシック" pitchFamily="34" charset="-128"/>
                        <a:cs typeface="Arial" pitchFamily="34" charset="0"/>
                      </a:rPr>
                      <a:t>HCM</a:t>
                    </a:r>
                  </a:p>
                </p:txBody>
              </p:sp>
              <p:sp>
                <p:nvSpPr>
                  <p:cNvPr id="453" name="TextBox 452"/>
                  <p:cNvSpPr txBox="1">
                    <a:spLocks noChangeArrowheads="1"/>
                  </p:cNvSpPr>
                  <p:nvPr>
                    <p:custDataLst>
                      <p:tags r:id="rId43"/>
                    </p:custDataLst>
                  </p:nvPr>
                </p:nvSpPr>
                <p:spPr bwMode="auto">
                  <a:xfrm>
                    <a:off x="2754624" y="2128772"/>
                    <a:ext cx="120704"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b="1" dirty="0">
                        <a:solidFill>
                          <a:srgbClr val="0096D6"/>
                        </a:solidFill>
                        <a:latin typeface="+mn-lt"/>
                        <a:ea typeface="ＭＳ Ｐゴシック" pitchFamily="34" charset="-128"/>
                        <a:cs typeface="Arial" pitchFamily="34" charset="0"/>
                      </a:rPr>
                      <a:t>HCM</a:t>
                    </a:r>
                  </a:p>
                </p:txBody>
              </p:sp>
              <p:sp>
                <p:nvSpPr>
                  <p:cNvPr id="454" name="TextBox 453"/>
                  <p:cNvSpPr txBox="1">
                    <a:spLocks noChangeArrowheads="1"/>
                  </p:cNvSpPr>
                  <p:nvPr>
                    <p:custDataLst>
                      <p:tags r:id="rId44"/>
                    </p:custDataLst>
                  </p:nvPr>
                </p:nvSpPr>
                <p:spPr bwMode="auto">
                  <a:xfrm>
                    <a:off x="3228242" y="3224594"/>
                    <a:ext cx="114670"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b="1" dirty="0">
                        <a:solidFill>
                          <a:srgbClr val="0096D6"/>
                        </a:solidFill>
                        <a:latin typeface="+mn-lt"/>
                        <a:ea typeface="ＭＳ Ｐゴシック" pitchFamily="34" charset="-128"/>
                        <a:cs typeface="Arial" pitchFamily="34" charset="0"/>
                      </a:rPr>
                      <a:t>PLM</a:t>
                    </a:r>
                  </a:p>
                </p:txBody>
              </p:sp>
              <p:sp>
                <p:nvSpPr>
                  <p:cNvPr id="455" name="Rectangle 454"/>
                  <p:cNvSpPr>
                    <a:spLocks noChangeArrowheads="1"/>
                  </p:cNvSpPr>
                  <p:nvPr>
                    <p:custDataLst>
                      <p:tags r:id="rId45"/>
                    </p:custDataLst>
                  </p:nvPr>
                </p:nvSpPr>
                <p:spPr bwMode="auto">
                  <a:xfrm>
                    <a:off x="3145027" y="1647411"/>
                    <a:ext cx="74435"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HP</a:t>
                    </a:r>
                  </a:p>
                </p:txBody>
              </p:sp>
              <p:sp>
                <p:nvSpPr>
                  <p:cNvPr id="456" name="Rectangle 455"/>
                  <p:cNvSpPr>
                    <a:spLocks noChangeArrowheads="1"/>
                  </p:cNvSpPr>
                  <p:nvPr>
                    <p:custDataLst>
                      <p:tags r:id="rId46"/>
                    </p:custDataLst>
                  </p:nvPr>
                </p:nvSpPr>
                <p:spPr bwMode="auto">
                  <a:xfrm>
                    <a:off x="3130599" y="2082963"/>
                    <a:ext cx="110646" cy="56057"/>
                  </a:xfrm>
                  <a:prstGeom prst="rect">
                    <a:avLst/>
                  </a:prstGeom>
                  <a:grpFill/>
                  <a:ln w="9525">
                    <a:noFill/>
                    <a:miter lim="800000"/>
                    <a:headEnd/>
                    <a:tailEnd/>
                  </a:ln>
                </p:spPr>
                <p:txBody>
                  <a:bodyPr wrap="none" lIns="0" tIns="0" rIns="0" bIns="0">
                    <a:noAutofit/>
                  </a:bodyPr>
                  <a:lstStyle/>
                  <a:p>
                    <a:pPr defTabSz="455014" fontAlgn="base">
                      <a:spcBef>
                        <a:spcPct val="0"/>
                      </a:spcBef>
                      <a:spcAft>
                        <a:spcPct val="0"/>
                      </a:spcAft>
                    </a:pPr>
                    <a:r>
                      <a:rPr lang="en-US" sz="400" dirty="0">
                        <a:solidFill>
                          <a:srgbClr val="87898B"/>
                        </a:solidFill>
                        <a:latin typeface="+mn-lt"/>
                        <a:ea typeface="ＭＳ Ｐゴシック" pitchFamily="34" charset="-128"/>
                      </a:rPr>
                      <a:t>EMC</a:t>
                    </a:r>
                  </a:p>
                </p:txBody>
              </p:sp>
              <p:sp>
                <p:nvSpPr>
                  <p:cNvPr id="457" name="Rectangle 456"/>
                  <p:cNvSpPr>
                    <a:spLocks noChangeArrowheads="1"/>
                  </p:cNvSpPr>
                  <p:nvPr>
                    <p:custDataLst>
                      <p:tags r:id="rId47"/>
                    </p:custDataLst>
                  </p:nvPr>
                </p:nvSpPr>
                <p:spPr bwMode="auto">
                  <a:xfrm>
                    <a:off x="2747440" y="2213159"/>
                    <a:ext cx="480802"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Cost Management</a:t>
                    </a:r>
                  </a:p>
                </p:txBody>
              </p:sp>
              <p:sp>
                <p:nvSpPr>
                  <p:cNvPr id="458" name="Rectangle 457"/>
                  <p:cNvSpPr>
                    <a:spLocks noChangeArrowheads="1"/>
                  </p:cNvSpPr>
                  <p:nvPr>
                    <p:custDataLst>
                      <p:tags r:id="rId48"/>
                    </p:custDataLst>
                  </p:nvPr>
                </p:nvSpPr>
                <p:spPr bwMode="auto">
                  <a:xfrm>
                    <a:off x="3164157" y="1888921"/>
                    <a:ext cx="303770"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Order Entry</a:t>
                    </a:r>
                  </a:p>
                </p:txBody>
              </p:sp>
              <p:sp>
                <p:nvSpPr>
                  <p:cNvPr id="459" name="Rectangle 458"/>
                  <p:cNvSpPr>
                    <a:spLocks noChangeArrowheads="1"/>
                  </p:cNvSpPr>
                  <p:nvPr>
                    <p:custDataLst>
                      <p:tags r:id="rId49"/>
                    </p:custDataLst>
                  </p:nvPr>
                </p:nvSpPr>
                <p:spPr bwMode="auto">
                  <a:xfrm>
                    <a:off x="2088752" y="1639972"/>
                    <a:ext cx="561273"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Product Configurator</a:t>
                    </a:r>
                  </a:p>
                </p:txBody>
              </p:sp>
              <p:sp>
                <p:nvSpPr>
                  <p:cNvPr id="460" name="Rectangle 459"/>
                  <p:cNvSpPr>
                    <a:spLocks noChangeArrowheads="1"/>
                  </p:cNvSpPr>
                  <p:nvPr>
                    <p:custDataLst>
                      <p:tags r:id="rId50"/>
                    </p:custDataLst>
                  </p:nvPr>
                </p:nvSpPr>
                <p:spPr bwMode="auto">
                  <a:xfrm>
                    <a:off x="2284516" y="1832213"/>
                    <a:ext cx="408380"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Bills of Material</a:t>
                    </a:r>
                  </a:p>
                </p:txBody>
              </p:sp>
              <p:sp>
                <p:nvSpPr>
                  <p:cNvPr id="461" name="Rectangle 460"/>
                  <p:cNvSpPr>
                    <a:spLocks noChangeArrowheads="1"/>
                  </p:cNvSpPr>
                  <p:nvPr>
                    <p:custDataLst>
                      <p:tags r:id="rId51"/>
                    </p:custDataLst>
                  </p:nvPr>
                </p:nvSpPr>
                <p:spPr bwMode="auto">
                  <a:xfrm>
                    <a:off x="2729933" y="1878124"/>
                    <a:ext cx="317853"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Engineering</a:t>
                    </a:r>
                  </a:p>
                </p:txBody>
              </p:sp>
              <p:sp>
                <p:nvSpPr>
                  <p:cNvPr id="462" name="Rectangle 461"/>
                  <p:cNvSpPr>
                    <a:spLocks noChangeArrowheads="1"/>
                  </p:cNvSpPr>
                  <p:nvPr>
                    <p:custDataLst>
                      <p:tags r:id="rId52"/>
                    </p:custDataLst>
                  </p:nvPr>
                </p:nvSpPr>
                <p:spPr bwMode="auto">
                  <a:xfrm>
                    <a:off x="2940208" y="1976876"/>
                    <a:ext cx="255489"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Inventory</a:t>
                    </a:r>
                  </a:p>
                </p:txBody>
              </p:sp>
              <p:sp>
                <p:nvSpPr>
                  <p:cNvPr id="463" name="Rectangle 462"/>
                  <p:cNvSpPr>
                    <a:spLocks noChangeArrowheads="1"/>
                  </p:cNvSpPr>
                  <p:nvPr>
                    <p:custDataLst>
                      <p:tags r:id="rId53"/>
                    </p:custDataLst>
                  </p:nvPr>
                </p:nvSpPr>
                <p:spPr bwMode="auto">
                  <a:xfrm>
                    <a:off x="2563326" y="1533339"/>
                    <a:ext cx="619613"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Manufacturing Projects</a:t>
                    </a:r>
                  </a:p>
                </p:txBody>
              </p:sp>
              <p:sp>
                <p:nvSpPr>
                  <p:cNvPr id="464" name="Rectangle 463"/>
                  <p:cNvSpPr>
                    <a:spLocks noChangeArrowheads="1"/>
                  </p:cNvSpPr>
                  <p:nvPr>
                    <p:custDataLst>
                      <p:tags r:id="rId54"/>
                    </p:custDataLst>
                  </p:nvPr>
                </p:nvSpPr>
                <p:spPr bwMode="auto">
                  <a:xfrm>
                    <a:off x="2489625" y="2029919"/>
                    <a:ext cx="396310"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Quality Control</a:t>
                    </a:r>
                  </a:p>
                </p:txBody>
              </p:sp>
              <p:sp>
                <p:nvSpPr>
                  <p:cNvPr id="465" name="Rectangle 464"/>
                  <p:cNvSpPr>
                    <a:spLocks noChangeArrowheads="1"/>
                  </p:cNvSpPr>
                  <p:nvPr>
                    <p:custDataLst>
                      <p:tags r:id="rId55"/>
                    </p:custDataLst>
                  </p:nvPr>
                </p:nvSpPr>
                <p:spPr bwMode="auto">
                  <a:xfrm>
                    <a:off x="2872012" y="1643589"/>
                    <a:ext cx="104610"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SAP</a:t>
                    </a:r>
                  </a:p>
                </p:txBody>
              </p:sp>
              <p:sp>
                <p:nvSpPr>
                  <p:cNvPr id="466" name="Rectangle 465"/>
                  <p:cNvSpPr>
                    <a:spLocks noChangeArrowheads="1"/>
                  </p:cNvSpPr>
                  <p:nvPr>
                    <p:custDataLst>
                      <p:tags r:id="rId56"/>
                    </p:custDataLst>
                  </p:nvPr>
                </p:nvSpPr>
                <p:spPr bwMode="auto">
                  <a:xfrm>
                    <a:off x="2655194" y="2773326"/>
                    <a:ext cx="490862"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Cash Management</a:t>
                    </a:r>
                  </a:p>
                </p:txBody>
              </p:sp>
              <p:sp>
                <p:nvSpPr>
                  <p:cNvPr id="467" name="Rectangle 466"/>
                  <p:cNvSpPr>
                    <a:spLocks noChangeArrowheads="1"/>
                  </p:cNvSpPr>
                  <p:nvPr>
                    <p:custDataLst>
                      <p:tags r:id="rId57"/>
                    </p:custDataLst>
                  </p:nvPr>
                </p:nvSpPr>
                <p:spPr bwMode="auto">
                  <a:xfrm>
                    <a:off x="2621868" y="3025382"/>
                    <a:ext cx="545179"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Accounts Receivable</a:t>
                    </a:r>
                  </a:p>
                </p:txBody>
              </p:sp>
              <p:sp>
                <p:nvSpPr>
                  <p:cNvPr id="468" name="Rectangle 467"/>
                  <p:cNvSpPr>
                    <a:spLocks noChangeArrowheads="1"/>
                  </p:cNvSpPr>
                  <p:nvPr>
                    <p:custDataLst>
                      <p:tags r:id="rId58"/>
                    </p:custDataLst>
                  </p:nvPr>
                </p:nvSpPr>
                <p:spPr bwMode="auto">
                  <a:xfrm>
                    <a:off x="3177545" y="2965405"/>
                    <a:ext cx="327911"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Fixed Assets</a:t>
                    </a:r>
                  </a:p>
                </p:txBody>
              </p:sp>
              <p:sp>
                <p:nvSpPr>
                  <p:cNvPr id="469" name="Rectangle 468"/>
                  <p:cNvSpPr>
                    <a:spLocks noChangeArrowheads="1"/>
                  </p:cNvSpPr>
                  <p:nvPr>
                    <p:custDataLst>
                      <p:tags r:id="rId59"/>
                    </p:custDataLst>
                  </p:nvPr>
                </p:nvSpPr>
                <p:spPr bwMode="auto">
                  <a:xfrm>
                    <a:off x="2387114" y="2983488"/>
                    <a:ext cx="199161"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Costing</a:t>
                    </a:r>
                  </a:p>
                </p:txBody>
              </p:sp>
              <p:sp>
                <p:nvSpPr>
                  <p:cNvPr id="470" name="Rectangle 469"/>
                  <p:cNvSpPr>
                    <a:spLocks noChangeArrowheads="1"/>
                  </p:cNvSpPr>
                  <p:nvPr>
                    <p:custDataLst>
                      <p:tags r:id="rId60"/>
                    </p:custDataLst>
                  </p:nvPr>
                </p:nvSpPr>
                <p:spPr bwMode="auto">
                  <a:xfrm>
                    <a:off x="2654623" y="3110069"/>
                    <a:ext cx="164961"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Billing</a:t>
                    </a:r>
                  </a:p>
                </p:txBody>
              </p:sp>
              <p:sp>
                <p:nvSpPr>
                  <p:cNvPr id="471" name="Rectangle 470"/>
                  <p:cNvSpPr>
                    <a:spLocks noChangeArrowheads="1"/>
                  </p:cNvSpPr>
                  <p:nvPr>
                    <p:custDataLst>
                      <p:tags r:id="rId61"/>
                    </p:custDataLst>
                  </p:nvPr>
                </p:nvSpPr>
                <p:spPr bwMode="auto">
                  <a:xfrm>
                    <a:off x="2561132" y="2893074"/>
                    <a:ext cx="480802"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Time and Expense</a:t>
                    </a:r>
                  </a:p>
                </p:txBody>
              </p:sp>
              <p:sp>
                <p:nvSpPr>
                  <p:cNvPr id="472" name="Rectangle 471"/>
                  <p:cNvSpPr>
                    <a:spLocks noChangeArrowheads="1"/>
                  </p:cNvSpPr>
                  <p:nvPr>
                    <p:custDataLst>
                      <p:tags r:id="rId62"/>
                    </p:custDataLst>
                  </p:nvPr>
                </p:nvSpPr>
                <p:spPr bwMode="auto">
                  <a:xfrm>
                    <a:off x="2541270" y="3212539"/>
                    <a:ext cx="561273"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Activity Management</a:t>
                    </a:r>
                  </a:p>
                </p:txBody>
              </p:sp>
              <p:sp>
                <p:nvSpPr>
                  <p:cNvPr id="473" name="Rectangle 472"/>
                  <p:cNvSpPr>
                    <a:spLocks noChangeArrowheads="1"/>
                  </p:cNvSpPr>
                  <p:nvPr>
                    <p:custDataLst>
                      <p:tags r:id="rId63"/>
                    </p:custDataLst>
                  </p:nvPr>
                </p:nvSpPr>
                <p:spPr bwMode="auto">
                  <a:xfrm>
                    <a:off x="2422188" y="3263673"/>
                    <a:ext cx="219278"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Training</a:t>
                    </a:r>
                  </a:p>
                </p:txBody>
              </p:sp>
              <p:sp>
                <p:nvSpPr>
                  <p:cNvPr id="474" name="Rectangle 473"/>
                  <p:cNvSpPr>
                    <a:spLocks noChangeArrowheads="1"/>
                  </p:cNvSpPr>
                  <p:nvPr>
                    <p:custDataLst>
                      <p:tags r:id="rId64"/>
                    </p:custDataLst>
                  </p:nvPr>
                </p:nvSpPr>
                <p:spPr bwMode="auto">
                  <a:xfrm>
                    <a:off x="2284543" y="3474886"/>
                    <a:ext cx="504944"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Time &amp; Attendance</a:t>
                    </a:r>
                  </a:p>
                </p:txBody>
              </p:sp>
              <p:sp>
                <p:nvSpPr>
                  <p:cNvPr id="475" name="Rectangle 474"/>
                  <p:cNvSpPr>
                    <a:spLocks noChangeArrowheads="1"/>
                  </p:cNvSpPr>
                  <p:nvPr>
                    <p:custDataLst>
                      <p:tags r:id="rId65"/>
                    </p:custDataLst>
                  </p:nvPr>
                </p:nvSpPr>
                <p:spPr bwMode="auto">
                  <a:xfrm>
                    <a:off x="2943804" y="3401805"/>
                    <a:ext cx="257501"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Rostering</a:t>
                    </a:r>
                  </a:p>
                </p:txBody>
              </p:sp>
              <p:sp>
                <p:nvSpPr>
                  <p:cNvPr id="476" name="Rectangle 475"/>
                  <p:cNvSpPr>
                    <a:spLocks noChangeArrowheads="1"/>
                  </p:cNvSpPr>
                  <p:nvPr>
                    <p:custDataLst>
                      <p:tags r:id="rId66"/>
                    </p:custDataLst>
                  </p:nvPr>
                </p:nvSpPr>
                <p:spPr bwMode="auto">
                  <a:xfrm>
                    <a:off x="2820521" y="3535620"/>
                    <a:ext cx="191114"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Service</a:t>
                    </a:r>
                  </a:p>
                </p:txBody>
              </p:sp>
              <p:sp>
                <p:nvSpPr>
                  <p:cNvPr id="477" name="Rectangle 476"/>
                  <p:cNvSpPr>
                    <a:spLocks noChangeArrowheads="1"/>
                  </p:cNvSpPr>
                  <p:nvPr>
                    <p:custDataLst>
                      <p:tags r:id="rId67"/>
                    </p:custDataLst>
                  </p:nvPr>
                </p:nvSpPr>
                <p:spPr bwMode="auto">
                  <a:xfrm>
                    <a:off x="2293597" y="3769490"/>
                    <a:ext cx="486839" cy="56057"/>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rPr>
                      <a:t>Data Warehousing</a:t>
                    </a:r>
                  </a:p>
                </p:txBody>
              </p:sp>
            </p:grpSp>
          </p:grpSp>
        </p:grpSp>
      </p:grpSp>
      <p:grpSp>
        <p:nvGrpSpPr>
          <p:cNvPr id="478" name="Group 477"/>
          <p:cNvGrpSpPr/>
          <p:nvPr>
            <p:custDataLst>
              <p:tags r:id="rId14"/>
            </p:custDataLst>
          </p:nvPr>
        </p:nvGrpSpPr>
        <p:grpSpPr>
          <a:xfrm>
            <a:off x="2531405" y="2292780"/>
            <a:ext cx="1128293" cy="657625"/>
            <a:chOff x="2351642" y="2228031"/>
            <a:chExt cx="1926580" cy="598883"/>
          </a:xfrm>
        </p:grpSpPr>
        <p:grpSp>
          <p:nvGrpSpPr>
            <p:cNvPr id="479" name="Group 478"/>
            <p:cNvGrpSpPr/>
            <p:nvPr/>
          </p:nvGrpSpPr>
          <p:grpSpPr>
            <a:xfrm>
              <a:off x="2351642" y="2228031"/>
              <a:ext cx="1926580" cy="598883"/>
              <a:chOff x="2515862" y="2228031"/>
              <a:chExt cx="1926580" cy="598883"/>
            </a:xfrm>
          </p:grpSpPr>
          <p:sp>
            <p:nvSpPr>
              <p:cNvPr id="481" name="Trapezoid 480"/>
              <p:cNvSpPr/>
              <p:nvPr/>
            </p:nvSpPr>
            <p:spPr>
              <a:xfrm rot="16200000">
                <a:off x="2942300" y="1801593"/>
                <a:ext cx="598883" cy="1451759"/>
              </a:xfrm>
              <a:prstGeom prst="trapezoi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5014"/>
                <a:endParaRPr lang="en-US" sz="3200" dirty="0">
                  <a:solidFill>
                    <a:prstClr val="white"/>
                  </a:solidFill>
                </a:endParaRPr>
              </a:p>
            </p:txBody>
          </p:sp>
          <p:sp>
            <p:nvSpPr>
              <p:cNvPr id="482" name="Right Triangle 481"/>
              <p:cNvSpPr/>
              <p:nvPr/>
            </p:nvSpPr>
            <p:spPr>
              <a:xfrm rot="13500000">
                <a:off x="3667873" y="2046374"/>
                <a:ext cx="560629" cy="988509"/>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5014"/>
                <a:endParaRPr lang="en-US" sz="3200" dirty="0">
                  <a:solidFill>
                    <a:prstClr val="white"/>
                  </a:solidFill>
                </a:endParaRPr>
              </a:p>
            </p:txBody>
          </p:sp>
        </p:grpSp>
        <p:sp>
          <p:nvSpPr>
            <p:cNvPr id="480" name="Rectangle 479"/>
            <p:cNvSpPr>
              <a:spLocks noChangeArrowheads="1"/>
            </p:cNvSpPr>
            <p:nvPr>
              <p:custDataLst>
                <p:tags r:id="rId32"/>
              </p:custDataLst>
            </p:nvPr>
          </p:nvSpPr>
          <p:spPr bwMode="auto">
            <a:xfrm>
              <a:off x="2652715" y="2434946"/>
              <a:ext cx="1623321" cy="325130"/>
            </a:xfrm>
            <a:prstGeom prst="rect">
              <a:avLst/>
            </a:prstGeom>
            <a:noFill/>
            <a:ln w="9525">
              <a:noFill/>
              <a:miter lim="800000"/>
              <a:headEnd/>
              <a:tailEnd/>
            </a:ln>
          </p:spPr>
          <p:txBody>
            <a:bodyPr wrap="square" lIns="0" tIns="0" rIns="0" bIns="0">
              <a:spAutoFit/>
            </a:bodyPr>
            <a:lstStyle/>
            <a:p>
              <a:pPr lvl="0" fontAlgn="ctr">
                <a:lnSpc>
                  <a:spcPct val="80000"/>
                </a:lnSpc>
              </a:pPr>
              <a:r>
                <a:rPr lang="en-US" sz="900" b="1" dirty="0" smtClean="0">
                  <a:solidFill>
                    <a:srgbClr val="FFFFFF"/>
                  </a:solidFill>
                  <a:latin typeface="+mn-lt"/>
                  <a:ea typeface="ＭＳ Ｐゴシック" pitchFamily="34" charset="-128"/>
                  <a:cs typeface="Arial" pitchFamily="34" charset="0"/>
                </a:rPr>
                <a:t>The Internet</a:t>
              </a:r>
              <a:br>
                <a:rPr lang="en-US" sz="900" b="1" dirty="0" smtClean="0">
                  <a:solidFill>
                    <a:srgbClr val="FFFFFF"/>
                  </a:solidFill>
                  <a:latin typeface="+mn-lt"/>
                  <a:ea typeface="ＭＳ Ｐゴシック" pitchFamily="34" charset="-128"/>
                  <a:cs typeface="Arial" pitchFamily="34" charset="0"/>
                </a:rPr>
              </a:br>
              <a:r>
                <a:rPr lang="en-US" sz="1100" b="1" dirty="0">
                  <a:solidFill>
                    <a:srgbClr val="0096D6">
                      <a:lumMod val="20000"/>
                      <a:lumOff val="80000"/>
                    </a:srgbClr>
                  </a:solidFill>
                </a:rPr>
                <a:t>Gigabytes</a:t>
              </a:r>
              <a:endParaRPr lang="en-US" sz="1100" b="1" dirty="0">
                <a:solidFill>
                  <a:srgbClr val="0096D6">
                    <a:lumMod val="20000"/>
                    <a:lumOff val="80000"/>
                  </a:srgbClr>
                </a:solidFill>
                <a:latin typeface="Calibri"/>
              </a:endParaRPr>
            </a:p>
            <a:p>
              <a:pPr defTabSz="455014" fontAlgn="base">
                <a:lnSpc>
                  <a:spcPct val="80000"/>
                </a:lnSpc>
                <a:spcBef>
                  <a:spcPct val="0"/>
                </a:spcBef>
                <a:spcAft>
                  <a:spcPct val="0"/>
                </a:spcAft>
              </a:pPr>
              <a:endParaRPr lang="en-US" sz="900" b="1" dirty="0">
                <a:solidFill>
                  <a:srgbClr val="FFFFFF"/>
                </a:solidFill>
                <a:latin typeface="+mn-lt"/>
                <a:ea typeface="ＭＳ Ｐゴシック" pitchFamily="34" charset="-128"/>
                <a:cs typeface="Arial" pitchFamily="34" charset="0"/>
              </a:endParaRPr>
            </a:p>
          </p:txBody>
        </p:sp>
      </p:grpSp>
      <p:grpSp>
        <p:nvGrpSpPr>
          <p:cNvPr id="483" name="Group 482"/>
          <p:cNvGrpSpPr/>
          <p:nvPr>
            <p:custDataLst>
              <p:tags r:id="rId15"/>
            </p:custDataLst>
          </p:nvPr>
        </p:nvGrpSpPr>
        <p:grpSpPr>
          <a:xfrm>
            <a:off x="1321933" y="2310397"/>
            <a:ext cx="1020564" cy="634208"/>
            <a:chOff x="1240700" y="2241191"/>
            <a:chExt cx="1742630" cy="577559"/>
          </a:xfrm>
        </p:grpSpPr>
        <p:grpSp>
          <p:nvGrpSpPr>
            <p:cNvPr id="484" name="Group 483"/>
            <p:cNvGrpSpPr/>
            <p:nvPr/>
          </p:nvGrpSpPr>
          <p:grpSpPr>
            <a:xfrm>
              <a:off x="1240700" y="2241191"/>
              <a:ext cx="1739127" cy="577559"/>
              <a:chOff x="1404920" y="2241191"/>
              <a:chExt cx="1739127" cy="577559"/>
            </a:xfrm>
          </p:grpSpPr>
          <p:sp>
            <p:nvSpPr>
              <p:cNvPr id="486" name="Trapezoid 485"/>
              <p:cNvSpPr/>
              <p:nvPr/>
            </p:nvSpPr>
            <p:spPr>
              <a:xfrm rot="16200000">
                <a:off x="1757958" y="1888153"/>
                <a:ext cx="577559" cy="1283635"/>
              </a:xfrm>
              <a:prstGeom prst="trapezoi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5014"/>
                <a:endParaRPr lang="en-US" sz="3600" dirty="0">
                  <a:solidFill>
                    <a:prstClr val="white"/>
                  </a:solidFill>
                </a:endParaRPr>
              </a:p>
            </p:txBody>
          </p:sp>
          <p:sp>
            <p:nvSpPr>
              <p:cNvPr id="487" name="Right Triangle 486"/>
              <p:cNvSpPr/>
              <p:nvPr/>
            </p:nvSpPr>
            <p:spPr>
              <a:xfrm rot="13500000">
                <a:off x="2421724" y="2066398"/>
                <a:ext cx="512427" cy="932219"/>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5014"/>
                <a:endParaRPr lang="en-US" sz="3600" dirty="0">
                  <a:solidFill>
                    <a:prstClr val="white"/>
                  </a:solidFill>
                </a:endParaRPr>
              </a:p>
            </p:txBody>
          </p:sp>
        </p:grpSp>
        <p:sp>
          <p:nvSpPr>
            <p:cNvPr id="485" name="Rectangle 484"/>
            <p:cNvSpPr>
              <a:spLocks noChangeArrowheads="1"/>
            </p:cNvSpPr>
            <p:nvPr>
              <p:custDataLst>
                <p:tags r:id="rId31"/>
              </p:custDataLst>
            </p:nvPr>
          </p:nvSpPr>
          <p:spPr bwMode="auto">
            <a:xfrm>
              <a:off x="1506000" y="2449941"/>
              <a:ext cx="1477330" cy="280286"/>
            </a:xfrm>
            <a:prstGeom prst="rect">
              <a:avLst/>
            </a:prstGeom>
            <a:noFill/>
            <a:ln w="9525">
              <a:noFill/>
              <a:miter lim="800000"/>
              <a:headEnd/>
              <a:tailEnd/>
            </a:ln>
          </p:spPr>
          <p:txBody>
            <a:bodyPr wrap="square" lIns="0" tIns="0" rIns="0" bIns="0">
              <a:spAutoFit/>
            </a:bodyPr>
            <a:lstStyle/>
            <a:p>
              <a:pPr lvl="0" defTabSz="455014" fontAlgn="base">
                <a:lnSpc>
                  <a:spcPct val="80000"/>
                </a:lnSpc>
                <a:spcBef>
                  <a:spcPct val="0"/>
                </a:spcBef>
                <a:spcAft>
                  <a:spcPct val="0"/>
                </a:spcAft>
              </a:pPr>
              <a:r>
                <a:rPr lang="en-US" sz="800" b="1" dirty="0" smtClean="0">
                  <a:solidFill>
                    <a:prstClr val="white"/>
                  </a:solidFill>
                  <a:latin typeface="+mn-lt"/>
                  <a:ea typeface="ＭＳ Ｐゴシック" pitchFamily="34" charset="-128"/>
                </a:rPr>
                <a:t>Client/Server</a:t>
              </a:r>
              <a:br>
                <a:rPr lang="en-US" sz="800" b="1" dirty="0" smtClean="0">
                  <a:solidFill>
                    <a:prstClr val="white"/>
                  </a:solidFill>
                  <a:latin typeface="+mn-lt"/>
                  <a:ea typeface="ＭＳ Ｐゴシック" pitchFamily="34" charset="-128"/>
                </a:rPr>
              </a:br>
              <a:r>
                <a:rPr lang="en-US" sz="900" b="1" dirty="0">
                  <a:solidFill>
                    <a:schemeClr val="accent1">
                      <a:lumMod val="20000"/>
                      <a:lumOff val="80000"/>
                    </a:schemeClr>
                  </a:solidFill>
                </a:rPr>
                <a:t>Megabytes</a:t>
              </a:r>
              <a:endParaRPr lang="en-US" sz="900" b="1" dirty="0">
                <a:solidFill>
                  <a:schemeClr val="accent1">
                    <a:lumMod val="20000"/>
                    <a:lumOff val="80000"/>
                  </a:schemeClr>
                </a:solidFill>
                <a:latin typeface="Calibri"/>
              </a:endParaRPr>
            </a:p>
            <a:p>
              <a:pPr defTabSz="455014" fontAlgn="base">
                <a:lnSpc>
                  <a:spcPct val="80000"/>
                </a:lnSpc>
                <a:spcBef>
                  <a:spcPct val="0"/>
                </a:spcBef>
                <a:spcAft>
                  <a:spcPct val="0"/>
                </a:spcAft>
              </a:pPr>
              <a:endParaRPr lang="en-US" sz="800" b="1" dirty="0">
                <a:solidFill>
                  <a:prstClr val="white"/>
                </a:solidFill>
                <a:latin typeface="+mn-lt"/>
                <a:ea typeface="ＭＳ Ｐゴシック" pitchFamily="34" charset="-128"/>
              </a:endParaRPr>
            </a:p>
          </p:txBody>
        </p:sp>
      </p:grpSp>
      <p:sp>
        <p:nvSpPr>
          <p:cNvPr id="488" name="Rectangle 487"/>
          <p:cNvSpPr>
            <a:spLocks noChangeArrowheads="1"/>
          </p:cNvSpPr>
          <p:nvPr>
            <p:custDataLst>
              <p:tags r:id="rId16"/>
            </p:custDataLst>
          </p:nvPr>
        </p:nvSpPr>
        <p:spPr bwMode="auto">
          <a:xfrm>
            <a:off x="5157531" y="801838"/>
            <a:ext cx="3124664" cy="413547"/>
          </a:xfrm>
          <a:prstGeom prst="rect">
            <a:avLst/>
          </a:prstGeom>
          <a:noFill/>
          <a:ln w="9525">
            <a:noFill/>
            <a:miter lim="800000"/>
            <a:headEnd/>
            <a:tailEnd/>
          </a:ln>
        </p:spPr>
        <p:txBody>
          <a:bodyPr wrap="square" lIns="43758" tIns="21883" rIns="43758" bIns="21883">
            <a:spAutoFit/>
          </a:bodyPr>
          <a:lstStyle/>
          <a:p>
            <a:pPr defTabSz="455014" fontAlgn="base">
              <a:lnSpc>
                <a:spcPct val="75000"/>
              </a:lnSpc>
              <a:spcBef>
                <a:spcPct val="0"/>
              </a:spcBef>
              <a:spcAft>
                <a:spcPct val="0"/>
              </a:spcAft>
            </a:pPr>
            <a:r>
              <a:rPr lang="en-US" sz="3200" b="1" dirty="0">
                <a:solidFill>
                  <a:schemeClr val="accent1"/>
                </a:solidFill>
                <a:latin typeface="+mn-lt"/>
                <a:ea typeface="ＭＳ Ｐゴシック" pitchFamily="34" charset="-128"/>
              </a:rPr>
              <a:t>Every 60 seconds</a:t>
            </a:r>
          </a:p>
        </p:txBody>
      </p:sp>
      <p:grpSp>
        <p:nvGrpSpPr>
          <p:cNvPr id="489" name="Group 488"/>
          <p:cNvGrpSpPr/>
          <p:nvPr>
            <p:custDataLst>
              <p:tags r:id="rId17"/>
            </p:custDataLst>
          </p:nvPr>
        </p:nvGrpSpPr>
        <p:grpSpPr>
          <a:xfrm>
            <a:off x="60513" y="2008247"/>
            <a:ext cx="884331" cy="1280817"/>
            <a:chOff x="130155" y="1811873"/>
            <a:chExt cx="1332120" cy="1465332"/>
          </a:xfrm>
          <a:noFill/>
        </p:grpSpPr>
        <p:sp>
          <p:nvSpPr>
            <p:cNvPr id="490" name="Delay 15"/>
            <p:cNvSpPr/>
            <p:nvPr/>
          </p:nvSpPr>
          <p:spPr>
            <a:xfrm>
              <a:off x="130155" y="1811873"/>
              <a:ext cx="1332120" cy="1465332"/>
            </a:xfrm>
            <a:prstGeom prst="flowChartDelay">
              <a:avLst/>
            </a:prstGeom>
            <a:grpFill/>
            <a:ln>
              <a:noFill/>
            </a:ln>
            <a:effectLst/>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defTabSz="455014"/>
              <a:endParaRPr lang="en-US" sz="2400" dirty="0">
                <a:solidFill>
                  <a:prstClr val="white"/>
                </a:solidFill>
              </a:endParaRPr>
            </a:p>
          </p:txBody>
        </p:sp>
        <p:grpSp>
          <p:nvGrpSpPr>
            <p:cNvPr id="491" name="Group 490"/>
            <p:cNvGrpSpPr/>
            <p:nvPr/>
          </p:nvGrpSpPr>
          <p:grpSpPr>
            <a:xfrm>
              <a:off x="644397" y="1966073"/>
              <a:ext cx="560247" cy="1093694"/>
              <a:chOff x="1685139" y="1966073"/>
              <a:chExt cx="560247" cy="1093694"/>
            </a:xfrm>
            <a:grpFill/>
          </p:grpSpPr>
          <p:sp>
            <p:nvSpPr>
              <p:cNvPr id="492" name="TextBox 491"/>
              <p:cNvSpPr txBox="1">
                <a:spLocks noChangeArrowheads="1"/>
              </p:cNvSpPr>
              <p:nvPr>
                <p:custDataLst>
                  <p:tags r:id="rId24"/>
                </p:custDataLst>
              </p:nvPr>
            </p:nvSpPr>
            <p:spPr bwMode="auto">
              <a:xfrm>
                <a:off x="1795685" y="2102588"/>
                <a:ext cx="118320" cy="70423"/>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cs typeface="Arial" pitchFamily="34" charset="0"/>
                  </a:rPr>
                  <a:t>IBM</a:t>
                </a:r>
              </a:p>
            </p:txBody>
          </p:sp>
          <p:sp>
            <p:nvSpPr>
              <p:cNvPr id="493" name="TextBox 492"/>
              <p:cNvSpPr txBox="1">
                <a:spLocks noChangeArrowheads="1"/>
              </p:cNvSpPr>
              <p:nvPr>
                <p:custDataLst>
                  <p:tags r:id="rId25"/>
                </p:custDataLst>
              </p:nvPr>
            </p:nvSpPr>
            <p:spPr bwMode="auto">
              <a:xfrm>
                <a:off x="1881720" y="2242875"/>
                <a:ext cx="207663" cy="70423"/>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cs typeface="Arial" pitchFamily="34" charset="0"/>
                  </a:rPr>
                  <a:t>Unisys</a:t>
                </a:r>
              </a:p>
            </p:txBody>
          </p:sp>
          <p:sp>
            <p:nvSpPr>
              <p:cNvPr id="494" name="TextBox 493"/>
              <p:cNvSpPr txBox="1">
                <a:spLocks noChangeArrowheads="1"/>
              </p:cNvSpPr>
              <p:nvPr>
                <p:custDataLst>
                  <p:tags r:id="rId26"/>
                </p:custDataLst>
              </p:nvPr>
            </p:nvSpPr>
            <p:spPr bwMode="auto">
              <a:xfrm>
                <a:off x="1685139" y="1966073"/>
                <a:ext cx="335644" cy="70423"/>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cs typeface="Arial" pitchFamily="34" charset="0"/>
                  </a:rPr>
                  <a:t>Burroughs</a:t>
                </a:r>
              </a:p>
            </p:txBody>
          </p:sp>
          <p:sp>
            <p:nvSpPr>
              <p:cNvPr id="495" name="TextBox 494"/>
              <p:cNvSpPr txBox="1">
                <a:spLocks noChangeArrowheads="1"/>
              </p:cNvSpPr>
              <p:nvPr>
                <p:custDataLst>
                  <p:tags r:id="rId27"/>
                </p:custDataLst>
              </p:nvPr>
            </p:nvSpPr>
            <p:spPr bwMode="auto">
              <a:xfrm>
                <a:off x="2025649" y="2103875"/>
                <a:ext cx="219737" cy="70423"/>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cs typeface="Arial" pitchFamily="34" charset="0"/>
                  </a:rPr>
                  <a:t>Hitachi</a:t>
                </a:r>
              </a:p>
            </p:txBody>
          </p:sp>
          <p:sp>
            <p:nvSpPr>
              <p:cNvPr id="496" name="TextBox 495"/>
              <p:cNvSpPr txBox="1">
                <a:spLocks noChangeArrowheads="1"/>
              </p:cNvSpPr>
              <p:nvPr>
                <p:custDataLst>
                  <p:tags r:id="rId28"/>
                </p:custDataLst>
              </p:nvPr>
            </p:nvSpPr>
            <p:spPr bwMode="auto">
              <a:xfrm>
                <a:off x="1807816" y="2835110"/>
                <a:ext cx="125564" cy="70423"/>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cs typeface="Arial" pitchFamily="34" charset="0"/>
                  </a:rPr>
                  <a:t>NEC</a:t>
                </a:r>
              </a:p>
            </p:txBody>
          </p:sp>
          <p:sp>
            <p:nvSpPr>
              <p:cNvPr id="497" name="TextBox 496"/>
              <p:cNvSpPr txBox="1">
                <a:spLocks noChangeArrowheads="1"/>
              </p:cNvSpPr>
              <p:nvPr>
                <p:custDataLst>
                  <p:tags r:id="rId29"/>
                </p:custDataLst>
              </p:nvPr>
            </p:nvSpPr>
            <p:spPr bwMode="auto">
              <a:xfrm>
                <a:off x="2122237" y="2896355"/>
                <a:ext cx="123149" cy="70423"/>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cs typeface="Arial" pitchFamily="34" charset="0"/>
                  </a:rPr>
                  <a:t>Bull</a:t>
                </a:r>
              </a:p>
            </p:txBody>
          </p:sp>
          <p:sp>
            <p:nvSpPr>
              <p:cNvPr id="498" name="TextBox 497"/>
              <p:cNvSpPr txBox="1">
                <a:spLocks noChangeArrowheads="1"/>
              </p:cNvSpPr>
              <p:nvPr>
                <p:custDataLst>
                  <p:tags r:id="rId30"/>
                </p:custDataLst>
              </p:nvPr>
            </p:nvSpPr>
            <p:spPr bwMode="auto">
              <a:xfrm>
                <a:off x="1832435" y="2989344"/>
                <a:ext cx="188346" cy="70423"/>
              </a:xfrm>
              <a:prstGeom prst="rect">
                <a:avLst/>
              </a:prstGeom>
              <a:grpFill/>
              <a:ln w="9525">
                <a:noFill/>
                <a:miter lim="800000"/>
                <a:headEnd/>
                <a:tailEnd/>
              </a:ln>
            </p:spPr>
            <p:txBody>
              <a:bodyPr wrap="none" lIns="0" tIns="0" rIns="0" bIns="0">
                <a:noAutofit/>
              </a:bodyPr>
              <a:lstStyle/>
              <a:p>
                <a:pPr algn="r" defTabSz="455014" fontAlgn="base">
                  <a:spcBef>
                    <a:spcPct val="0"/>
                  </a:spcBef>
                  <a:spcAft>
                    <a:spcPct val="0"/>
                  </a:spcAft>
                </a:pPr>
                <a:r>
                  <a:rPr lang="en-US" sz="400" dirty="0">
                    <a:solidFill>
                      <a:srgbClr val="87898B"/>
                    </a:solidFill>
                    <a:latin typeface="+mn-lt"/>
                    <a:ea typeface="ＭＳ Ｐゴシック" pitchFamily="34" charset="-128"/>
                    <a:cs typeface="Arial" pitchFamily="34" charset="0"/>
                  </a:rPr>
                  <a:t>Fijitsu</a:t>
                </a:r>
              </a:p>
            </p:txBody>
          </p:sp>
        </p:grpSp>
      </p:grpSp>
      <p:grpSp>
        <p:nvGrpSpPr>
          <p:cNvPr id="499" name="Group 498"/>
          <p:cNvGrpSpPr/>
          <p:nvPr>
            <p:custDataLst>
              <p:tags r:id="rId18"/>
            </p:custDataLst>
          </p:nvPr>
        </p:nvGrpSpPr>
        <p:grpSpPr>
          <a:xfrm>
            <a:off x="506654" y="2415755"/>
            <a:ext cx="611354" cy="440388"/>
            <a:chOff x="719692" y="2339984"/>
            <a:chExt cx="1043899" cy="401051"/>
          </a:xfrm>
        </p:grpSpPr>
        <p:grpSp>
          <p:nvGrpSpPr>
            <p:cNvPr id="500" name="Group 499"/>
            <p:cNvGrpSpPr/>
            <p:nvPr/>
          </p:nvGrpSpPr>
          <p:grpSpPr>
            <a:xfrm>
              <a:off x="719692" y="2339984"/>
              <a:ext cx="1043899" cy="401051"/>
              <a:chOff x="199254" y="2003697"/>
              <a:chExt cx="2034263" cy="781536"/>
            </a:xfrm>
            <a:effectLst/>
          </p:grpSpPr>
          <p:sp>
            <p:nvSpPr>
              <p:cNvPr id="502" name="Trapezoid 501"/>
              <p:cNvSpPr/>
              <p:nvPr/>
            </p:nvSpPr>
            <p:spPr>
              <a:xfrm rot="16200000">
                <a:off x="511681" y="1691270"/>
                <a:ext cx="781536" cy="1406389"/>
              </a:xfrm>
              <a:prstGeom prst="trapezoi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5014"/>
                <a:endParaRPr lang="en-US" sz="3200" dirty="0">
                  <a:solidFill>
                    <a:prstClr val="white"/>
                  </a:solidFill>
                </a:endParaRPr>
              </a:p>
            </p:txBody>
          </p:sp>
          <p:sp>
            <p:nvSpPr>
              <p:cNvPr id="503" name="Right Triangle 502"/>
              <p:cNvSpPr/>
              <p:nvPr/>
            </p:nvSpPr>
            <p:spPr>
              <a:xfrm rot="13500000">
                <a:off x="1219848" y="1735020"/>
                <a:ext cx="706335" cy="1321003"/>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5014"/>
                <a:endParaRPr lang="en-US" sz="3200" dirty="0">
                  <a:solidFill>
                    <a:prstClr val="white"/>
                  </a:solidFill>
                </a:endParaRPr>
              </a:p>
            </p:txBody>
          </p:sp>
        </p:grpSp>
        <p:sp>
          <p:nvSpPr>
            <p:cNvPr id="501" name="Rectangle 500"/>
            <p:cNvSpPr>
              <a:spLocks noChangeArrowheads="1"/>
            </p:cNvSpPr>
            <p:nvPr>
              <p:custDataLst>
                <p:tags r:id="rId23"/>
              </p:custDataLst>
            </p:nvPr>
          </p:nvSpPr>
          <p:spPr bwMode="auto">
            <a:xfrm>
              <a:off x="836401" y="2471020"/>
              <a:ext cx="739033" cy="156960"/>
            </a:xfrm>
            <a:prstGeom prst="rect">
              <a:avLst/>
            </a:prstGeom>
            <a:noFill/>
            <a:ln w="9525">
              <a:noFill/>
              <a:miter lim="800000"/>
              <a:headEnd/>
              <a:tailEnd/>
            </a:ln>
          </p:spPr>
          <p:txBody>
            <a:bodyPr wrap="none" lIns="0" tIns="0" rIns="0" bIns="0">
              <a:spAutoFit/>
            </a:bodyPr>
            <a:lstStyle/>
            <a:p>
              <a:pPr defTabSz="455014" fontAlgn="base">
                <a:lnSpc>
                  <a:spcPct val="80000"/>
                </a:lnSpc>
                <a:spcBef>
                  <a:spcPct val="0"/>
                </a:spcBef>
                <a:spcAft>
                  <a:spcPct val="0"/>
                </a:spcAft>
              </a:pPr>
              <a:r>
                <a:rPr lang="en-US" sz="700" b="1" dirty="0">
                  <a:solidFill>
                    <a:prstClr val="white"/>
                  </a:solidFill>
                  <a:latin typeface="+mn-lt"/>
                  <a:ea typeface="ＭＳ Ｐゴシック" pitchFamily="34" charset="-128"/>
                </a:rPr>
                <a:t>Mainframe </a:t>
              </a:r>
              <a:endParaRPr lang="en-US" sz="700" b="1" dirty="0" smtClean="0">
                <a:solidFill>
                  <a:prstClr val="white"/>
                </a:solidFill>
                <a:latin typeface="+mn-lt"/>
                <a:ea typeface="ＭＳ Ｐゴシック" pitchFamily="34" charset="-128"/>
              </a:endParaRPr>
            </a:p>
            <a:p>
              <a:pPr lvl="0" defTabSz="455014" fontAlgn="base">
                <a:lnSpc>
                  <a:spcPct val="80000"/>
                </a:lnSpc>
                <a:spcBef>
                  <a:spcPct val="0"/>
                </a:spcBef>
                <a:spcAft>
                  <a:spcPct val="0"/>
                </a:spcAft>
              </a:pPr>
              <a:r>
                <a:rPr lang="en-US" sz="700" b="1" dirty="0" smtClean="0">
                  <a:solidFill>
                    <a:schemeClr val="accent1">
                      <a:lumMod val="20000"/>
                      <a:lumOff val="80000"/>
                    </a:schemeClr>
                  </a:solidFill>
                </a:rPr>
                <a:t>Kilobytes</a:t>
              </a:r>
              <a:endParaRPr lang="en-US" sz="700" b="1" dirty="0">
                <a:solidFill>
                  <a:schemeClr val="accent1">
                    <a:lumMod val="20000"/>
                    <a:lumOff val="80000"/>
                  </a:schemeClr>
                </a:solidFill>
                <a:latin typeface="Calibri"/>
              </a:endParaRPr>
            </a:p>
          </p:txBody>
        </p:sp>
      </p:grpSp>
      <p:grpSp>
        <p:nvGrpSpPr>
          <p:cNvPr id="504" name="Group 503"/>
          <p:cNvGrpSpPr/>
          <p:nvPr>
            <p:custDataLst>
              <p:tags r:id="rId19"/>
            </p:custDataLst>
          </p:nvPr>
        </p:nvGrpSpPr>
        <p:grpSpPr>
          <a:xfrm>
            <a:off x="3842982" y="2167436"/>
            <a:ext cx="1600985" cy="950511"/>
            <a:chOff x="3315049" y="2111736"/>
            <a:chExt cx="2733711" cy="865608"/>
          </a:xfrm>
        </p:grpSpPr>
        <p:grpSp>
          <p:nvGrpSpPr>
            <p:cNvPr id="505" name="Group 504"/>
            <p:cNvGrpSpPr/>
            <p:nvPr/>
          </p:nvGrpSpPr>
          <p:grpSpPr>
            <a:xfrm>
              <a:off x="3315049" y="2111736"/>
              <a:ext cx="2733711" cy="865608"/>
              <a:chOff x="3479269" y="2111736"/>
              <a:chExt cx="2733711" cy="865608"/>
            </a:xfrm>
          </p:grpSpPr>
          <p:sp>
            <p:nvSpPr>
              <p:cNvPr id="507" name="Trapezoid 506"/>
              <p:cNvSpPr/>
              <p:nvPr/>
            </p:nvSpPr>
            <p:spPr>
              <a:xfrm rot="16200000">
                <a:off x="4076615" y="1514390"/>
                <a:ext cx="865608" cy="2060299"/>
              </a:xfrm>
              <a:prstGeom prst="trapezoi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5014"/>
                <a:endParaRPr lang="en-US" sz="2000" dirty="0">
                  <a:solidFill>
                    <a:prstClr val="white"/>
                  </a:solidFill>
                </a:endParaRPr>
              </a:p>
            </p:txBody>
          </p:sp>
          <p:sp>
            <p:nvSpPr>
              <p:cNvPr id="508" name="Right Triangle 507"/>
              <p:cNvSpPr/>
              <p:nvPr/>
            </p:nvSpPr>
            <p:spPr>
              <a:xfrm rot="13500000">
                <a:off x="5125094" y="1839533"/>
                <a:ext cx="775594" cy="1400179"/>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5014"/>
                <a:endParaRPr lang="en-US" sz="3200" dirty="0">
                  <a:solidFill>
                    <a:prstClr val="white"/>
                  </a:solidFill>
                </a:endParaRPr>
              </a:p>
            </p:txBody>
          </p:sp>
        </p:grpSp>
        <p:sp>
          <p:nvSpPr>
            <p:cNvPr id="506" name="Rectangle 505"/>
            <p:cNvSpPr>
              <a:spLocks noChangeArrowheads="1"/>
            </p:cNvSpPr>
            <p:nvPr>
              <p:custDataLst>
                <p:tags r:id="rId22"/>
              </p:custDataLst>
            </p:nvPr>
          </p:nvSpPr>
          <p:spPr bwMode="auto">
            <a:xfrm>
              <a:off x="3679852" y="2373614"/>
              <a:ext cx="2280821" cy="504513"/>
            </a:xfrm>
            <a:prstGeom prst="rect">
              <a:avLst/>
            </a:prstGeom>
            <a:noFill/>
            <a:ln w="9525">
              <a:noFill/>
              <a:miter lim="800000"/>
              <a:headEnd/>
              <a:tailEnd/>
            </a:ln>
          </p:spPr>
          <p:txBody>
            <a:bodyPr wrap="square" lIns="0" tIns="0" rIns="0" bIns="0">
              <a:spAutoFit/>
            </a:bodyPr>
            <a:lstStyle/>
            <a:p>
              <a:pPr defTabSz="455014" fontAlgn="base">
                <a:lnSpc>
                  <a:spcPct val="90000"/>
                </a:lnSpc>
                <a:spcBef>
                  <a:spcPct val="0"/>
                </a:spcBef>
                <a:spcAft>
                  <a:spcPct val="0"/>
                </a:spcAft>
              </a:pPr>
              <a:r>
                <a:rPr lang="en-US" sz="900" b="1" dirty="0" smtClean="0">
                  <a:solidFill>
                    <a:srgbClr val="FFFFFF"/>
                  </a:solidFill>
                  <a:latin typeface="+mn-lt"/>
                  <a:ea typeface="ＭＳ Ｐゴシック" pitchFamily="34" charset="-128"/>
                  <a:cs typeface="Arial" pitchFamily="34" charset="0"/>
                </a:rPr>
                <a:t>Mobile</a:t>
              </a:r>
              <a:r>
                <a:rPr lang="en-US" sz="900" b="1" dirty="0">
                  <a:solidFill>
                    <a:srgbClr val="FFFFFF"/>
                  </a:solidFill>
                  <a:latin typeface="+mn-lt"/>
                  <a:ea typeface="ＭＳ Ｐゴシック" pitchFamily="34" charset="-128"/>
                  <a:cs typeface="Arial" pitchFamily="34" charset="0"/>
                </a:rPr>
                <a:t>, Social, </a:t>
              </a:r>
            </a:p>
            <a:p>
              <a:pPr defTabSz="455014" fontAlgn="base">
                <a:lnSpc>
                  <a:spcPct val="90000"/>
                </a:lnSpc>
                <a:spcBef>
                  <a:spcPct val="0"/>
                </a:spcBef>
                <a:spcAft>
                  <a:spcPct val="0"/>
                </a:spcAft>
              </a:pPr>
              <a:r>
                <a:rPr lang="en-US" sz="900" b="1" dirty="0">
                  <a:solidFill>
                    <a:srgbClr val="FFFFFF"/>
                  </a:solidFill>
                  <a:latin typeface="+mn-lt"/>
                  <a:ea typeface="ＭＳ Ｐゴシック" pitchFamily="34" charset="-128"/>
                  <a:cs typeface="Arial" pitchFamily="34" charset="0"/>
                </a:rPr>
                <a:t>Big Data &amp; The </a:t>
              </a:r>
              <a:r>
                <a:rPr lang="en-US" sz="900" b="1" dirty="0" smtClean="0">
                  <a:solidFill>
                    <a:srgbClr val="FFFFFF"/>
                  </a:solidFill>
                  <a:latin typeface="+mn-lt"/>
                  <a:ea typeface="ＭＳ Ｐゴシック" pitchFamily="34" charset="-128"/>
                  <a:cs typeface="Arial" pitchFamily="34" charset="0"/>
                </a:rPr>
                <a:t>Cloud</a:t>
              </a:r>
            </a:p>
            <a:p>
              <a:pPr lvl="0" defTabSz="455014" fontAlgn="base">
                <a:lnSpc>
                  <a:spcPct val="90000"/>
                </a:lnSpc>
                <a:spcBef>
                  <a:spcPct val="0"/>
                </a:spcBef>
                <a:spcAft>
                  <a:spcPct val="0"/>
                </a:spcAft>
              </a:pPr>
              <a:r>
                <a:rPr lang="en-US" sz="1400" b="1" dirty="0">
                  <a:solidFill>
                    <a:schemeClr val="accent1">
                      <a:lumMod val="20000"/>
                      <a:lumOff val="80000"/>
                    </a:schemeClr>
                  </a:solidFill>
                </a:rPr>
                <a:t>Zettabytes</a:t>
              </a:r>
              <a:endParaRPr lang="en-US" sz="1400" b="1" dirty="0">
                <a:solidFill>
                  <a:schemeClr val="accent1">
                    <a:lumMod val="20000"/>
                    <a:lumOff val="80000"/>
                  </a:schemeClr>
                </a:solidFill>
                <a:latin typeface="Calibri"/>
              </a:endParaRPr>
            </a:p>
            <a:p>
              <a:pPr defTabSz="455014" fontAlgn="base">
                <a:lnSpc>
                  <a:spcPct val="90000"/>
                </a:lnSpc>
                <a:spcBef>
                  <a:spcPct val="0"/>
                </a:spcBef>
                <a:spcAft>
                  <a:spcPct val="0"/>
                </a:spcAft>
              </a:pPr>
              <a:endParaRPr lang="en-US" sz="800" b="1" dirty="0">
                <a:solidFill>
                  <a:srgbClr val="FFFFFF"/>
                </a:solidFill>
                <a:latin typeface="+mn-lt"/>
                <a:ea typeface="ＭＳ Ｐゴシック" pitchFamily="34" charset="-128"/>
                <a:cs typeface="Arial" pitchFamily="34" charset="0"/>
              </a:endParaRPr>
            </a:p>
          </p:txBody>
        </p:sp>
      </p:grpSp>
      <p:grpSp>
        <p:nvGrpSpPr>
          <p:cNvPr id="509" name="Group 508"/>
          <p:cNvGrpSpPr/>
          <p:nvPr>
            <p:custDataLst>
              <p:tags r:id="rId20"/>
            </p:custDataLst>
          </p:nvPr>
        </p:nvGrpSpPr>
        <p:grpSpPr>
          <a:xfrm>
            <a:off x="5358931" y="3874794"/>
            <a:ext cx="1757103" cy="367986"/>
            <a:chOff x="5033513" y="4190291"/>
            <a:chExt cx="1757103" cy="367986"/>
          </a:xfrm>
        </p:grpSpPr>
        <p:sp>
          <p:nvSpPr>
            <p:cNvPr id="510" name="TextBox 509"/>
            <p:cNvSpPr txBox="1"/>
            <p:nvPr>
              <p:custDataLst>
                <p:tags r:id="rId21"/>
              </p:custDataLst>
            </p:nvPr>
          </p:nvSpPr>
          <p:spPr>
            <a:xfrm>
              <a:off x="5276862" y="4197128"/>
              <a:ext cx="1513754" cy="361149"/>
            </a:xfrm>
            <a:prstGeom prst="rect">
              <a:avLst/>
            </a:prstGeom>
            <a:noFill/>
          </p:spPr>
          <p:txBody>
            <a:bodyPr wrap="none" rtlCol="0">
              <a:noAutofit/>
            </a:bodyPr>
            <a:lstStyle/>
            <a:p>
              <a:r>
                <a:rPr lang="en-US" sz="1600" b="1" dirty="0" smtClean="0">
                  <a:solidFill>
                    <a:srgbClr val="000000"/>
                  </a:solidFill>
                  <a:latin typeface="+mn-lt"/>
                  <a:cs typeface="HP Simplified" pitchFamily="34" charset="0"/>
                </a:rPr>
                <a:t>217 </a:t>
              </a:r>
              <a:r>
                <a:rPr lang="en-US" sz="1600" dirty="0">
                  <a:latin typeface="+mn-lt"/>
                </a:rPr>
                <a:t>new mobile web users </a:t>
              </a:r>
            </a:p>
          </p:txBody>
        </p:sp>
        <p:grpSp>
          <p:nvGrpSpPr>
            <p:cNvPr id="511" name="Group 510"/>
            <p:cNvGrpSpPr/>
            <p:nvPr/>
          </p:nvGrpSpPr>
          <p:grpSpPr>
            <a:xfrm>
              <a:off x="5033513" y="4190291"/>
              <a:ext cx="249591" cy="326401"/>
              <a:chOff x="4962489" y="4190291"/>
              <a:chExt cx="249591" cy="326401"/>
            </a:xfrm>
          </p:grpSpPr>
          <p:sp>
            <p:nvSpPr>
              <p:cNvPr id="512" name="Rounded Rectangle 511"/>
              <p:cNvSpPr/>
              <p:nvPr/>
            </p:nvSpPr>
            <p:spPr>
              <a:xfrm>
                <a:off x="4962489" y="4190291"/>
                <a:ext cx="249591" cy="326401"/>
              </a:xfrm>
              <a:prstGeom prst="roundRect">
                <a:avLst/>
              </a:prstGeom>
              <a:solidFill>
                <a:schemeClr val="accent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grpSp>
            <p:nvGrpSpPr>
              <p:cNvPr id="513" name="Group 512"/>
              <p:cNvGrpSpPr/>
              <p:nvPr/>
            </p:nvGrpSpPr>
            <p:grpSpPr>
              <a:xfrm>
                <a:off x="4995937" y="4253185"/>
                <a:ext cx="182880" cy="204801"/>
                <a:chOff x="4995937" y="4253185"/>
                <a:chExt cx="182880" cy="204801"/>
              </a:xfrm>
            </p:grpSpPr>
            <p:cxnSp>
              <p:nvCxnSpPr>
                <p:cNvPr id="514" name="Straight Connector 513"/>
                <p:cNvCxnSpPr/>
                <p:nvPr/>
              </p:nvCxnSpPr>
              <p:spPr>
                <a:xfrm flipH="1" flipV="1">
                  <a:off x="4995937" y="4253185"/>
                  <a:ext cx="182880"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5" name="Straight Connector 514"/>
                <p:cNvCxnSpPr/>
                <p:nvPr/>
              </p:nvCxnSpPr>
              <p:spPr>
                <a:xfrm flipH="1" flipV="1">
                  <a:off x="4995937" y="4304385"/>
                  <a:ext cx="182880"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6" name="Straight Connector 515"/>
                <p:cNvCxnSpPr/>
                <p:nvPr/>
              </p:nvCxnSpPr>
              <p:spPr>
                <a:xfrm flipH="1" flipV="1">
                  <a:off x="4995937" y="4355585"/>
                  <a:ext cx="182880"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7" name="Straight Connector 516"/>
                <p:cNvCxnSpPr/>
                <p:nvPr/>
              </p:nvCxnSpPr>
              <p:spPr>
                <a:xfrm flipH="1" flipV="1">
                  <a:off x="4995937" y="4406785"/>
                  <a:ext cx="182880"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p:cNvCxnSpPr/>
                <p:nvPr/>
              </p:nvCxnSpPr>
              <p:spPr>
                <a:xfrm flipH="1" flipV="1">
                  <a:off x="4995937" y="4457986"/>
                  <a:ext cx="182880"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grpSp>
      <p:sp>
        <p:nvSpPr>
          <p:cNvPr id="7" name="Rectangle 6"/>
          <p:cNvSpPr/>
          <p:nvPr/>
        </p:nvSpPr>
        <p:spPr>
          <a:xfrm>
            <a:off x="6719863" y="4202335"/>
            <a:ext cx="1656223" cy="461665"/>
          </a:xfrm>
          <a:prstGeom prst="rect">
            <a:avLst/>
          </a:prstGeom>
        </p:spPr>
        <p:txBody>
          <a:bodyPr wrap="none">
            <a:spAutoFit/>
          </a:bodyPr>
          <a:lstStyle/>
          <a:p>
            <a:pPr lvl="0" algn="ctr" fontAlgn="ctr"/>
            <a:r>
              <a:rPr lang="en-US" sz="2400" b="1" dirty="0">
                <a:solidFill>
                  <a:schemeClr val="accent1"/>
                </a:solidFill>
              </a:rPr>
              <a:t>Yottabytes</a:t>
            </a:r>
          </a:p>
        </p:txBody>
      </p:sp>
    </p:spTree>
    <p:extLst>
      <p:ext uri="{BB962C8B-B14F-4D97-AF65-F5344CB8AC3E}">
        <p14:creationId xmlns:p14="http://schemas.microsoft.com/office/powerpoint/2010/main" val="403938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9"/>
                                        </p:tgtEl>
                                        <p:attrNameLst>
                                          <p:attrName>style.visibility</p:attrName>
                                        </p:attrNameLst>
                                      </p:cBhvr>
                                      <p:to>
                                        <p:strVal val="visible"/>
                                      </p:to>
                                    </p:set>
                                    <p:animEffect transition="in" filter="fade">
                                      <p:cBhvr>
                                        <p:cTn id="7" dur="500"/>
                                        <p:tgtEl>
                                          <p:spTgt spid="48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99"/>
                                        </p:tgtEl>
                                        <p:attrNameLst>
                                          <p:attrName>style.visibility</p:attrName>
                                        </p:attrNameLst>
                                      </p:cBhvr>
                                      <p:to>
                                        <p:strVal val="visible"/>
                                      </p:to>
                                    </p:set>
                                    <p:animEffect transition="in" filter="wipe(left)">
                                      <p:cBhvr>
                                        <p:cTn id="11" dur="500"/>
                                        <p:tgtEl>
                                          <p:spTgt spid="499"/>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67"/>
                                        </p:tgtEl>
                                        <p:attrNameLst>
                                          <p:attrName>style.visibility</p:attrName>
                                        </p:attrNameLst>
                                      </p:cBhvr>
                                      <p:to>
                                        <p:strVal val="visible"/>
                                      </p:to>
                                    </p:set>
                                    <p:anim calcmode="lin" valueType="num">
                                      <p:cBhvr>
                                        <p:cTn id="14" dur="500" fill="hold"/>
                                        <p:tgtEl>
                                          <p:spTgt spid="267"/>
                                        </p:tgtEl>
                                        <p:attrNameLst>
                                          <p:attrName>ppt_w</p:attrName>
                                        </p:attrNameLst>
                                      </p:cBhvr>
                                      <p:tavLst>
                                        <p:tav tm="0">
                                          <p:val>
                                            <p:fltVal val="0"/>
                                          </p:val>
                                        </p:tav>
                                        <p:tav tm="100000">
                                          <p:val>
                                            <p:strVal val="#ppt_w"/>
                                          </p:val>
                                        </p:tav>
                                      </p:tavLst>
                                    </p:anim>
                                    <p:anim calcmode="lin" valueType="num">
                                      <p:cBhvr>
                                        <p:cTn id="15" dur="500" fill="hold"/>
                                        <p:tgtEl>
                                          <p:spTgt spid="267"/>
                                        </p:tgtEl>
                                        <p:attrNameLst>
                                          <p:attrName>ppt_h</p:attrName>
                                        </p:attrNameLst>
                                      </p:cBhvr>
                                      <p:tavLst>
                                        <p:tav tm="0">
                                          <p:val>
                                            <p:fltVal val="0"/>
                                          </p:val>
                                        </p:tav>
                                        <p:tav tm="100000">
                                          <p:val>
                                            <p:strVal val="#ppt_h"/>
                                          </p:val>
                                        </p:tav>
                                      </p:tavLst>
                                    </p:anim>
                                    <p:animEffect transition="in" filter="fade">
                                      <p:cBhvr>
                                        <p:cTn id="16" dur="500"/>
                                        <p:tgtEl>
                                          <p:spTgt spid="267"/>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38"/>
                                        </p:tgtEl>
                                        <p:attrNameLst>
                                          <p:attrName>style.visibility</p:attrName>
                                        </p:attrNameLst>
                                      </p:cBhvr>
                                      <p:to>
                                        <p:strVal val="visible"/>
                                      </p:to>
                                    </p:set>
                                    <p:animEffect transition="in" filter="fade">
                                      <p:cBhvr>
                                        <p:cTn id="20" dur="500"/>
                                        <p:tgtEl>
                                          <p:spTgt spid="438"/>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483"/>
                                        </p:tgtEl>
                                        <p:attrNameLst>
                                          <p:attrName>style.visibility</p:attrName>
                                        </p:attrNameLst>
                                      </p:cBhvr>
                                      <p:to>
                                        <p:strVal val="visible"/>
                                      </p:to>
                                    </p:set>
                                    <p:animEffect transition="in" filter="wipe(left)">
                                      <p:cBhvr>
                                        <p:cTn id="24" dur="500"/>
                                        <p:tgtEl>
                                          <p:spTgt spid="48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66"/>
                                        </p:tgtEl>
                                        <p:attrNameLst>
                                          <p:attrName>style.visibility</p:attrName>
                                        </p:attrNameLst>
                                      </p:cBhvr>
                                      <p:to>
                                        <p:strVal val="visible"/>
                                      </p:to>
                                    </p:set>
                                    <p:anim calcmode="lin" valueType="num">
                                      <p:cBhvr>
                                        <p:cTn id="27" dur="500" fill="hold"/>
                                        <p:tgtEl>
                                          <p:spTgt spid="266"/>
                                        </p:tgtEl>
                                        <p:attrNameLst>
                                          <p:attrName>ppt_w</p:attrName>
                                        </p:attrNameLst>
                                      </p:cBhvr>
                                      <p:tavLst>
                                        <p:tav tm="0">
                                          <p:val>
                                            <p:fltVal val="0"/>
                                          </p:val>
                                        </p:tav>
                                        <p:tav tm="100000">
                                          <p:val>
                                            <p:strVal val="#ppt_w"/>
                                          </p:val>
                                        </p:tav>
                                      </p:tavLst>
                                    </p:anim>
                                    <p:anim calcmode="lin" valueType="num">
                                      <p:cBhvr>
                                        <p:cTn id="28" dur="500" fill="hold"/>
                                        <p:tgtEl>
                                          <p:spTgt spid="266"/>
                                        </p:tgtEl>
                                        <p:attrNameLst>
                                          <p:attrName>ppt_h</p:attrName>
                                        </p:attrNameLst>
                                      </p:cBhvr>
                                      <p:tavLst>
                                        <p:tav tm="0">
                                          <p:val>
                                            <p:fltVal val="0"/>
                                          </p:val>
                                        </p:tav>
                                        <p:tav tm="100000">
                                          <p:val>
                                            <p:strVal val="#ppt_h"/>
                                          </p:val>
                                        </p:tav>
                                      </p:tavLst>
                                    </p:anim>
                                    <p:animEffect transition="in" filter="fade">
                                      <p:cBhvr>
                                        <p:cTn id="29" dur="500"/>
                                        <p:tgtEl>
                                          <p:spTgt spid="266"/>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378"/>
                                        </p:tgtEl>
                                        <p:attrNameLst>
                                          <p:attrName>style.visibility</p:attrName>
                                        </p:attrNameLst>
                                      </p:cBhvr>
                                      <p:to>
                                        <p:strVal val="visible"/>
                                      </p:to>
                                    </p:set>
                                    <p:animEffect transition="in" filter="fade">
                                      <p:cBhvr>
                                        <p:cTn id="33" dur="500"/>
                                        <p:tgtEl>
                                          <p:spTgt spid="378"/>
                                        </p:tgtEl>
                                      </p:cBhvr>
                                    </p:animEffect>
                                  </p:childTnLst>
                                </p:cTn>
                              </p:par>
                            </p:childTnLst>
                          </p:cTn>
                        </p:par>
                        <p:par>
                          <p:cTn id="34" fill="hold">
                            <p:stCondLst>
                              <p:cond delay="2500"/>
                            </p:stCondLst>
                            <p:childTnLst>
                              <p:par>
                                <p:cTn id="35" presetID="22" presetClass="entr" presetSubtype="8" fill="hold" nodeType="afterEffect">
                                  <p:stCondLst>
                                    <p:cond delay="0"/>
                                  </p:stCondLst>
                                  <p:childTnLst>
                                    <p:set>
                                      <p:cBhvr>
                                        <p:cTn id="36" dur="1" fill="hold">
                                          <p:stCondLst>
                                            <p:cond delay="0"/>
                                          </p:stCondLst>
                                        </p:cTn>
                                        <p:tgtEl>
                                          <p:spTgt spid="478"/>
                                        </p:tgtEl>
                                        <p:attrNameLst>
                                          <p:attrName>style.visibility</p:attrName>
                                        </p:attrNameLst>
                                      </p:cBhvr>
                                      <p:to>
                                        <p:strVal val="visible"/>
                                      </p:to>
                                    </p:set>
                                    <p:animEffect transition="in" filter="wipe(left)">
                                      <p:cBhvr>
                                        <p:cTn id="37" dur="500"/>
                                        <p:tgtEl>
                                          <p:spTgt spid="478"/>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65"/>
                                        </p:tgtEl>
                                        <p:attrNameLst>
                                          <p:attrName>style.visibility</p:attrName>
                                        </p:attrNameLst>
                                      </p:cBhvr>
                                      <p:to>
                                        <p:strVal val="visible"/>
                                      </p:to>
                                    </p:set>
                                    <p:anim calcmode="lin" valueType="num">
                                      <p:cBhvr>
                                        <p:cTn id="40" dur="500" fill="hold"/>
                                        <p:tgtEl>
                                          <p:spTgt spid="265"/>
                                        </p:tgtEl>
                                        <p:attrNameLst>
                                          <p:attrName>ppt_w</p:attrName>
                                        </p:attrNameLst>
                                      </p:cBhvr>
                                      <p:tavLst>
                                        <p:tav tm="0">
                                          <p:val>
                                            <p:fltVal val="0"/>
                                          </p:val>
                                        </p:tav>
                                        <p:tav tm="100000">
                                          <p:val>
                                            <p:strVal val="#ppt_w"/>
                                          </p:val>
                                        </p:tav>
                                      </p:tavLst>
                                    </p:anim>
                                    <p:anim calcmode="lin" valueType="num">
                                      <p:cBhvr>
                                        <p:cTn id="41" dur="500" fill="hold"/>
                                        <p:tgtEl>
                                          <p:spTgt spid="265"/>
                                        </p:tgtEl>
                                        <p:attrNameLst>
                                          <p:attrName>ppt_h</p:attrName>
                                        </p:attrNameLst>
                                      </p:cBhvr>
                                      <p:tavLst>
                                        <p:tav tm="0">
                                          <p:val>
                                            <p:fltVal val="0"/>
                                          </p:val>
                                        </p:tav>
                                        <p:tav tm="100000">
                                          <p:val>
                                            <p:strVal val="#ppt_h"/>
                                          </p:val>
                                        </p:tav>
                                      </p:tavLst>
                                    </p:anim>
                                    <p:animEffect transition="in" filter="fade">
                                      <p:cBhvr>
                                        <p:cTn id="42" dur="500"/>
                                        <p:tgtEl>
                                          <p:spTgt spid="265"/>
                                        </p:tgtEl>
                                      </p:cBhvr>
                                    </p:animEffect>
                                  </p:childTnLst>
                                </p:cTn>
                              </p:par>
                            </p:childTnLst>
                          </p:cTn>
                        </p:par>
                        <p:par>
                          <p:cTn id="43" fill="hold">
                            <p:stCondLst>
                              <p:cond delay="3000"/>
                            </p:stCondLst>
                            <p:childTnLst>
                              <p:par>
                                <p:cTn id="44" presetID="10" presetClass="entr" presetSubtype="0" fill="hold" nodeType="afterEffect">
                                  <p:stCondLst>
                                    <p:cond delay="0"/>
                                  </p:stCondLst>
                                  <p:childTnLst>
                                    <p:set>
                                      <p:cBhvr>
                                        <p:cTn id="45" dur="1" fill="hold">
                                          <p:stCondLst>
                                            <p:cond delay="0"/>
                                          </p:stCondLst>
                                        </p:cTn>
                                        <p:tgtEl>
                                          <p:spTgt spid="268"/>
                                        </p:tgtEl>
                                        <p:attrNameLst>
                                          <p:attrName>style.visibility</p:attrName>
                                        </p:attrNameLst>
                                      </p:cBhvr>
                                      <p:to>
                                        <p:strVal val="visible"/>
                                      </p:to>
                                    </p:set>
                                    <p:animEffect transition="in" filter="fade">
                                      <p:cBhvr>
                                        <p:cTn id="46" dur="500"/>
                                        <p:tgtEl>
                                          <p:spTgt spid="268"/>
                                        </p:tgtEl>
                                      </p:cBhvr>
                                    </p:animEffect>
                                  </p:childTnLst>
                                </p:cTn>
                              </p:par>
                            </p:childTnLst>
                          </p:cTn>
                        </p:par>
                        <p:par>
                          <p:cTn id="47" fill="hold">
                            <p:stCondLst>
                              <p:cond delay="3500"/>
                            </p:stCondLst>
                            <p:childTnLst>
                              <p:par>
                                <p:cTn id="48" presetID="22" presetClass="entr" presetSubtype="8" fill="hold" nodeType="afterEffect">
                                  <p:stCondLst>
                                    <p:cond delay="0"/>
                                  </p:stCondLst>
                                  <p:childTnLst>
                                    <p:set>
                                      <p:cBhvr>
                                        <p:cTn id="49" dur="1" fill="hold">
                                          <p:stCondLst>
                                            <p:cond delay="0"/>
                                          </p:stCondLst>
                                        </p:cTn>
                                        <p:tgtEl>
                                          <p:spTgt spid="504"/>
                                        </p:tgtEl>
                                        <p:attrNameLst>
                                          <p:attrName>style.visibility</p:attrName>
                                        </p:attrNameLst>
                                      </p:cBhvr>
                                      <p:to>
                                        <p:strVal val="visible"/>
                                      </p:to>
                                    </p:set>
                                    <p:animEffect transition="in" filter="wipe(left)">
                                      <p:cBhvr>
                                        <p:cTn id="50" dur="500"/>
                                        <p:tgtEl>
                                          <p:spTgt spid="504"/>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64"/>
                                        </p:tgtEl>
                                        <p:attrNameLst>
                                          <p:attrName>style.visibility</p:attrName>
                                        </p:attrNameLst>
                                      </p:cBhvr>
                                      <p:to>
                                        <p:strVal val="visible"/>
                                      </p:to>
                                    </p:set>
                                    <p:anim calcmode="lin" valueType="num">
                                      <p:cBhvr>
                                        <p:cTn id="53" dur="500" fill="hold"/>
                                        <p:tgtEl>
                                          <p:spTgt spid="264"/>
                                        </p:tgtEl>
                                        <p:attrNameLst>
                                          <p:attrName>ppt_w</p:attrName>
                                        </p:attrNameLst>
                                      </p:cBhvr>
                                      <p:tavLst>
                                        <p:tav tm="0">
                                          <p:val>
                                            <p:fltVal val="0"/>
                                          </p:val>
                                        </p:tav>
                                        <p:tav tm="100000">
                                          <p:val>
                                            <p:strVal val="#ppt_w"/>
                                          </p:val>
                                        </p:tav>
                                      </p:tavLst>
                                    </p:anim>
                                    <p:anim calcmode="lin" valueType="num">
                                      <p:cBhvr>
                                        <p:cTn id="54" dur="500" fill="hold"/>
                                        <p:tgtEl>
                                          <p:spTgt spid="264"/>
                                        </p:tgtEl>
                                        <p:attrNameLst>
                                          <p:attrName>ppt_h</p:attrName>
                                        </p:attrNameLst>
                                      </p:cBhvr>
                                      <p:tavLst>
                                        <p:tav tm="0">
                                          <p:val>
                                            <p:fltVal val="0"/>
                                          </p:val>
                                        </p:tav>
                                        <p:tav tm="100000">
                                          <p:val>
                                            <p:strVal val="#ppt_h"/>
                                          </p:val>
                                        </p:tav>
                                      </p:tavLst>
                                    </p:anim>
                                    <p:animEffect transition="in" filter="fade">
                                      <p:cBhvr>
                                        <p:cTn id="55" dur="500"/>
                                        <p:tgtEl>
                                          <p:spTgt spid="264"/>
                                        </p:tgtEl>
                                      </p:cBhvr>
                                    </p:animEffect>
                                  </p:childTnLst>
                                </p:cTn>
                              </p:par>
                            </p:childTnLst>
                          </p:cTn>
                        </p:par>
                        <p:par>
                          <p:cTn id="56" fill="hold">
                            <p:stCondLst>
                              <p:cond delay="4000"/>
                            </p:stCondLst>
                            <p:childTnLst>
                              <p:par>
                                <p:cTn id="57" presetID="53" presetClass="entr" presetSubtype="16" fill="hold" grpId="0" nodeType="afterEffect">
                                  <p:stCondLst>
                                    <p:cond delay="0"/>
                                  </p:stCondLst>
                                  <p:childTnLst>
                                    <p:set>
                                      <p:cBhvr>
                                        <p:cTn id="58" dur="1" fill="hold">
                                          <p:stCondLst>
                                            <p:cond delay="0"/>
                                          </p:stCondLst>
                                        </p:cTn>
                                        <p:tgtEl>
                                          <p:spTgt spid="488"/>
                                        </p:tgtEl>
                                        <p:attrNameLst>
                                          <p:attrName>style.visibility</p:attrName>
                                        </p:attrNameLst>
                                      </p:cBhvr>
                                      <p:to>
                                        <p:strVal val="visible"/>
                                      </p:to>
                                    </p:set>
                                    <p:anim calcmode="lin" valueType="num">
                                      <p:cBhvr>
                                        <p:cTn id="59" dur="500" fill="hold"/>
                                        <p:tgtEl>
                                          <p:spTgt spid="488"/>
                                        </p:tgtEl>
                                        <p:attrNameLst>
                                          <p:attrName>ppt_w</p:attrName>
                                        </p:attrNameLst>
                                      </p:cBhvr>
                                      <p:tavLst>
                                        <p:tav tm="0">
                                          <p:val>
                                            <p:fltVal val="0"/>
                                          </p:val>
                                        </p:tav>
                                        <p:tav tm="100000">
                                          <p:val>
                                            <p:strVal val="#ppt_w"/>
                                          </p:val>
                                        </p:tav>
                                      </p:tavLst>
                                    </p:anim>
                                    <p:anim calcmode="lin" valueType="num">
                                      <p:cBhvr>
                                        <p:cTn id="60" dur="500" fill="hold"/>
                                        <p:tgtEl>
                                          <p:spTgt spid="488"/>
                                        </p:tgtEl>
                                        <p:attrNameLst>
                                          <p:attrName>ppt_h</p:attrName>
                                        </p:attrNameLst>
                                      </p:cBhvr>
                                      <p:tavLst>
                                        <p:tav tm="0">
                                          <p:val>
                                            <p:fltVal val="0"/>
                                          </p:val>
                                        </p:tav>
                                        <p:tav tm="100000">
                                          <p:val>
                                            <p:strVal val="#ppt_h"/>
                                          </p:val>
                                        </p:tav>
                                      </p:tavLst>
                                    </p:anim>
                                    <p:animEffect transition="in" filter="fade">
                                      <p:cBhvr>
                                        <p:cTn id="61" dur="500"/>
                                        <p:tgtEl>
                                          <p:spTgt spid="488"/>
                                        </p:tgtEl>
                                      </p:cBhvr>
                                    </p:animEffect>
                                  </p:childTnLst>
                                </p:cTn>
                              </p:par>
                            </p:childTnLst>
                          </p:cTn>
                        </p:par>
                        <p:par>
                          <p:cTn id="62" fill="hold">
                            <p:stCondLst>
                              <p:cond delay="4500"/>
                            </p:stCondLst>
                            <p:childTnLst>
                              <p:par>
                                <p:cTn id="63" presetID="22" presetClass="entr" presetSubtype="8" fill="hold" nodeType="afterEffect">
                                  <p:stCondLst>
                                    <p:cond delay="0"/>
                                  </p:stCondLst>
                                  <p:childTnLst>
                                    <p:set>
                                      <p:cBhvr>
                                        <p:cTn id="64" dur="1" fill="hold">
                                          <p:stCondLst>
                                            <p:cond delay="0"/>
                                          </p:stCondLst>
                                        </p:cTn>
                                        <p:tgtEl>
                                          <p:spTgt spid="247"/>
                                        </p:tgtEl>
                                        <p:attrNameLst>
                                          <p:attrName>style.visibility</p:attrName>
                                        </p:attrNameLst>
                                      </p:cBhvr>
                                      <p:to>
                                        <p:strVal val="visible"/>
                                      </p:to>
                                    </p:set>
                                    <p:animEffect transition="in" filter="wipe(left)">
                                      <p:cBhvr>
                                        <p:cTn id="65" dur="750"/>
                                        <p:tgtEl>
                                          <p:spTgt spid="247"/>
                                        </p:tgtEl>
                                      </p:cBhvr>
                                    </p:animEffect>
                                  </p:childTnLst>
                                </p:cTn>
                              </p:par>
                              <p:par>
                                <p:cTn id="66" presetID="22" presetClass="entr" presetSubtype="8" fill="hold" nodeType="withEffect">
                                  <p:stCondLst>
                                    <p:cond delay="290"/>
                                  </p:stCondLst>
                                  <p:childTnLst>
                                    <p:set>
                                      <p:cBhvr>
                                        <p:cTn id="67" dur="1" fill="hold">
                                          <p:stCondLst>
                                            <p:cond delay="0"/>
                                          </p:stCondLst>
                                        </p:cTn>
                                        <p:tgtEl>
                                          <p:spTgt spid="244"/>
                                        </p:tgtEl>
                                        <p:attrNameLst>
                                          <p:attrName>style.visibility</p:attrName>
                                        </p:attrNameLst>
                                      </p:cBhvr>
                                      <p:to>
                                        <p:strVal val="visible"/>
                                      </p:to>
                                    </p:set>
                                    <p:animEffect transition="in" filter="wipe(left)">
                                      <p:cBhvr>
                                        <p:cTn id="68" dur="750"/>
                                        <p:tgtEl>
                                          <p:spTgt spid="244"/>
                                        </p:tgtEl>
                                      </p:cBhvr>
                                    </p:animEffect>
                                  </p:childTnLst>
                                </p:cTn>
                              </p:par>
                              <p:par>
                                <p:cTn id="69" presetID="22" presetClass="entr" presetSubtype="8" fill="hold" nodeType="withEffect">
                                  <p:stCondLst>
                                    <p:cond delay="590"/>
                                  </p:stCondLst>
                                  <p:childTnLst>
                                    <p:set>
                                      <p:cBhvr>
                                        <p:cTn id="70" dur="1" fill="hold">
                                          <p:stCondLst>
                                            <p:cond delay="0"/>
                                          </p:stCondLst>
                                        </p:cTn>
                                        <p:tgtEl>
                                          <p:spTgt spid="258"/>
                                        </p:tgtEl>
                                        <p:attrNameLst>
                                          <p:attrName>style.visibility</p:attrName>
                                        </p:attrNameLst>
                                      </p:cBhvr>
                                      <p:to>
                                        <p:strVal val="visible"/>
                                      </p:to>
                                    </p:set>
                                    <p:animEffect transition="in" filter="wipe(left)">
                                      <p:cBhvr>
                                        <p:cTn id="71" dur="750"/>
                                        <p:tgtEl>
                                          <p:spTgt spid="258"/>
                                        </p:tgtEl>
                                      </p:cBhvr>
                                    </p:animEffect>
                                  </p:childTnLst>
                                </p:cTn>
                              </p:par>
                              <p:par>
                                <p:cTn id="72" presetID="22" presetClass="entr" presetSubtype="8" fill="hold" nodeType="withEffect">
                                  <p:stCondLst>
                                    <p:cond delay="890"/>
                                  </p:stCondLst>
                                  <p:childTnLst>
                                    <p:set>
                                      <p:cBhvr>
                                        <p:cTn id="73" dur="1" fill="hold">
                                          <p:stCondLst>
                                            <p:cond delay="0"/>
                                          </p:stCondLst>
                                        </p:cTn>
                                        <p:tgtEl>
                                          <p:spTgt spid="250"/>
                                        </p:tgtEl>
                                        <p:attrNameLst>
                                          <p:attrName>style.visibility</p:attrName>
                                        </p:attrNameLst>
                                      </p:cBhvr>
                                      <p:to>
                                        <p:strVal val="visible"/>
                                      </p:to>
                                    </p:set>
                                    <p:animEffect transition="in" filter="wipe(left)">
                                      <p:cBhvr>
                                        <p:cTn id="74" dur="750"/>
                                        <p:tgtEl>
                                          <p:spTgt spid="250"/>
                                        </p:tgtEl>
                                      </p:cBhvr>
                                    </p:animEffect>
                                  </p:childTnLst>
                                </p:cTn>
                              </p:par>
                              <p:par>
                                <p:cTn id="75" presetID="22" presetClass="entr" presetSubtype="8" fill="hold" nodeType="withEffect">
                                  <p:stCondLst>
                                    <p:cond delay="1190"/>
                                  </p:stCondLst>
                                  <p:childTnLst>
                                    <p:set>
                                      <p:cBhvr>
                                        <p:cTn id="76" dur="1" fill="hold">
                                          <p:stCondLst>
                                            <p:cond delay="0"/>
                                          </p:stCondLst>
                                        </p:cTn>
                                        <p:tgtEl>
                                          <p:spTgt spid="261"/>
                                        </p:tgtEl>
                                        <p:attrNameLst>
                                          <p:attrName>style.visibility</p:attrName>
                                        </p:attrNameLst>
                                      </p:cBhvr>
                                      <p:to>
                                        <p:strVal val="visible"/>
                                      </p:to>
                                    </p:set>
                                    <p:animEffect transition="in" filter="wipe(left)">
                                      <p:cBhvr>
                                        <p:cTn id="77" dur="750"/>
                                        <p:tgtEl>
                                          <p:spTgt spid="261"/>
                                        </p:tgtEl>
                                      </p:cBhvr>
                                    </p:animEffect>
                                  </p:childTnLst>
                                </p:cTn>
                              </p:par>
                              <p:par>
                                <p:cTn id="78" presetID="22" presetClass="entr" presetSubtype="8" fill="hold" nodeType="withEffect">
                                  <p:stCondLst>
                                    <p:cond delay="1490"/>
                                  </p:stCondLst>
                                  <p:childTnLst>
                                    <p:set>
                                      <p:cBhvr>
                                        <p:cTn id="79" dur="1" fill="hold">
                                          <p:stCondLst>
                                            <p:cond delay="0"/>
                                          </p:stCondLst>
                                        </p:cTn>
                                        <p:tgtEl>
                                          <p:spTgt spid="255"/>
                                        </p:tgtEl>
                                        <p:attrNameLst>
                                          <p:attrName>style.visibility</p:attrName>
                                        </p:attrNameLst>
                                      </p:cBhvr>
                                      <p:to>
                                        <p:strVal val="visible"/>
                                      </p:to>
                                    </p:set>
                                    <p:animEffect transition="in" filter="wipe(left)">
                                      <p:cBhvr>
                                        <p:cTn id="80" dur="750"/>
                                        <p:tgtEl>
                                          <p:spTgt spid="255"/>
                                        </p:tgtEl>
                                      </p:cBhvr>
                                    </p:animEffect>
                                  </p:childTnLst>
                                </p:cTn>
                              </p:par>
                              <p:par>
                                <p:cTn id="81" presetID="22" presetClass="entr" presetSubtype="8" fill="hold" nodeType="withEffect">
                                  <p:stCondLst>
                                    <p:cond delay="1790"/>
                                  </p:stCondLst>
                                  <p:childTnLst>
                                    <p:set>
                                      <p:cBhvr>
                                        <p:cTn id="82" dur="1" fill="hold">
                                          <p:stCondLst>
                                            <p:cond delay="0"/>
                                          </p:stCondLst>
                                        </p:cTn>
                                        <p:tgtEl>
                                          <p:spTgt spid="509"/>
                                        </p:tgtEl>
                                        <p:attrNameLst>
                                          <p:attrName>style.visibility</p:attrName>
                                        </p:attrNameLst>
                                      </p:cBhvr>
                                      <p:to>
                                        <p:strVal val="visible"/>
                                      </p:to>
                                    </p:set>
                                    <p:animEffect transition="in" filter="wipe(left)">
                                      <p:cBhvr>
                                        <p:cTn id="83" dur="750"/>
                                        <p:tgtEl>
                                          <p:spTgt spid="509"/>
                                        </p:tgtEl>
                                      </p:cBhvr>
                                    </p:animEffect>
                                  </p:childTnLst>
                                </p:cTn>
                              </p:par>
                            </p:childTnLst>
                          </p:cTn>
                        </p:par>
                        <p:par>
                          <p:cTn id="84" fill="hold">
                            <p:stCondLst>
                              <p:cond delay="7040"/>
                            </p:stCondLst>
                            <p:childTnLst>
                              <p:par>
                                <p:cTn id="85" presetID="22" presetClass="entr" presetSubtype="8" fill="hold" grpId="0" nodeType="after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wipe(left)">
                                      <p:cBhvr>
                                        <p:cTn id="8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animBg="1"/>
      <p:bldP spid="265" grpId="0" animBg="1"/>
      <p:bldP spid="266" grpId="0" animBg="1"/>
      <p:bldP spid="267" grpId="0" animBg="1"/>
      <p:bldP spid="488"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37471076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59" name="think-cell Slide" r:id="rId15" imgW="360" imgH="360" progId="TCLayout.ActiveDocument.1">
                  <p:embed/>
                </p:oleObj>
              </mc:Choice>
              <mc:Fallback>
                <p:oleObj name="think-cell Slide" r:id="rId15" imgW="360" imgH="360" progId="TCLayout.ActiveDocument.1">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 name="Subtitle 43"/>
          <p:cNvSpPr>
            <a:spLocks noGrp="1"/>
          </p:cNvSpPr>
          <p:nvPr>
            <p:ph type="subTitle" idx="1"/>
          </p:nvPr>
        </p:nvSpPr>
        <p:spPr>
          <a:xfrm>
            <a:off x="331469" y="751390"/>
            <a:ext cx="8460105" cy="276999"/>
          </a:xfrm>
        </p:spPr>
        <p:txBody>
          <a:bodyPr/>
          <a:lstStyle/>
          <a:p>
            <a:r>
              <a:rPr lang="en-US" dirty="0" smtClean="0">
                <a:solidFill>
                  <a:schemeClr val="tx1"/>
                </a:solidFill>
              </a:rPr>
              <a:t>We have gone beyond the decimal system</a:t>
            </a:r>
            <a:endParaRPr lang="en-US" dirty="0">
              <a:solidFill>
                <a:schemeClr val="tx1"/>
              </a:solidFill>
            </a:endParaRPr>
          </a:p>
        </p:txBody>
      </p:sp>
      <p:sp>
        <p:nvSpPr>
          <p:cNvPr id="3" name="Title 2"/>
          <p:cNvSpPr>
            <a:spLocks noGrp="1"/>
          </p:cNvSpPr>
          <p:nvPr>
            <p:ph type="title"/>
            <p:custDataLst>
              <p:tags r:id="rId3"/>
            </p:custDataLst>
          </p:nvPr>
        </p:nvSpPr>
        <p:spPr/>
        <p:txBody>
          <a:bodyPr/>
          <a:lstStyle/>
          <a:p>
            <a:r>
              <a:rPr lang="en-US" dirty="0" smtClean="0"/>
              <a:t>Information from the internet of things</a:t>
            </a:r>
            <a:endParaRPr lang="en-US" sz="2000" dirty="0">
              <a:solidFill>
                <a:schemeClr val="accent1"/>
              </a:solidFill>
            </a:endParaRPr>
          </a:p>
        </p:txBody>
      </p:sp>
      <p:grpSp>
        <p:nvGrpSpPr>
          <p:cNvPr id="15" name="Group 14"/>
          <p:cNvGrpSpPr/>
          <p:nvPr>
            <p:custDataLst>
              <p:tags r:id="rId4"/>
            </p:custDataLst>
          </p:nvPr>
        </p:nvGrpSpPr>
        <p:grpSpPr>
          <a:xfrm>
            <a:off x="5317093" y="633333"/>
            <a:ext cx="3848653" cy="1977532"/>
            <a:chOff x="5317093" y="561415"/>
            <a:chExt cx="3848653" cy="1977532"/>
          </a:xfrm>
        </p:grpSpPr>
        <p:sp>
          <p:nvSpPr>
            <p:cNvPr id="2" name="Oval 1"/>
            <p:cNvSpPr/>
            <p:nvPr/>
          </p:nvSpPr>
          <p:spPr>
            <a:xfrm>
              <a:off x="5317093" y="561415"/>
              <a:ext cx="1977531" cy="19775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5400" dirty="0" smtClean="0"/>
                <a:t>10</a:t>
              </a:r>
              <a:r>
                <a:rPr lang="en-US" sz="5400" baseline="50000" dirty="0" smtClean="0"/>
                <a:t>27</a:t>
              </a:r>
              <a:endParaRPr lang="en-US" sz="5400" baseline="50000" dirty="0"/>
            </a:p>
          </p:txBody>
        </p:sp>
        <p:sp>
          <p:nvSpPr>
            <p:cNvPr id="22" name="Rectangle 21"/>
            <p:cNvSpPr/>
            <p:nvPr/>
          </p:nvSpPr>
          <p:spPr>
            <a:xfrm>
              <a:off x="7390730" y="1636682"/>
              <a:ext cx="1773714" cy="489207"/>
            </a:xfrm>
            <a:prstGeom prst="rect">
              <a:avLst/>
            </a:prstGeom>
          </p:spPr>
          <p:txBody>
            <a:bodyPr wrap="none">
              <a:spAutoFit/>
            </a:bodyPr>
            <a:lstStyle/>
            <a:p>
              <a:r>
                <a:rPr lang="en-US" sz="1200" b="1" dirty="0">
                  <a:solidFill>
                    <a:schemeClr val="accent1"/>
                  </a:solidFill>
                  <a:sym typeface="Wingdings" pitchFamily="2" charset="2"/>
                </a:rPr>
                <a:t>This will be our digital </a:t>
              </a:r>
              <a:r>
                <a:rPr lang="en-US" sz="1200" b="1" dirty="0" smtClean="0">
                  <a:solidFill>
                    <a:schemeClr val="accent1"/>
                  </a:solidFill>
                  <a:sym typeface="Wingdings" pitchFamily="2" charset="2"/>
                </a:rPr>
                <a:t/>
              </a:r>
              <a:br>
                <a:rPr lang="en-US" sz="1200" b="1" dirty="0" smtClean="0">
                  <a:solidFill>
                    <a:schemeClr val="accent1"/>
                  </a:solidFill>
                  <a:sym typeface="Wingdings" pitchFamily="2" charset="2"/>
                </a:rPr>
              </a:br>
              <a:r>
                <a:rPr lang="en-US" sz="1200" b="1" dirty="0" smtClean="0">
                  <a:solidFill>
                    <a:schemeClr val="accent1"/>
                  </a:solidFill>
                  <a:sym typeface="Wingdings" pitchFamily="2" charset="2"/>
                </a:rPr>
                <a:t>universe </a:t>
              </a:r>
              <a:r>
                <a:rPr lang="en-US" sz="1200" b="1" dirty="0">
                  <a:solidFill>
                    <a:schemeClr val="accent1"/>
                  </a:solidFill>
                  <a:sym typeface="Wingdings" pitchFamily="2" charset="2"/>
                </a:rPr>
                <a:t>tomorrow…</a:t>
              </a:r>
              <a:endParaRPr lang="en-US" sz="1200" b="1" dirty="0">
                <a:solidFill>
                  <a:schemeClr val="accent1"/>
                </a:solidFill>
              </a:endParaRPr>
            </a:p>
          </p:txBody>
        </p:sp>
        <p:sp>
          <p:nvSpPr>
            <p:cNvPr id="26" name="Oval 25"/>
            <p:cNvSpPr/>
            <p:nvPr/>
          </p:nvSpPr>
          <p:spPr>
            <a:xfrm>
              <a:off x="7184116" y="1418373"/>
              <a:ext cx="206614" cy="206614"/>
            </a:xfrm>
            <a:prstGeom prst="ellipse">
              <a:avLst/>
            </a:prstGeom>
            <a:solidFill>
              <a:schemeClr val="accent1"/>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7373347" y="1290371"/>
              <a:ext cx="1792399" cy="489207"/>
            </a:xfrm>
            <a:prstGeom prst="rect">
              <a:avLst/>
            </a:prstGeom>
          </p:spPr>
          <p:txBody>
            <a:bodyPr wrap="none">
              <a:spAutoFit/>
            </a:bodyPr>
            <a:lstStyle/>
            <a:p>
              <a:r>
                <a:rPr lang="en-US" sz="2400" b="1" dirty="0">
                  <a:solidFill>
                    <a:schemeClr val="accent1"/>
                  </a:solidFill>
                </a:rPr>
                <a:t>Brontobyte</a:t>
              </a:r>
            </a:p>
          </p:txBody>
        </p:sp>
      </p:grpSp>
      <p:grpSp>
        <p:nvGrpSpPr>
          <p:cNvPr id="13" name="Group 12"/>
          <p:cNvGrpSpPr/>
          <p:nvPr>
            <p:custDataLst>
              <p:tags r:id="rId5"/>
            </p:custDataLst>
          </p:nvPr>
        </p:nvGrpSpPr>
        <p:grpSpPr>
          <a:xfrm>
            <a:off x="2232869" y="1879219"/>
            <a:ext cx="4182546" cy="1598187"/>
            <a:chOff x="2232869" y="1879219"/>
            <a:chExt cx="4182546" cy="1598187"/>
          </a:xfrm>
        </p:grpSpPr>
        <p:sp>
          <p:nvSpPr>
            <p:cNvPr id="10" name="Oval 9"/>
            <p:cNvSpPr/>
            <p:nvPr/>
          </p:nvSpPr>
          <p:spPr>
            <a:xfrm>
              <a:off x="4817228" y="1879219"/>
              <a:ext cx="1598187" cy="1598187"/>
            </a:xfrm>
            <a:prstGeom prst="ellipse">
              <a:avLst/>
            </a:prstGeom>
            <a:solidFill>
              <a:srgbClr val="B7CA34"/>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algn="ctr"/>
              <a:r>
                <a:rPr lang="en-US" sz="4000" dirty="0" smtClean="0">
                  <a:solidFill>
                    <a:prstClr val="white"/>
                  </a:solidFill>
                </a:rPr>
                <a:t>10</a:t>
              </a:r>
              <a:r>
                <a:rPr lang="en-US" sz="4000" baseline="50000" dirty="0" smtClean="0">
                  <a:solidFill>
                    <a:prstClr val="white"/>
                  </a:solidFill>
                </a:rPr>
                <a:t>24</a:t>
              </a:r>
              <a:endParaRPr lang="en-US" sz="4000" baseline="50000" dirty="0">
                <a:solidFill>
                  <a:prstClr val="white"/>
                </a:solidFill>
              </a:endParaRPr>
            </a:p>
          </p:txBody>
        </p:sp>
        <p:sp>
          <p:nvSpPr>
            <p:cNvPr id="21" name="Rectangle 20"/>
            <p:cNvSpPr/>
            <p:nvPr/>
          </p:nvSpPr>
          <p:spPr>
            <a:xfrm>
              <a:off x="2232869" y="2788115"/>
              <a:ext cx="2502427" cy="489207"/>
            </a:xfrm>
            <a:prstGeom prst="rect">
              <a:avLst/>
            </a:prstGeom>
          </p:spPr>
          <p:txBody>
            <a:bodyPr wrap="none">
              <a:spAutoFit/>
            </a:bodyPr>
            <a:lstStyle/>
            <a:p>
              <a:pPr algn="r"/>
              <a:r>
                <a:rPr lang="en-US" sz="1200" b="1" dirty="0">
                  <a:solidFill>
                    <a:srgbClr val="B7CA34"/>
                  </a:solidFill>
                  <a:sym typeface="Wingdings" pitchFamily="2" charset="2"/>
                </a:rPr>
                <a:t>This is our digital universe today </a:t>
              </a:r>
              <a:r>
                <a:rPr lang="en-US" sz="1200" b="1" dirty="0" smtClean="0">
                  <a:solidFill>
                    <a:srgbClr val="B7CA34"/>
                  </a:solidFill>
                  <a:sym typeface="Wingdings" pitchFamily="2" charset="2"/>
                </a:rPr>
                <a:t/>
              </a:r>
              <a:br>
                <a:rPr lang="en-US" sz="1200" b="1" dirty="0" smtClean="0">
                  <a:solidFill>
                    <a:srgbClr val="B7CA34"/>
                  </a:solidFill>
                  <a:sym typeface="Wingdings" pitchFamily="2" charset="2"/>
                </a:rPr>
              </a:br>
              <a:r>
                <a:rPr lang="en-US" sz="1200" dirty="0" smtClean="0">
                  <a:solidFill>
                    <a:srgbClr val="B7CA34"/>
                  </a:solidFill>
                  <a:sym typeface="Wingdings" pitchFamily="2" charset="2"/>
                </a:rPr>
                <a:t>= </a:t>
              </a:r>
              <a:r>
                <a:rPr lang="en-US" sz="1200" dirty="0">
                  <a:solidFill>
                    <a:srgbClr val="B7CA34"/>
                  </a:solidFill>
                  <a:sym typeface="Wingdings" pitchFamily="2" charset="2"/>
                </a:rPr>
                <a:t>250 trillion of </a:t>
              </a:r>
              <a:r>
                <a:rPr lang="en-US" sz="1200" dirty="0" smtClean="0">
                  <a:solidFill>
                    <a:srgbClr val="B7CA34"/>
                  </a:solidFill>
                  <a:sym typeface="Wingdings" pitchFamily="2" charset="2"/>
                </a:rPr>
                <a:t>DVDs</a:t>
              </a:r>
              <a:endParaRPr lang="en-US" sz="1200" b="1" dirty="0">
                <a:solidFill>
                  <a:srgbClr val="B7CA34"/>
                </a:solidFill>
              </a:endParaRPr>
            </a:p>
          </p:txBody>
        </p:sp>
        <p:sp>
          <p:nvSpPr>
            <p:cNvPr id="28" name="Rectangle 27"/>
            <p:cNvSpPr/>
            <p:nvPr/>
          </p:nvSpPr>
          <p:spPr>
            <a:xfrm>
              <a:off x="3338131" y="2493887"/>
              <a:ext cx="1422096" cy="423980"/>
            </a:xfrm>
            <a:prstGeom prst="rect">
              <a:avLst/>
            </a:prstGeom>
          </p:spPr>
          <p:txBody>
            <a:bodyPr wrap="none">
              <a:spAutoFit/>
            </a:bodyPr>
            <a:lstStyle/>
            <a:p>
              <a:r>
                <a:rPr lang="en-US" sz="2000" b="1" dirty="0">
                  <a:solidFill>
                    <a:srgbClr val="B7CA34"/>
                  </a:solidFill>
                </a:rPr>
                <a:t>Yottabyte </a:t>
              </a:r>
            </a:p>
          </p:txBody>
        </p:sp>
        <p:sp>
          <p:nvSpPr>
            <p:cNvPr id="29" name="Oval 28"/>
            <p:cNvSpPr/>
            <p:nvPr/>
          </p:nvSpPr>
          <p:spPr>
            <a:xfrm>
              <a:off x="4706796" y="2600513"/>
              <a:ext cx="206614" cy="206614"/>
            </a:xfrm>
            <a:prstGeom prst="ellipse">
              <a:avLst/>
            </a:prstGeom>
            <a:solidFill>
              <a:srgbClr val="B7CA34"/>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 name="Group 8"/>
          <p:cNvGrpSpPr/>
          <p:nvPr>
            <p:custDataLst>
              <p:tags r:id="rId6"/>
            </p:custDataLst>
          </p:nvPr>
        </p:nvGrpSpPr>
        <p:grpSpPr>
          <a:xfrm>
            <a:off x="6305859" y="2135409"/>
            <a:ext cx="2833869" cy="1286174"/>
            <a:chOff x="6305859" y="2135409"/>
            <a:chExt cx="2833869" cy="1286174"/>
          </a:xfrm>
        </p:grpSpPr>
        <p:sp>
          <p:nvSpPr>
            <p:cNvPr id="11" name="Oval 10"/>
            <p:cNvSpPr/>
            <p:nvPr/>
          </p:nvSpPr>
          <p:spPr>
            <a:xfrm>
              <a:off x="6305859" y="2135409"/>
              <a:ext cx="1286174" cy="1286174"/>
            </a:xfrm>
            <a:prstGeom prst="ellipse">
              <a:avLst/>
            </a:prstGeom>
            <a:solidFill>
              <a:schemeClr val="tx1">
                <a:lumMod val="65000"/>
                <a:lumOff val="3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algn="ctr"/>
              <a:r>
                <a:rPr lang="en-US" sz="3200" dirty="0" smtClean="0">
                  <a:solidFill>
                    <a:prstClr val="white"/>
                  </a:solidFill>
                </a:rPr>
                <a:t>10</a:t>
              </a:r>
              <a:r>
                <a:rPr lang="en-US" sz="3200" baseline="50000" dirty="0" smtClean="0">
                  <a:solidFill>
                    <a:prstClr val="white"/>
                  </a:solidFill>
                </a:rPr>
                <a:t>21</a:t>
              </a:r>
              <a:endParaRPr lang="en-US" sz="3200" baseline="50000" dirty="0">
                <a:solidFill>
                  <a:prstClr val="white"/>
                </a:solidFill>
              </a:endParaRPr>
            </a:p>
          </p:txBody>
        </p:sp>
        <p:sp>
          <p:nvSpPr>
            <p:cNvPr id="24" name="Rectangle 23"/>
            <p:cNvSpPr/>
            <p:nvPr/>
          </p:nvSpPr>
          <p:spPr>
            <a:xfrm>
              <a:off x="7666839" y="2917866"/>
              <a:ext cx="1472889" cy="391365"/>
            </a:xfrm>
            <a:prstGeom prst="rect">
              <a:avLst/>
            </a:prstGeom>
          </p:spPr>
          <p:txBody>
            <a:bodyPr wrap="square">
              <a:spAutoFit/>
            </a:bodyPr>
            <a:lstStyle/>
            <a:p>
              <a:pPr marL="0" lvl="2"/>
              <a:r>
                <a:rPr lang="en-US" sz="900" b="1" dirty="0" smtClean="0">
                  <a:solidFill>
                    <a:schemeClr val="tx1">
                      <a:lumMod val="50000"/>
                      <a:lumOff val="50000"/>
                    </a:schemeClr>
                  </a:solidFill>
                </a:rPr>
                <a:t>1.3 ZB </a:t>
              </a:r>
              <a:r>
                <a:rPr lang="en-US" sz="900" dirty="0">
                  <a:solidFill>
                    <a:schemeClr val="tx1">
                      <a:lumMod val="50000"/>
                      <a:lumOff val="50000"/>
                    </a:schemeClr>
                  </a:solidFill>
                </a:rPr>
                <a:t>of network traffic </a:t>
              </a:r>
              <a:r>
                <a:rPr lang="en-US" sz="900" dirty="0" smtClean="0">
                  <a:solidFill>
                    <a:schemeClr val="tx1">
                      <a:lumMod val="50000"/>
                      <a:lumOff val="50000"/>
                    </a:schemeClr>
                  </a:solidFill>
                </a:rPr>
                <a:t/>
              </a:r>
              <a:br>
                <a:rPr lang="en-US" sz="900" dirty="0" smtClean="0">
                  <a:solidFill>
                    <a:schemeClr val="tx1">
                      <a:lumMod val="50000"/>
                      <a:lumOff val="50000"/>
                    </a:schemeClr>
                  </a:solidFill>
                </a:rPr>
              </a:br>
              <a:r>
                <a:rPr lang="en-US" sz="900" dirty="0" smtClean="0">
                  <a:solidFill>
                    <a:schemeClr val="tx1">
                      <a:lumMod val="50000"/>
                      <a:lumOff val="50000"/>
                    </a:schemeClr>
                  </a:solidFill>
                </a:rPr>
                <a:t>by </a:t>
              </a:r>
              <a:r>
                <a:rPr lang="en-US" sz="900" b="1" dirty="0" smtClean="0">
                  <a:solidFill>
                    <a:schemeClr val="tx1">
                      <a:lumMod val="50000"/>
                      <a:lumOff val="50000"/>
                    </a:schemeClr>
                  </a:solidFill>
                </a:rPr>
                <a:t>2016</a:t>
              </a:r>
              <a:endParaRPr lang="en-US" sz="900" b="1" dirty="0">
                <a:solidFill>
                  <a:schemeClr val="tx1">
                    <a:lumMod val="50000"/>
                    <a:lumOff val="50000"/>
                  </a:schemeClr>
                </a:solidFill>
              </a:endParaRPr>
            </a:p>
          </p:txBody>
        </p:sp>
        <p:sp>
          <p:nvSpPr>
            <p:cNvPr id="30" name="Oval 29"/>
            <p:cNvSpPr/>
            <p:nvPr/>
          </p:nvSpPr>
          <p:spPr>
            <a:xfrm>
              <a:off x="7488726" y="2675077"/>
              <a:ext cx="206614" cy="206614"/>
            </a:xfrm>
            <a:prstGeom prst="ellipse">
              <a:avLst/>
            </a:prstGeom>
            <a:solidFill>
              <a:schemeClr val="tx1">
                <a:lumMod val="65000"/>
                <a:lumOff val="3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p:cNvSpPr/>
            <p:nvPr/>
          </p:nvSpPr>
          <p:spPr>
            <a:xfrm>
              <a:off x="7666839" y="2600513"/>
              <a:ext cx="1185987" cy="391365"/>
            </a:xfrm>
            <a:prstGeom prst="rect">
              <a:avLst/>
            </a:prstGeom>
          </p:spPr>
          <p:txBody>
            <a:bodyPr wrap="none">
              <a:spAutoFit/>
            </a:bodyPr>
            <a:lstStyle/>
            <a:p>
              <a:r>
                <a:rPr lang="en-US" dirty="0">
                  <a:solidFill>
                    <a:schemeClr val="tx1">
                      <a:lumMod val="50000"/>
                      <a:lumOff val="50000"/>
                    </a:schemeClr>
                  </a:solidFill>
                </a:rPr>
                <a:t>Zettabyte</a:t>
              </a:r>
            </a:p>
          </p:txBody>
        </p:sp>
      </p:grpSp>
      <p:grpSp>
        <p:nvGrpSpPr>
          <p:cNvPr id="8" name="Group 7"/>
          <p:cNvGrpSpPr/>
          <p:nvPr>
            <p:custDataLst>
              <p:tags r:id="rId7"/>
            </p:custDataLst>
          </p:nvPr>
        </p:nvGrpSpPr>
        <p:grpSpPr>
          <a:xfrm>
            <a:off x="969466" y="2902270"/>
            <a:ext cx="5666485" cy="1281398"/>
            <a:chOff x="969466" y="2902270"/>
            <a:chExt cx="5666485" cy="1281398"/>
          </a:xfrm>
        </p:grpSpPr>
        <p:sp>
          <p:nvSpPr>
            <p:cNvPr id="12" name="Oval 11"/>
            <p:cNvSpPr/>
            <p:nvPr/>
          </p:nvSpPr>
          <p:spPr>
            <a:xfrm>
              <a:off x="5597324" y="2902270"/>
              <a:ext cx="1038627" cy="1038627"/>
            </a:xfrm>
            <a:prstGeom prst="ellipse">
              <a:avLst/>
            </a:prstGeom>
            <a:solidFill>
              <a:schemeClr val="bg1">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algn="ctr"/>
              <a:r>
                <a:rPr lang="en-US" sz="2800" dirty="0" smtClean="0">
                  <a:solidFill>
                    <a:prstClr val="white"/>
                  </a:solidFill>
                </a:rPr>
                <a:t>10</a:t>
              </a:r>
              <a:r>
                <a:rPr lang="en-US" sz="2800" baseline="50000" dirty="0" smtClean="0">
                  <a:solidFill>
                    <a:prstClr val="white"/>
                  </a:solidFill>
                </a:rPr>
                <a:t>18</a:t>
              </a:r>
              <a:endParaRPr lang="en-US" sz="2800" baseline="50000" dirty="0">
                <a:solidFill>
                  <a:prstClr val="white"/>
                </a:solidFill>
              </a:endParaRPr>
            </a:p>
          </p:txBody>
        </p:sp>
        <p:sp>
          <p:nvSpPr>
            <p:cNvPr id="23" name="Rectangle 22"/>
            <p:cNvSpPr/>
            <p:nvPr/>
          </p:nvSpPr>
          <p:spPr>
            <a:xfrm>
              <a:off x="969466" y="3743382"/>
              <a:ext cx="4554068" cy="440286"/>
            </a:xfrm>
            <a:prstGeom prst="rect">
              <a:avLst/>
            </a:prstGeom>
          </p:spPr>
          <p:txBody>
            <a:bodyPr wrap="square" lIns="0" tIns="0" rIns="0" bIns="0">
              <a:spAutoFit/>
            </a:bodyPr>
            <a:lstStyle/>
            <a:p>
              <a:pPr marL="0" lvl="2" algn="r"/>
              <a:r>
                <a:rPr lang="en-US" sz="900" b="1" dirty="0" smtClean="0">
                  <a:solidFill>
                    <a:schemeClr val="bg1">
                      <a:lumMod val="50000"/>
                    </a:schemeClr>
                  </a:solidFill>
                </a:rPr>
                <a:t>1 EB </a:t>
              </a:r>
              <a:r>
                <a:rPr lang="en-US" sz="900" dirty="0">
                  <a:solidFill>
                    <a:schemeClr val="bg1">
                      <a:lumMod val="50000"/>
                    </a:schemeClr>
                  </a:solidFill>
                </a:rPr>
                <a:t>of data is created on the internet each </a:t>
              </a:r>
              <a:r>
                <a:rPr lang="en-US" sz="900" dirty="0" smtClean="0">
                  <a:solidFill>
                    <a:schemeClr val="bg1">
                      <a:lumMod val="50000"/>
                    </a:schemeClr>
                  </a:solidFill>
                </a:rPr>
                <a:t>day = </a:t>
              </a:r>
              <a:r>
                <a:rPr lang="en-US" sz="900" b="1" dirty="0" smtClean="0">
                  <a:solidFill>
                    <a:schemeClr val="bg1">
                      <a:lumMod val="50000"/>
                    </a:schemeClr>
                  </a:solidFill>
                </a:rPr>
                <a:t>250 </a:t>
              </a:r>
              <a:r>
                <a:rPr lang="en-US" sz="900" b="1" dirty="0">
                  <a:solidFill>
                    <a:schemeClr val="bg1">
                      <a:lumMod val="50000"/>
                    </a:schemeClr>
                  </a:solidFill>
                </a:rPr>
                <a:t>million DVDs </a:t>
              </a:r>
              <a:r>
                <a:rPr lang="en-US" sz="900" dirty="0">
                  <a:solidFill>
                    <a:schemeClr val="bg1">
                      <a:lumMod val="50000"/>
                    </a:schemeClr>
                  </a:solidFill>
                </a:rPr>
                <a:t>worth of information</a:t>
              </a:r>
              <a:r>
                <a:rPr lang="en-US" sz="900" dirty="0" smtClean="0">
                  <a:solidFill>
                    <a:schemeClr val="bg1">
                      <a:lumMod val="50000"/>
                    </a:schemeClr>
                  </a:solidFill>
                </a:rPr>
                <a:t>.</a:t>
              </a:r>
            </a:p>
            <a:p>
              <a:pPr marL="0" lvl="2" algn="r"/>
              <a:r>
                <a:rPr lang="en-US" sz="900" dirty="0">
                  <a:solidFill>
                    <a:schemeClr val="bg1">
                      <a:lumMod val="50000"/>
                    </a:schemeClr>
                  </a:solidFill>
                </a:rPr>
                <a:t>The proposed </a:t>
              </a:r>
              <a:r>
                <a:rPr lang="en-US" sz="900" b="1" dirty="0">
                  <a:solidFill>
                    <a:schemeClr val="bg1">
                      <a:lumMod val="50000"/>
                    </a:schemeClr>
                  </a:solidFill>
                </a:rPr>
                <a:t>Square Kilometer Array telescope </a:t>
              </a:r>
              <a:r>
                <a:rPr lang="en-US" sz="900" dirty="0">
                  <a:solidFill>
                    <a:schemeClr val="bg1">
                      <a:lumMod val="50000"/>
                    </a:schemeClr>
                  </a:solidFill>
                </a:rPr>
                <a:t>will generated an </a:t>
              </a:r>
              <a:r>
                <a:rPr lang="en-US" sz="900" b="1" dirty="0" smtClean="0">
                  <a:solidFill>
                    <a:schemeClr val="bg1">
                      <a:lumMod val="50000"/>
                    </a:schemeClr>
                  </a:solidFill>
                </a:rPr>
                <a:t>EB</a:t>
              </a:r>
              <a:r>
                <a:rPr lang="en-US" sz="900" dirty="0" smtClean="0">
                  <a:solidFill>
                    <a:schemeClr val="bg1">
                      <a:lumMod val="50000"/>
                    </a:schemeClr>
                  </a:solidFill>
                </a:rPr>
                <a:t> </a:t>
              </a:r>
              <a:r>
                <a:rPr lang="en-US" sz="900" dirty="0">
                  <a:solidFill>
                    <a:schemeClr val="bg1">
                      <a:lumMod val="50000"/>
                    </a:schemeClr>
                  </a:solidFill>
                </a:rPr>
                <a:t>of data per day</a:t>
              </a:r>
            </a:p>
            <a:p>
              <a:pPr marL="0" lvl="2" algn="r"/>
              <a:r>
                <a:rPr lang="en-US" sz="900" dirty="0" smtClean="0">
                  <a:solidFill>
                    <a:schemeClr val="bg1">
                      <a:lumMod val="50000"/>
                    </a:schemeClr>
                  </a:solidFill>
                </a:rPr>
                <a:t> </a:t>
              </a:r>
              <a:endParaRPr lang="en-US" sz="900" dirty="0">
                <a:solidFill>
                  <a:schemeClr val="bg1">
                    <a:lumMod val="50000"/>
                  </a:schemeClr>
                </a:solidFill>
              </a:endParaRPr>
            </a:p>
          </p:txBody>
        </p:sp>
        <p:sp>
          <p:nvSpPr>
            <p:cNvPr id="31" name="Oval 30"/>
            <p:cNvSpPr/>
            <p:nvPr/>
          </p:nvSpPr>
          <p:spPr>
            <a:xfrm>
              <a:off x="5538764" y="3502999"/>
              <a:ext cx="206614" cy="206614"/>
            </a:xfrm>
            <a:prstGeom prst="ellipse">
              <a:avLst/>
            </a:prstGeom>
            <a:solidFill>
              <a:schemeClr val="bg1">
                <a:lumMod val="50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p:cNvSpPr/>
            <p:nvPr/>
          </p:nvSpPr>
          <p:spPr>
            <a:xfrm>
              <a:off x="4675290" y="3427530"/>
              <a:ext cx="921000" cy="358751"/>
            </a:xfrm>
            <a:prstGeom prst="rect">
              <a:avLst/>
            </a:prstGeom>
          </p:spPr>
          <p:txBody>
            <a:bodyPr wrap="none">
              <a:spAutoFit/>
            </a:bodyPr>
            <a:lstStyle/>
            <a:p>
              <a:r>
                <a:rPr lang="en-US" sz="1600" dirty="0">
                  <a:solidFill>
                    <a:schemeClr val="bg1">
                      <a:lumMod val="50000"/>
                    </a:schemeClr>
                  </a:solidFill>
                </a:rPr>
                <a:t>Exabyte</a:t>
              </a:r>
            </a:p>
          </p:txBody>
        </p:sp>
      </p:grpSp>
      <p:grpSp>
        <p:nvGrpSpPr>
          <p:cNvPr id="6" name="Group 5"/>
          <p:cNvGrpSpPr/>
          <p:nvPr>
            <p:custDataLst>
              <p:tags r:id="rId8"/>
            </p:custDataLst>
          </p:nvPr>
        </p:nvGrpSpPr>
        <p:grpSpPr>
          <a:xfrm>
            <a:off x="2467968" y="3756072"/>
            <a:ext cx="3987901" cy="698338"/>
            <a:chOff x="2467968" y="3756072"/>
            <a:chExt cx="3987901" cy="698338"/>
          </a:xfrm>
        </p:grpSpPr>
        <p:sp>
          <p:nvSpPr>
            <p:cNvPr id="16" name="Oval 15"/>
            <p:cNvSpPr/>
            <p:nvPr/>
          </p:nvSpPr>
          <p:spPr>
            <a:xfrm>
              <a:off x="5858316" y="3756072"/>
              <a:ext cx="597553" cy="597554"/>
            </a:xfrm>
            <a:prstGeom prst="ellipse">
              <a:avLst/>
            </a:prstGeom>
            <a:solidFill>
              <a:schemeClr val="bg1">
                <a:lumMod val="7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algn="ctr"/>
              <a:r>
                <a:rPr lang="en-US" sz="1600" dirty="0" smtClean="0">
                  <a:solidFill>
                    <a:schemeClr val="tx1"/>
                  </a:solidFill>
                </a:rPr>
                <a:t>10</a:t>
              </a:r>
              <a:r>
                <a:rPr lang="en-US" sz="1600" baseline="50000" dirty="0" smtClean="0">
                  <a:solidFill>
                    <a:schemeClr val="tx1"/>
                  </a:solidFill>
                </a:rPr>
                <a:t>12</a:t>
              </a:r>
              <a:endParaRPr lang="en-US" sz="1600" baseline="50000" dirty="0">
                <a:solidFill>
                  <a:schemeClr val="tx1"/>
                </a:solidFill>
              </a:endParaRPr>
            </a:p>
          </p:txBody>
        </p:sp>
        <p:sp>
          <p:nvSpPr>
            <p:cNvPr id="33" name="Oval 32"/>
            <p:cNvSpPr/>
            <p:nvPr/>
          </p:nvSpPr>
          <p:spPr>
            <a:xfrm>
              <a:off x="5822675" y="4121466"/>
              <a:ext cx="145343" cy="145343"/>
            </a:xfrm>
            <a:prstGeom prst="ellipse">
              <a:avLst/>
            </a:prstGeom>
            <a:solidFill>
              <a:schemeClr val="bg1">
                <a:lumMod val="75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38"/>
            <p:cNvSpPr/>
            <p:nvPr/>
          </p:nvSpPr>
          <p:spPr>
            <a:xfrm>
              <a:off x="5155464" y="4046255"/>
              <a:ext cx="752835" cy="277217"/>
            </a:xfrm>
            <a:prstGeom prst="rect">
              <a:avLst/>
            </a:prstGeom>
          </p:spPr>
          <p:txBody>
            <a:bodyPr wrap="none">
              <a:spAutoFit/>
            </a:bodyPr>
            <a:lstStyle/>
            <a:p>
              <a:r>
                <a:rPr lang="en-US" sz="1100" dirty="0">
                  <a:solidFill>
                    <a:schemeClr val="bg1">
                      <a:lumMod val="65000"/>
                    </a:schemeClr>
                  </a:solidFill>
                </a:rPr>
                <a:t>Terabyte</a:t>
              </a:r>
            </a:p>
          </p:txBody>
        </p:sp>
        <p:sp>
          <p:nvSpPr>
            <p:cNvPr id="46" name="Rectangle 45"/>
            <p:cNvSpPr/>
            <p:nvPr/>
          </p:nvSpPr>
          <p:spPr>
            <a:xfrm>
              <a:off x="2467968" y="4209807"/>
              <a:ext cx="3425959" cy="244603"/>
            </a:xfrm>
            <a:prstGeom prst="rect">
              <a:avLst/>
            </a:prstGeom>
          </p:spPr>
          <p:txBody>
            <a:bodyPr wrap="square">
              <a:spAutoFit/>
            </a:bodyPr>
            <a:lstStyle/>
            <a:p>
              <a:pPr marL="0" lvl="2" algn="r"/>
              <a:r>
                <a:rPr lang="en-US" sz="900" b="1" dirty="0">
                  <a:solidFill>
                    <a:schemeClr val="bg1">
                      <a:lumMod val="75000"/>
                    </a:schemeClr>
                  </a:solidFill>
                </a:rPr>
                <a:t>500TB</a:t>
              </a:r>
              <a:r>
                <a:rPr lang="en-US" sz="900" dirty="0">
                  <a:solidFill>
                    <a:schemeClr val="bg1">
                      <a:lumMod val="75000"/>
                    </a:schemeClr>
                  </a:solidFill>
                </a:rPr>
                <a:t> of new data per day are ingested in </a:t>
              </a:r>
              <a:r>
                <a:rPr lang="en-US" sz="900" b="1" dirty="0">
                  <a:solidFill>
                    <a:schemeClr val="bg1">
                      <a:lumMod val="75000"/>
                    </a:schemeClr>
                  </a:solidFill>
                </a:rPr>
                <a:t>Facebook</a:t>
              </a:r>
              <a:r>
                <a:rPr lang="en-US" sz="900" dirty="0">
                  <a:solidFill>
                    <a:schemeClr val="bg1">
                      <a:lumMod val="75000"/>
                    </a:schemeClr>
                  </a:solidFill>
                </a:rPr>
                <a:t> databases</a:t>
              </a:r>
            </a:p>
          </p:txBody>
        </p:sp>
      </p:grpSp>
      <p:grpSp>
        <p:nvGrpSpPr>
          <p:cNvPr id="7" name="Group 6"/>
          <p:cNvGrpSpPr/>
          <p:nvPr>
            <p:custDataLst>
              <p:tags r:id="rId9"/>
            </p:custDataLst>
          </p:nvPr>
        </p:nvGrpSpPr>
        <p:grpSpPr>
          <a:xfrm>
            <a:off x="6325207" y="3326849"/>
            <a:ext cx="2840540" cy="923884"/>
            <a:chOff x="6325207" y="3326849"/>
            <a:chExt cx="2840540" cy="923884"/>
          </a:xfrm>
        </p:grpSpPr>
        <p:sp>
          <p:nvSpPr>
            <p:cNvPr id="14" name="Oval 13"/>
            <p:cNvSpPr/>
            <p:nvPr/>
          </p:nvSpPr>
          <p:spPr>
            <a:xfrm>
              <a:off x="6325207" y="3326849"/>
              <a:ext cx="799094" cy="799093"/>
            </a:xfrm>
            <a:prstGeom prst="ellipse">
              <a:avLst/>
            </a:prstGeom>
            <a:solidFill>
              <a:schemeClr val="bg1">
                <a:lumMod val="6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algn="ctr"/>
              <a:r>
                <a:rPr lang="en-US" sz="2000" dirty="0" smtClean="0">
                  <a:solidFill>
                    <a:prstClr val="white"/>
                  </a:solidFill>
                </a:rPr>
                <a:t>10</a:t>
              </a:r>
              <a:r>
                <a:rPr lang="en-US" sz="2000" baseline="50000" dirty="0" smtClean="0">
                  <a:solidFill>
                    <a:prstClr val="white"/>
                  </a:solidFill>
                </a:rPr>
                <a:t>15</a:t>
              </a:r>
              <a:endParaRPr lang="en-US" sz="2000" baseline="50000" dirty="0">
                <a:solidFill>
                  <a:prstClr val="white"/>
                </a:solidFill>
              </a:endParaRPr>
            </a:p>
          </p:txBody>
        </p:sp>
        <p:sp>
          <p:nvSpPr>
            <p:cNvPr id="32" name="Oval 31"/>
            <p:cNvSpPr/>
            <p:nvPr/>
          </p:nvSpPr>
          <p:spPr>
            <a:xfrm>
              <a:off x="7001646" y="3701514"/>
              <a:ext cx="206614" cy="206614"/>
            </a:xfrm>
            <a:prstGeom prst="ellipse">
              <a:avLst/>
            </a:prstGeom>
            <a:solidFill>
              <a:schemeClr val="bg1">
                <a:lumMod val="6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p:cNvSpPr/>
            <p:nvPr/>
          </p:nvSpPr>
          <p:spPr>
            <a:xfrm>
              <a:off x="7159999" y="3646713"/>
              <a:ext cx="909109" cy="326138"/>
            </a:xfrm>
            <a:prstGeom prst="rect">
              <a:avLst/>
            </a:prstGeom>
          </p:spPr>
          <p:txBody>
            <a:bodyPr wrap="none">
              <a:spAutoFit/>
            </a:bodyPr>
            <a:lstStyle/>
            <a:p>
              <a:r>
                <a:rPr lang="en-US" sz="1400" dirty="0">
                  <a:solidFill>
                    <a:schemeClr val="bg1">
                      <a:lumMod val="65000"/>
                    </a:schemeClr>
                  </a:solidFill>
                </a:rPr>
                <a:t>Petabyte</a:t>
              </a:r>
              <a:endParaRPr lang="en-US" sz="1400" dirty="0"/>
            </a:p>
          </p:txBody>
        </p:sp>
        <p:sp>
          <p:nvSpPr>
            <p:cNvPr id="47" name="Rectangle 46"/>
            <p:cNvSpPr/>
            <p:nvPr/>
          </p:nvSpPr>
          <p:spPr>
            <a:xfrm>
              <a:off x="7160000" y="3859368"/>
              <a:ext cx="2005747" cy="391365"/>
            </a:xfrm>
            <a:prstGeom prst="rect">
              <a:avLst/>
            </a:prstGeom>
          </p:spPr>
          <p:txBody>
            <a:bodyPr wrap="square">
              <a:spAutoFit/>
            </a:bodyPr>
            <a:lstStyle/>
            <a:p>
              <a:pPr marL="0" lvl="2"/>
              <a:r>
                <a:rPr lang="en-US" sz="900" dirty="0">
                  <a:solidFill>
                    <a:schemeClr val="bg1">
                      <a:lumMod val="65000"/>
                    </a:schemeClr>
                  </a:solidFill>
                </a:rPr>
                <a:t>The </a:t>
              </a:r>
              <a:r>
                <a:rPr lang="en-US" sz="900" b="1" dirty="0">
                  <a:solidFill>
                    <a:schemeClr val="bg1">
                      <a:lumMod val="65000"/>
                    </a:schemeClr>
                  </a:solidFill>
                </a:rPr>
                <a:t>CERN Large Hadron Collider </a:t>
              </a:r>
              <a:r>
                <a:rPr lang="en-US" sz="900" b="1" dirty="0" smtClean="0">
                  <a:solidFill>
                    <a:schemeClr val="bg1">
                      <a:lumMod val="65000"/>
                    </a:schemeClr>
                  </a:solidFill>
                </a:rPr>
                <a:t/>
              </a:r>
              <a:br>
                <a:rPr lang="en-US" sz="900" b="1" dirty="0" smtClean="0">
                  <a:solidFill>
                    <a:schemeClr val="bg1">
                      <a:lumMod val="65000"/>
                    </a:schemeClr>
                  </a:solidFill>
                </a:rPr>
              </a:br>
              <a:r>
                <a:rPr lang="en-US" sz="900" dirty="0" smtClean="0">
                  <a:solidFill>
                    <a:schemeClr val="bg1">
                      <a:lumMod val="65000"/>
                    </a:schemeClr>
                  </a:solidFill>
                </a:rPr>
                <a:t>generates </a:t>
              </a:r>
              <a:r>
                <a:rPr lang="en-US" sz="900" b="1" dirty="0">
                  <a:solidFill>
                    <a:schemeClr val="bg1">
                      <a:lumMod val="65000"/>
                    </a:schemeClr>
                  </a:solidFill>
                </a:rPr>
                <a:t>1PB</a:t>
              </a:r>
              <a:r>
                <a:rPr lang="en-US" sz="900" dirty="0">
                  <a:solidFill>
                    <a:schemeClr val="bg1">
                      <a:lumMod val="65000"/>
                    </a:schemeClr>
                  </a:solidFill>
                </a:rPr>
                <a:t> per second</a:t>
              </a:r>
            </a:p>
          </p:txBody>
        </p:sp>
      </p:grpSp>
      <p:sp>
        <p:nvSpPr>
          <p:cNvPr id="43" name="Content Placeholder 3"/>
          <p:cNvSpPr txBox="1">
            <a:spLocks/>
          </p:cNvSpPr>
          <p:nvPr>
            <p:custDataLst>
              <p:tags r:id="rId10"/>
            </p:custDataLst>
          </p:nvPr>
        </p:nvSpPr>
        <p:spPr bwMode="black">
          <a:xfrm>
            <a:off x="396288" y="1142055"/>
            <a:ext cx="4314608" cy="1127887"/>
          </a:xfrm>
          <a:prstGeom prst="rect">
            <a:avLst/>
          </a:prstGeom>
          <a:noFill/>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Arial"/>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Lucida Grande"/>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Arial"/>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smtClean="0">
                <a:solidFill>
                  <a:schemeClr val="tx1"/>
                </a:solidFill>
              </a:rPr>
              <a:t>Today data scientist uses </a:t>
            </a:r>
            <a:r>
              <a:rPr lang="en-US" sz="1600" dirty="0" smtClean="0">
                <a:solidFill>
                  <a:srgbClr val="B7CA34"/>
                </a:solidFill>
              </a:rPr>
              <a:t>Yottabytes</a:t>
            </a:r>
            <a:r>
              <a:rPr lang="en-US" sz="1600" dirty="0" smtClean="0">
                <a:solidFill>
                  <a:schemeClr val="tx1"/>
                </a:solidFill>
              </a:rPr>
              <a:t> </a:t>
            </a:r>
            <a:r>
              <a:rPr lang="en-US" sz="1400" dirty="0" smtClean="0">
                <a:solidFill>
                  <a:schemeClr val="tx1"/>
                </a:solidFill>
              </a:rPr>
              <a:t>to describe how much government data the NSA or FBI have on people altogether.</a:t>
            </a:r>
          </a:p>
          <a:p>
            <a:pPr lvl="1"/>
            <a:r>
              <a:rPr lang="en-US" sz="1200" dirty="0" smtClean="0"/>
              <a:t>In the near future, </a:t>
            </a:r>
            <a:r>
              <a:rPr lang="en-US" b="1" dirty="0">
                <a:solidFill>
                  <a:schemeClr val="accent1"/>
                </a:solidFill>
              </a:rPr>
              <a:t>B</a:t>
            </a:r>
            <a:r>
              <a:rPr lang="en-US" b="1" dirty="0" smtClean="0">
                <a:solidFill>
                  <a:schemeClr val="accent1"/>
                </a:solidFill>
              </a:rPr>
              <a:t>rontobyte</a:t>
            </a:r>
            <a:r>
              <a:rPr lang="en-US" dirty="0" smtClean="0"/>
              <a:t> </a:t>
            </a:r>
            <a:r>
              <a:rPr lang="en-US" sz="1200" dirty="0" smtClean="0"/>
              <a:t>will be the measurement </a:t>
            </a:r>
            <a:br>
              <a:rPr lang="en-US" sz="1200" dirty="0" smtClean="0"/>
            </a:br>
            <a:r>
              <a:rPr lang="en-US" sz="1200" dirty="0" smtClean="0"/>
              <a:t>to describe the type of sensor data that will be generated </a:t>
            </a:r>
            <a:br>
              <a:rPr lang="en-US" sz="1200" dirty="0" smtClean="0"/>
            </a:br>
            <a:r>
              <a:rPr lang="en-US" sz="1200" dirty="0" smtClean="0"/>
              <a:t>from the IoT (Internet of Things)</a:t>
            </a:r>
          </a:p>
        </p:txBody>
      </p:sp>
      <p:grpSp>
        <p:nvGrpSpPr>
          <p:cNvPr id="5" name="Group 4"/>
          <p:cNvGrpSpPr/>
          <p:nvPr>
            <p:custDataLst>
              <p:tags r:id="rId11"/>
            </p:custDataLst>
          </p:nvPr>
        </p:nvGrpSpPr>
        <p:grpSpPr>
          <a:xfrm>
            <a:off x="6271789" y="4013296"/>
            <a:ext cx="1116205" cy="493490"/>
            <a:chOff x="6271789" y="4013296"/>
            <a:chExt cx="1116205" cy="493490"/>
          </a:xfrm>
        </p:grpSpPr>
        <p:sp>
          <p:nvSpPr>
            <p:cNvPr id="17" name="Oval 16"/>
            <p:cNvSpPr/>
            <p:nvPr/>
          </p:nvSpPr>
          <p:spPr>
            <a:xfrm>
              <a:off x="6271789" y="4013296"/>
              <a:ext cx="449315" cy="449315"/>
            </a:xfrm>
            <a:prstGeom prst="ellipse">
              <a:avLst/>
            </a:prstGeom>
            <a:solidFill>
              <a:schemeClr val="bg1">
                <a:lumMod val="8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algn="ctr"/>
              <a:r>
                <a:rPr lang="en-US" sz="1400" dirty="0" smtClean="0">
                  <a:solidFill>
                    <a:schemeClr val="tx1"/>
                  </a:solidFill>
                </a:rPr>
                <a:t>10</a:t>
              </a:r>
              <a:r>
                <a:rPr lang="en-US" sz="1400" baseline="50000" dirty="0">
                  <a:solidFill>
                    <a:schemeClr val="tx1"/>
                  </a:solidFill>
                </a:rPr>
                <a:t>9</a:t>
              </a:r>
            </a:p>
          </p:txBody>
        </p:sp>
        <p:sp>
          <p:nvSpPr>
            <p:cNvPr id="34" name="Oval 33"/>
            <p:cNvSpPr/>
            <p:nvPr/>
          </p:nvSpPr>
          <p:spPr>
            <a:xfrm>
              <a:off x="6611014" y="4301866"/>
              <a:ext cx="145343" cy="145343"/>
            </a:xfrm>
            <a:prstGeom prst="ellipse">
              <a:avLst/>
            </a:prstGeom>
            <a:solidFill>
              <a:schemeClr val="bg1">
                <a:lumMod val="85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6692913" y="4245876"/>
              <a:ext cx="695081" cy="260910"/>
            </a:xfrm>
            <a:prstGeom prst="rect">
              <a:avLst/>
            </a:prstGeom>
          </p:spPr>
          <p:txBody>
            <a:bodyPr wrap="none">
              <a:spAutoFit/>
            </a:bodyPr>
            <a:lstStyle/>
            <a:p>
              <a:r>
                <a:rPr lang="en-US" sz="1000" dirty="0">
                  <a:solidFill>
                    <a:schemeClr val="bg1">
                      <a:lumMod val="65000"/>
                    </a:schemeClr>
                  </a:solidFill>
                </a:rPr>
                <a:t>Gigabyte</a:t>
              </a:r>
            </a:p>
          </p:txBody>
        </p:sp>
      </p:grpSp>
      <p:grpSp>
        <p:nvGrpSpPr>
          <p:cNvPr id="4" name="Group 3"/>
          <p:cNvGrpSpPr/>
          <p:nvPr>
            <p:custDataLst>
              <p:tags r:id="rId12"/>
            </p:custDataLst>
          </p:nvPr>
        </p:nvGrpSpPr>
        <p:grpSpPr>
          <a:xfrm>
            <a:off x="5455147" y="4325744"/>
            <a:ext cx="998610" cy="418549"/>
            <a:chOff x="5455147" y="4325744"/>
            <a:chExt cx="998610" cy="418549"/>
          </a:xfrm>
        </p:grpSpPr>
        <p:sp>
          <p:nvSpPr>
            <p:cNvPr id="18" name="Oval 17"/>
            <p:cNvSpPr/>
            <p:nvPr/>
          </p:nvSpPr>
          <p:spPr>
            <a:xfrm rot="10800000" flipV="1">
              <a:off x="6114403" y="4325744"/>
              <a:ext cx="339354" cy="339354"/>
            </a:xfrm>
            <a:prstGeom prst="ellipse">
              <a:avLst/>
            </a:prstGeom>
            <a:solidFill>
              <a:schemeClr val="bg1">
                <a:lumMod val="8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lvl="0" algn="ctr"/>
              <a:r>
                <a:rPr lang="en-US" sz="1000" dirty="0" smtClean="0">
                  <a:solidFill>
                    <a:schemeClr val="tx1"/>
                  </a:solidFill>
                </a:rPr>
                <a:t>10</a:t>
              </a:r>
              <a:r>
                <a:rPr lang="en-US" sz="1000" baseline="50000" dirty="0">
                  <a:solidFill>
                    <a:schemeClr val="tx1"/>
                  </a:solidFill>
                </a:rPr>
                <a:t>6</a:t>
              </a:r>
              <a:endParaRPr lang="en-US" sz="1000" dirty="0">
                <a:solidFill>
                  <a:schemeClr val="tx1"/>
                </a:solidFill>
              </a:endParaRPr>
            </a:p>
          </p:txBody>
        </p:sp>
        <p:sp>
          <p:nvSpPr>
            <p:cNvPr id="35" name="Oval 34"/>
            <p:cNvSpPr/>
            <p:nvPr/>
          </p:nvSpPr>
          <p:spPr>
            <a:xfrm>
              <a:off x="6077653" y="4536508"/>
              <a:ext cx="145343" cy="145343"/>
            </a:xfrm>
            <a:prstGeom prst="ellipse">
              <a:avLst/>
            </a:prstGeom>
            <a:solidFill>
              <a:schemeClr val="bg1">
                <a:lumMod val="85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p:cNvSpPr/>
            <p:nvPr/>
          </p:nvSpPr>
          <p:spPr>
            <a:xfrm>
              <a:off x="5455147" y="4499690"/>
              <a:ext cx="695081" cy="244603"/>
            </a:xfrm>
            <a:prstGeom prst="rect">
              <a:avLst/>
            </a:prstGeom>
          </p:spPr>
          <p:txBody>
            <a:bodyPr wrap="none">
              <a:spAutoFit/>
            </a:bodyPr>
            <a:lstStyle/>
            <a:p>
              <a:r>
                <a:rPr lang="en-US" sz="900" dirty="0">
                  <a:solidFill>
                    <a:schemeClr val="bg1">
                      <a:lumMod val="65000"/>
                    </a:schemeClr>
                  </a:solidFill>
                </a:rPr>
                <a:t>Megabyte</a:t>
              </a:r>
            </a:p>
          </p:txBody>
        </p:sp>
      </p:grpSp>
    </p:spTree>
    <p:extLst>
      <p:ext uri="{BB962C8B-B14F-4D97-AF65-F5344CB8AC3E}">
        <p14:creationId xmlns:p14="http://schemas.microsoft.com/office/powerpoint/2010/main" val="189968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par>
                                <p:cTn id="10" presetID="53" presetClass="entr" presetSubtype="16" fill="hold" nodeType="withEffect">
                                  <p:stCondLst>
                                    <p:cond delay="50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Effect transition="in" filter="fade">
                                      <p:cBhvr>
                                        <p:cTn id="14" dur="1000"/>
                                        <p:tgtEl>
                                          <p:spTgt spid="5"/>
                                        </p:tgtEl>
                                      </p:cBhvr>
                                    </p:animEffect>
                                  </p:childTnLst>
                                </p:cTn>
                              </p:par>
                              <p:par>
                                <p:cTn id="15" presetID="53" presetClass="entr" presetSubtype="16" fill="hold" nodeType="withEffect">
                                  <p:stCondLst>
                                    <p:cond delay="110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fltVal val="0"/>
                                          </p:val>
                                        </p:tav>
                                        <p:tav tm="100000">
                                          <p:val>
                                            <p:strVal val="#ppt_w"/>
                                          </p:val>
                                        </p:tav>
                                      </p:tavLst>
                                    </p:anim>
                                    <p:anim calcmode="lin" valueType="num">
                                      <p:cBhvr>
                                        <p:cTn id="18" dur="1000" fill="hold"/>
                                        <p:tgtEl>
                                          <p:spTgt spid="6"/>
                                        </p:tgtEl>
                                        <p:attrNameLst>
                                          <p:attrName>ppt_h</p:attrName>
                                        </p:attrNameLst>
                                      </p:cBhvr>
                                      <p:tavLst>
                                        <p:tav tm="0">
                                          <p:val>
                                            <p:fltVal val="0"/>
                                          </p:val>
                                        </p:tav>
                                        <p:tav tm="100000">
                                          <p:val>
                                            <p:strVal val="#ppt_h"/>
                                          </p:val>
                                        </p:tav>
                                      </p:tavLst>
                                    </p:anim>
                                    <p:animEffect transition="in" filter="fade">
                                      <p:cBhvr>
                                        <p:cTn id="19" dur="1000"/>
                                        <p:tgtEl>
                                          <p:spTgt spid="6"/>
                                        </p:tgtEl>
                                      </p:cBhvr>
                                    </p:animEffect>
                                  </p:childTnLst>
                                </p:cTn>
                              </p:par>
                              <p:par>
                                <p:cTn id="20" presetID="53" presetClass="entr" presetSubtype="16" fill="hold" nodeType="withEffect">
                                  <p:stCondLst>
                                    <p:cond delay="1800"/>
                                  </p:stCondLst>
                                  <p:childTnLst>
                                    <p:set>
                                      <p:cBhvr>
                                        <p:cTn id="21" dur="1" fill="hold">
                                          <p:stCondLst>
                                            <p:cond delay="0"/>
                                          </p:stCondLst>
                                        </p:cTn>
                                        <p:tgtEl>
                                          <p:spTgt spid="7"/>
                                        </p:tgtEl>
                                        <p:attrNameLst>
                                          <p:attrName>style.visibility</p:attrName>
                                        </p:attrNameLst>
                                      </p:cBhvr>
                                      <p:to>
                                        <p:strVal val="visible"/>
                                      </p:to>
                                    </p:set>
                                    <p:anim calcmode="lin" valueType="num">
                                      <p:cBhvr>
                                        <p:cTn id="22" dur="1000" fill="hold"/>
                                        <p:tgtEl>
                                          <p:spTgt spid="7"/>
                                        </p:tgtEl>
                                        <p:attrNameLst>
                                          <p:attrName>ppt_w</p:attrName>
                                        </p:attrNameLst>
                                      </p:cBhvr>
                                      <p:tavLst>
                                        <p:tav tm="0">
                                          <p:val>
                                            <p:fltVal val="0"/>
                                          </p:val>
                                        </p:tav>
                                        <p:tav tm="100000">
                                          <p:val>
                                            <p:strVal val="#ppt_w"/>
                                          </p:val>
                                        </p:tav>
                                      </p:tavLst>
                                    </p:anim>
                                    <p:anim calcmode="lin" valueType="num">
                                      <p:cBhvr>
                                        <p:cTn id="23" dur="1000" fill="hold"/>
                                        <p:tgtEl>
                                          <p:spTgt spid="7"/>
                                        </p:tgtEl>
                                        <p:attrNameLst>
                                          <p:attrName>ppt_h</p:attrName>
                                        </p:attrNameLst>
                                      </p:cBhvr>
                                      <p:tavLst>
                                        <p:tav tm="0">
                                          <p:val>
                                            <p:fltVal val="0"/>
                                          </p:val>
                                        </p:tav>
                                        <p:tav tm="100000">
                                          <p:val>
                                            <p:strVal val="#ppt_h"/>
                                          </p:val>
                                        </p:tav>
                                      </p:tavLst>
                                    </p:anim>
                                    <p:animEffect transition="in" filter="fade">
                                      <p:cBhvr>
                                        <p:cTn id="24" dur="1000"/>
                                        <p:tgtEl>
                                          <p:spTgt spid="7"/>
                                        </p:tgtEl>
                                      </p:cBhvr>
                                    </p:animEffect>
                                  </p:childTnLst>
                                </p:cTn>
                              </p:par>
                              <p:par>
                                <p:cTn id="25" presetID="53" presetClass="entr" presetSubtype="16" fill="hold" nodeType="withEffect">
                                  <p:stCondLst>
                                    <p:cond delay="230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fltVal val="0"/>
                                          </p:val>
                                        </p:tav>
                                        <p:tav tm="100000">
                                          <p:val>
                                            <p:strVal val="#ppt_w"/>
                                          </p:val>
                                        </p:tav>
                                      </p:tavLst>
                                    </p:anim>
                                    <p:anim calcmode="lin" valueType="num">
                                      <p:cBhvr>
                                        <p:cTn id="28" dur="1000" fill="hold"/>
                                        <p:tgtEl>
                                          <p:spTgt spid="8"/>
                                        </p:tgtEl>
                                        <p:attrNameLst>
                                          <p:attrName>ppt_h</p:attrName>
                                        </p:attrNameLst>
                                      </p:cBhvr>
                                      <p:tavLst>
                                        <p:tav tm="0">
                                          <p:val>
                                            <p:fltVal val="0"/>
                                          </p:val>
                                        </p:tav>
                                        <p:tav tm="100000">
                                          <p:val>
                                            <p:strVal val="#ppt_h"/>
                                          </p:val>
                                        </p:tav>
                                      </p:tavLst>
                                    </p:anim>
                                    <p:animEffect transition="in" filter="fade">
                                      <p:cBhvr>
                                        <p:cTn id="29" dur="1000"/>
                                        <p:tgtEl>
                                          <p:spTgt spid="8"/>
                                        </p:tgtEl>
                                      </p:cBhvr>
                                    </p:animEffect>
                                  </p:childTnLst>
                                </p:cTn>
                              </p:par>
                              <p:par>
                                <p:cTn id="30" presetID="53" presetClass="entr" presetSubtype="16" fill="hold" nodeType="withEffect">
                                  <p:stCondLst>
                                    <p:cond delay="2900"/>
                                  </p:stCondLst>
                                  <p:childTnLst>
                                    <p:set>
                                      <p:cBhvr>
                                        <p:cTn id="31" dur="1" fill="hold">
                                          <p:stCondLst>
                                            <p:cond delay="0"/>
                                          </p:stCondLst>
                                        </p:cTn>
                                        <p:tgtEl>
                                          <p:spTgt spid="9"/>
                                        </p:tgtEl>
                                        <p:attrNameLst>
                                          <p:attrName>style.visibility</p:attrName>
                                        </p:attrNameLst>
                                      </p:cBhvr>
                                      <p:to>
                                        <p:strVal val="visible"/>
                                      </p:to>
                                    </p:set>
                                    <p:anim calcmode="lin" valueType="num">
                                      <p:cBhvr>
                                        <p:cTn id="32" dur="1000" fill="hold"/>
                                        <p:tgtEl>
                                          <p:spTgt spid="9"/>
                                        </p:tgtEl>
                                        <p:attrNameLst>
                                          <p:attrName>ppt_w</p:attrName>
                                        </p:attrNameLst>
                                      </p:cBhvr>
                                      <p:tavLst>
                                        <p:tav tm="0">
                                          <p:val>
                                            <p:fltVal val="0"/>
                                          </p:val>
                                        </p:tav>
                                        <p:tav tm="100000">
                                          <p:val>
                                            <p:strVal val="#ppt_w"/>
                                          </p:val>
                                        </p:tav>
                                      </p:tavLst>
                                    </p:anim>
                                    <p:anim calcmode="lin" valueType="num">
                                      <p:cBhvr>
                                        <p:cTn id="33" dur="1000" fill="hold"/>
                                        <p:tgtEl>
                                          <p:spTgt spid="9"/>
                                        </p:tgtEl>
                                        <p:attrNameLst>
                                          <p:attrName>ppt_h</p:attrName>
                                        </p:attrNameLst>
                                      </p:cBhvr>
                                      <p:tavLst>
                                        <p:tav tm="0">
                                          <p:val>
                                            <p:fltVal val="0"/>
                                          </p:val>
                                        </p:tav>
                                        <p:tav tm="100000">
                                          <p:val>
                                            <p:strVal val="#ppt_h"/>
                                          </p:val>
                                        </p:tav>
                                      </p:tavLst>
                                    </p:anim>
                                    <p:animEffect transition="in" filter="fade">
                                      <p:cBhvr>
                                        <p:cTn id="34" dur="1000"/>
                                        <p:tgtEl>
                                          <p:spTgt spid="9"/>
                                        </p:tgtEl>
                                      </p:cBhvr>
                                    </p:animEffect>
                                  </p:childTnLst>
                                </p:cTn>
                              </p:par>
                              <p:par>
                                <p:cTn id="35" presetID="53" presetClass="entr" presetSubtype="16" fill="hold" nodeType="withEffect">
                                  <p:stCondLst>
                                    <p:cond delay="3500"/>
                                  </p:stCondLst>
                                  <p:childTnLst>
                                    <p:set>
                                      <p:cBhvr>
                                        <p:cTn id="36" dur="1" fill="hold">
                                          <p:stCondLst>
                                            <p:cond delay="0"/>
                                          </p:stCondLst>
                                        </p:cTn>
                                        <p:tgtEl>
                                          <p:spTgt spid="13"/>
                                        </p:tgtEl>
                                        <p:attrNameLst>
                                          <p:attrName>style.visibility</p:attrName>
                                        </p:attrNameLst>
                                      </p:cBhvr>
                                      <p:to>
                                        <p:strVal val="visible"/>
                                      </p:to>
                                    </p:set>
                                    <p:anim calcmode="lin" valueType="num">
                                      <p:cBhvr>
                                        <p:cTn id="37" dur="1000" fill="hold"/>
                                        <p:tgtEl>
                                          <p:spTgt spid="13"/>
                                        </p:tgtEl>
                                        <p:attrNameLst>
                                          <p:attrName>ppt_w</p:attrName>
                                        </p:attrNameLst>
                                      </p:cBhvr>
                                      <p:tavLst>
                                        <p:tav tm="0">
                                          <p:val>
                                            <p:fltVal val="0"/>
                                          </p:val>
                                        </p:tav>
                                        <p:tav tm="100000">
                                          <p:val>
                                            <p:strVal val="#ppt_w"/>
                                          </p:val>
                                        </p:tav>
                                      </p:tavLst>
                                    </p:anim>
                                    <p:anim calcmode="lin" valueType="num">
                                      <p:cBhvr>
                                        <p:cTn id="38" dur="1000" fill="hold"/>
                                        <p:tgtEl>
                                          <p:spTgt spid="13"/>
                                        </p:tgtEl>
                                        <p:attrNameLst>
                                          <p:attrName>ppt_h</p:attrName>
                                        </p:attrNameLst>
                                      </p:cBhvr>
                                      <p:tavLst>
                                        <p:tav tm="0">
                                          <p:val>
                                            <p:fltVal val="0"/>
                                          </p:val>
                                        </p:tav>
                                        <p:tav tm="100000">
                                          <p:val>
                                            <p:strVal val="#ppt_h"/>
                                          </p:val>
                                        </p:tav>
                                      </p:tavLst>
                                    </p:anim>
                                    <p:animEffect transition="in" filter="fade">
                                      <p:cBhvr>
                                        <p:cTn id="39" dur="1000"/>
                                        <p:tgtEl>
                                          <p:spTgt spid="13"/>
                                        </p:tgtEl>
                                      </p:cBhvr>
                                    </p:animEffect>
                                  </p:childTnLst>
                                </p:cTn>
                              </p:par>
                              <p:par>
                                <p:cTn id="40" presetID="53" presetClass="entr" presetSubtype="16" fill="hold" nodeType="withEffect">
                                  <p:stCondLst>
                                    <p:cond delay="4200"/>
                                  </p:stCondLst>
                                  <p:childTnLst>
                                    <p:set>
                                      <p:cBhvr>
                                        <p:cTn id="41" dur="1" fill="hold">
                                          <p:stCondLst>
                                            <p:cond delay="0"/>
                                          </p:stCondLst>
                                        </p:cTn>
                                        <p:tgtEl>
                                          <p:spTgt spid="15"/>
                                        </p:tgtEl>
                                        <p:attrNameLst>
                                          <p:attrName>style.visibility</p:attrName>
                                        </p:attrNameLst>
                                      </p:cBhvr>
                                      <p:to>
                                        <p:strVal val="visible"/>
                                      </p:to>
                                    </p:set>
                                    <p:anim calcmode="lin" valueType="num">
                                      <p:cBhvr>
                                        <p:cTn id="42" dur="1000" fill="hold"/>
                                        <p:tgtEl>
                                          <p:spTgt spid="15"/>
                                        </p:tgtEl>
                                        <p:attrNameLst>
                                          <p:attrName>ppt_w</p:attrName>
                                        </p:attrNameLst>
                                      </p:cBhvr>
                                      <p:tavLst>
                                        <p:tav tm="0">
                                          <p:val>
                                            <p:fltVal val="0"/>
                                          </p:val>
                                        </p:tav>
                                        <p:tav tm="100000">
                                          <p:val>
                                            <p:strVal val="#ppt_w"/>
                                          </p:val>
                                        </p:tav>
                                      </p:tavLst>
                                    </p:anim>
                                    <p:anim calcmode="lin" valueType="num">
                                      <p:cBhvr>
                                        <p:cTn id="43" dur="1000" fill="hold"/>
                                        <p:tgtEl>
                                          <p:spTgt spid="15"/>
                                        </p:tgtEl>
                                        <p:attrNameLst>
                                          <p:attrName>ppt_h</p:attrName>
                                        </p:attrNameLst>
                                      </p:cBhvr>
                                      <p:tavLst>
                                        <p:tav tm="0">
                                          <p:val>
                                            <p:fltVal val="0"/>
                                          </p:val>
                                        </p:tav>
                                        <p:tav tm="100000">
                                          <p:val>
                                            <p:strVal val="#ppt_h"/>
                                          </p:val>
                                        </p:tav>
                                      </p:tavLst>
                                    </p:anim>
                                    <p:animEffect transition="in" filter="fade">
                                      <p:cBhvr>
                                        <p:cTn id="44" dur="1000"/>
                                        <p:tgtEl>
                                          <p:spTgt spid="15"/>
                                        </p:tgtEl>
                                      </p:cBhvr>
                                    </p:animEffect>
                                  </p:childTnLst>
                                </p:cTn>
                              </p:par>
                            </p:childTnLst>
                          </p:cTn>
                        </p:par>
                        <p:par>
                          <p:cTn id="45" fill="hold">
                            <p:stCondLst>
                              <p:cond delay="5200"/>
                            </p:stCondLst>
                            <p:childTnLst>
                              <p:par>
                                <p:cTn id="46" presetID="42" presetClass="entr" presetSubtype="0"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1000"/>
                                        <p:tgtEl>
                                          <p:spTgt spid="43"/>
                                        </p:tgtEl>
                                      </p:cBhvr>
                                    </p:animEffect>
                                    <p:anim calcmode="lin" valueType="num">
                                      <p:cBhvr>
                                        <p:cTn id="49" dur="1000" fill="hold"/>
                                        <p:tgtEl>
                                          <p:spTgt spid="43"/>
                                        </p:tgtEl>
                                        <p:attrNameLst>
                                          <p:attrName>ppt_x</p:attrName>
                                        </p:attrNameLst>
                                      </p:cBhvr>
                                      <p:tavLst>
                                        <p:tav tm="0">
                                          <p:val>
                                            <p:strVal val="#ppt_x"/>
                                          </p:val>
                                        </p:tav>
                                        <p:tav tm="100000">
                                          <p:val>
                                            <p:strVal val="#ppt_x"/>
                                          </p:val>
                                        </p:tav>
                                      </p:tavLst>
                                    </p:anim>
                                    <p:anim calcmode="lin" valueType="num">
                                      <p:cBhvr>
                                        <p:cTn id="50"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extLst>
              <p:ext uri="{D42A27DB-BD31-4B8C-83A1-F6EECF244321}">
                <p14:modId xmlns:p14="http://schemas.microsoft.com/office/powerpoint/2010/main" val="3673009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4" name="think-cell Slide" r:id="rId73" imgW="360" imgH="360" progId="TCLayout.ActiveDocument.1">
                  <p:embed/>
                </p:oleObj>
              </mc:Choice>
              <mc:Fallback>
                <p:oleObj name="think-cell Slide" r:id="rId73" imgW="360" imgH="360" progId="TCLayout.ActiveDocument.1">
                  <p:embed/>
                  <p:pic>
                    <p:nvPicPr>
                      <p:cNvPr id="0" name=""/>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6" name="Group 65"/>
          <p:cNvGrpSpPr/>
          <p:nvPr>
            <p:custDataLst>
              <p:tags r:id="rId3"/>
            </p:custDataLst>
          </p:nvPr>
        </p:nvGrpSpPr>
        <p:grpSpPr>
          <a:xfrm>
            <a:off x="1405613" y="1194452"/>
            <a:ext cx="6054270" cy="3320971"/>
            <a:chOff x="1405613" y="1192705"/>
            <a:chExt cx="6054270" cy="3320971"/>
          </a:xfrm>
        </p:grpSpPr>
        <p:grpSp>
          <p:nvGrpSpPr>
            <p:cNvPr id="64" name="Group 63"/>
            <p:cNvGrpSpPr/>
            <p:nvPr>
              <p:custDataLst>
                <p:tags r:id="rId67"/>
              </p:custDataLst>
            </p:nvPr>
          </p:nvGrpSpPr>
          <p:grpSpPr>
            <a:xfrm>
              <a:off x="1405613" y="1192705"/>
              <a:ext cx="6054270" cy="3320971"/>
              <a:chOff x="1405613" y="1192705"/>
              <a:chExt cx="6054270" cy="3320971"/>
            </a:xfrm>
          </p:grpSpPr>
          <p:sp>
            <p:nvSpPr>
              <p:cNvPr id="107" name="Oval 106"/>
              <p:cNvSpPr/>
              <p:nvPr>
                <p:custDataLst>
                  <p:tags r:id="rId69"/>
                </p:custDataLst>
              </p:nvPr>
            </p:nvSpPr>
            <p:spPr>
              <a:xfrm>
                <a:off x="1405613" y="1192705"/>
                <a:ext cx="6054270" cy="3320971"/>
              </a:xfrm>
              <a:prstGeom prst="ellipse">
                <a:avLst/>
              </a:prstGeom>
              <a:solidFill>
                <a:schemeClr val="bg1">
                  <a:lumMod val="95000"/>
                  <a:alpha val="50000"/>
                </a:schemeClr>
              </a:solidFill>
              <a:ln w="28575">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106" name="Oval 105"/>
              <p:cNvSpPr/>
              <p:nvPr>
                <p:custDataLst>
                  <p:tags r:id="rId70"/>
                </p:custDataLst>
              </p:nvPr>
            </p:nvSpPr>
            <p:spPr>
              <a:xfrm>
                <a:off x="1877460" y="1192705"/>
                <a:ext cx="4922665" cy="3320971"/>
              </a:xfrm>
              <a:prstGeom prst="ellipse">
                <a:avLst/>
              </a:prstGeom>
              <a:solidFill>
                <a:schemeClr val="bg1">
                  <a:lumMod val="95000"/>
                  <a:alpha val="50000"/>
                </a:schemeClr>
              </a:solidFill>
              <a:ln w="28575">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grpSp>
        <p:sp>
          <p:nvSpPr>
            <p:cNvPr id="105" name="Oval 104"/>
            <p:cNvSpPr/>
            <p:nvPr>
              <p:custDataLst>
                <p:tags r:id="rId68"/>
              </p:custDataLst>
            </p:nvPr>
          </p:nvSpPr>
          <p:spPr>
            <a:xfrm>
              <a:off x="2318326" y="1192705"/>
              <a:ext cx="4016246" cy="3320971"/>
            </a:xfrm>
            <a:prstGeom prst="ellipse">
              <a:avLst/>
            </a:prstGeom>
            <a:solidFill>
              <a:schemeClr val="bg1">
                <a:lumMod val="95000"/>
                <a:alpha val="50000"/>
              </a:schemeClr>
            </a:solidFill>
            <a:ln w="28575">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grpSp>
      <p:grpSp>
        <p:nvGrpSpPr>
          <p:cNvPr id="19" name="Group 18"/>
          <p:cNvGrpSpPr/>
          <p:nvPr>
            <p:custDataLst>
              <p:tags r:id="rId4"/>
            </p:custDataLst>
          </p:nvPr>
        </p:nvGrpSpPr>
        <p:grpSpPr>
          <a:xfrm>
            <a:off x="2758760" y="1296517"/>
            <a:ext cx="3135379" cy="3135379"/>
            <a:chOff x="5522527" y="1061317"/>
            <a:chExt cx="3135379" cy="3135379"/>
          </a:xfrm>
        </p:grpSpPr>
        <p:sp>
          <p:nvSpPr>
            <p:cNvPr id="20" name="Oval 19"/>
            <p:cNvSpPr/>
            <p:nvPr/>
          </p:nvSpPr>
          <p:spPr>
            <a:xfrm>
              <a:off x="5522527" y="1061317"/>
              <a:ext cx="3135379" cy="3135379"/>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21" name="Freeform 271"/>
            <p:cNvSpPr>
              <a:spLocks noEditPoints="1"/>
            </p:cNvSpPr>
            <p:nvPr/>
          </p:nvSpPr>
          <p:spPr bwMode="auto">
            <a:xfrm>
              <a:off x="5548384" y="1070980"/>
              <a:ext cx="3075026" cy="2807546"/>
            </a:xfrm>
            <a:custGeom>
              <a:avLst/>
              <a:gdLst/>
              <a:ahLst/>
              <a:cxnLst>
                <a:cxn ang="0">
                  <a:pos x="3706" y="3088"/>
                </a:cxn>
                <a:cxn ang="0">
                  <a:pos x="224" y="1831"/>
                </a:cxn>
                <a:cxn ang="0">
                  <a:pos x="3462" y="1633"/>
                </a:cxn>
                <a:cxn ang="0">
                  <a:pos x="167" y="1774"/>
                </a:cxn>
                <a:cxn ang="0">
                  <a:pos x="141" y="2133"/>
                </a:cxn>
                <a:cxn ang="0">
                  <a:pos x="704" y="3074"/>
                </a:cxn>
                <a:cxn ang="0">
                  <a:pos x="774" y="4042"/>
                </a:cxn>
                <a:cxn ang="0">
                  <a:pos x="473" y="3850"/>
                </a:cxn>
                <a:cxn ang="0">
                  <a:pos x="0" y="2585"/>
                </a:cxn>
                <a:cxn ang="0">
                  <a:pos x="2660" y="1588"/>
                </a:cxn>
                <a:cxn ang="0">
                  <a:pos x="151" y="1480"/>
                </a:cxn>
                <a:cxn ang="0">
                  <a:pos x="3858" y="1336"/>
                </a:cxn>
                <a:cxn ang="0">
                  <a:pos x="2090" y="1101"/>
                </a:cxn>
                <a:cxn ang="0">
                  <a:pos x="2382" y="1095"/>
                </a:cxn>
                <a:cxn ang="0">
                  <a:pos x="691" y="798"/>
                </a:cxn>
                <a:cxn ang="0">
                  <a:pos x="2086" y="716"/>
                </a:cxn>
                <a:cxn ang="0">
                  <a:pos x="1371" y="363"/>
                </a:cxn>
                <a:cxn ang="0">
                  <a:pos x="2919" y="288"/>
                </a:cxn>
                <a:cxn ang="0">
                  <a:pos x="1653" y="307"/>
                </a:cxn>
                <a:cxn ang="0">
                  <a:pos x="1445" y="417"/>
                </a:cxn>
                <a:cxn ang="0">
                  <a:pos x="2087" y="232"/>
                </a:cxn>
                <a:cxn ang="0">
                  <a:pos x="2219" y="313"/>
                </a:cxn>
                <a:cxn ang="0">
                  <a:pos x="1539" y="731"/>
                </a:cxn>
                <a:cxn ang="0">
                  <a:pos x="1906" y="234"/>
                </a:cxn>
                <a:cxn ang="0">
                  <a:pos x="1827" y="167"/>
                </a:cxn>
                <a:cxn ang="0">
                  <a:pos x="1783" y="174"/>
                </a:cxn>
                <a:cxn ang="0">
                  <a:pos x="2065" y="205"/>
                </a:cxn>
                <a:cxn ang="0">
                  <a:pos x="2014" y="155"/>
                </a:cxn>
                <a:cxn ang="0">
                  <a:pos x="2818" y="145"/>
                </a:cxn>
                <a:cxn ang="0">
                  <a:pos x="1713" y="121"/>
                </a:cxn>
                <a:cxn ang="0">
                  <a:pos x="1900" y="102"/>
                </a:cxn>
                <a:cxn ang="0">
                  <a:pos x="2752" y="45"/>
                </a:cxn>
                <a:cxn ang="0">
                  <a:pos x="1505" y="218"/>
                </a:cxn>
                <a:cxn ang="0">
                  <a:pos x="1275" y="365"/>
                </a:cxn>
                <a:cxn ang="0">
                  <a:pos x="1008" y="633"/>
                </a:cxn>
                <a:cxn ang="0">
                  <a:pos x="857" y="892"/>
                </a:cxn>
                <a:cxn ang="0">
                  <a:pos x="378" y="1278"/>
                </a:cxn>
                <a:cxn ang="0">
                  <a:pos x="430" y="980"/>
                </a:cxn>
                <a:cxn ang="0">
                  <a:pos x="1321" y="230"/>
                </a:cxn>
                <a:cxn ang="0">
                  <a:pos x="2682" y="7"/>
                </a:cxn>
                <a:cxn ang="0">
                  <a:pos x="3358" y="200"/>
                </a:cxn>
                <a:cxn ang="0">
                  <a:pos x="4371" y="1060"/>
                </a:cxn>
                <a:cxn ang="0">
                  <a:pos x="4586" y="1534"/>
                </a:cxn>
                <a:cxn ang="0">
                  <a:pos x="4479" y="1850"/>
                </a:cxn>
                <a:cxn ang="0">
                  <a:pos x="4124" y="1885"/>
                </a:cxn>
                <a:cxn ang="0">
                  <a:pos x="3704" y="2050"/>
                </a:cxn>
                <a:cxn ang="0">
                  <a:pos x="4152" y="2448"/>
                </a:cxn>
                <a:cxn ang="0">
                  <a:pos x="3652" y="3860"/>
                </a:cxn>
                <a:cxn ang="0">
                  <a:pos x="2883" y="3974"/>
                </a:cxn>
                <a:cxn ang="0">
                  <a:pos x="1969" y="2992"/>
                </a:cxn>
                <a:cxn ang="0">
                  <a:pos x="2369" y="1705"/>
                </a:cxn>
                <a:cxn ang="0">
                  <a:pos x="3527" y="1651"/>
                </a:cxn>
                <a:cxn ang="0">
                  <a:pos x="3311" y="1297"/>
                </a:cxn>
                <a:cxn ang="0">
                  <a:pos x="2748" y="1336"/>
                </a:cxn>
                <a:cxn ang="0">
                  <a:pos x="2343" y="1633"/>
                </a:cxn>
                <a:cxn ang="0">
                  <a:pos x="2292" y="1241"/>
                </a:cxn>
                <a:cxn ang="0">
                  <a:pos x="2885" y="874"/>
                </a:cxn>
                <a:cxn ang="0">
                  <a:pos x="2650" y="965"/>
                </a:cxn>
                <a:cxn ang="0">
                  <a:pos x="2994" y="557"/>
                </a:cxn>
                <a:cxn ang="0">
                  <a:pos x="3165" y="412"/>
                </a:cxn>
                <a:cxn ang="0">
                  <a:pos x="3099" y="287"/>
                </a:cxn>
                <a:cxn ang="0">
                  <a:pos x="3016" y="142"/>
                </a:cxn>
                <a:cxn ang="0">
                  <a:pos x="2679" y="7"/>
                </a:cxn>
              </a:cxnLst>
              <a:rect l="0" t="0" r="r" b="b"/>
              <a:pathLst>
                <a:path w="4725" h="4314">
                  <a:moveTo>
                    <a:pt x="4131" y="3398"/>
                  </a:moveTo>
                  <a:lnTo>
                    <a:pt x="4144" y="3474"/>
                  </a:lnTo>
                  <a:lnTo>
                    <a:pt x="4092" y="3609"/>
                  </a:lnTo>
                  <a:lnTo>
                    <a:pt x="4065" y="3657"/>
                  </a:lnTo>
                  <a:lnTo>
                    <a:pt x="4007" y="3762"/>
                  </a:lnTo>
                  <a:lnTo>
                    <a:pt x="3976" y="3814"/>
                  </a:lnTo>
                  <a:lnTo>
                    <a:pt x="3949" y="3862"/>
                  </a:lnTo>
                  <a:lnTo>
                    <a:pt x="3881" y="3913"/>
                  </a:lnTo>
                  <a:lnTo>
                    <a:pt x="3861" y="3878"/>
                  </a:lnTo>
                  <a:lnTo>
                    <a:pt x="3880" y="3806"/>
                  </a:lnTo>
                  <a:lnTo>
                    <a:pt x="3930" y="3733"/>
                  </a:lnTo>
                  <a:lnTo>
                    <a:pt x="3941" y="3657"/>
                  </a:lnTo>
                  <a:lnTo>
                    <a:pt x="3973" y="3596"/>
                  </a:lnTo>
                  <a:lnTo>
                    <a:pt x="4041" y="3553"/>
                  </a:lnTo>
                  <a:lnTo>
                    <a:pt x="4131" y="3398"/>
                  </a:lnTo>
                  <a:close/>
                  <a:moveTo>
                    <a:pt x="3681" y="3059"/>
                  </a:moveTo>
                  <a:lnTo>
                    <a:pt x="3620" y="3100"/>
                  </a:lnTo>
                  <a:lnTo>
                    <a:pt x="3624" y="3192"/>
                  </a:lnTo>
                  <a:lnTo>
                    <a:pt x="3682" y="3189"/>
                  </a:lnTo>
                  <a:lnTo>
                    <a:pt x="3706" y="3088"/>
                  </a:lnTo>
                  <a:lnTo>
                    <a:pt x="3681" y="3059"/>
                  </a:lnTo>
                  <a:close/>
                  <a:moveTo>
                    <a:pt x="4702" y="2145"/>
                  </a:moveTo>
                  <a:lnTo>
                    <a:pt x="4725" y="2234"/>
                  </a:lnTo>
                  <a:lnTo>
                    <a:pt x="4724" y="2290"/>
                  </a:lnTo>
                  <a:lnTo>
                    <a:pt x="4713" y="2291"/>
                  </a:lnTo>
                  <a:lnTo>
                    <a:pt x="4694" y="2161"/>
                  </a:lnTo>
                  <a:lnTo>
                    <a:pt x="4697" y="2155"/>
                  </a:lnTo>
                  <a:lnTo>
                    <a:pt x="4700" y="2151"/>
                  </a:lnTo>
                  <a:lnTo>
                    <a:pt x="4702" y="2145"/>
                  </a:lnTo>
                  <a:close/>
                  <a:moveTo>
                    <a:pt x="288" y="1999"/>
                  </a:moveTo>
                  <a:lnTo>
                    <a:pt x="290" y="2000"/>
                  </a:lnTo>
                  <a:lnTo>
                    <a:pt x="288" y="2000"/>
                  </a:lnTo>
                  <a:lnTo>
                    <a:pt x="288" y="1999"/>
                  </a:lnTo>
                  <a:close/>
                  <a:moveTo>
                    <a:pt x="274" y="1959"/>
                  </a:moveTo>
                  <a:lnTo>
                    <a:pt x="297" y="1977"/>
                  </a:lnTo>
                  <a:lnTo>
                    <a:pt x="288" y="1999"/>
                  </a:lnTo>
                  <a:lnTo>
                    <a:pt x="267" y="1983"/>
                  </a:lnTo>
                  <a:lnTo>
                    <a:pt x="271" y="1971"/>
                  </a:lnTo>
                  <a:lnTo>
                    <a:pt x="274" y="1959"/>
                  </a:lnTo>
                  <a:close/>
                  <a:moveTo>
                    <a:pt x="224" y="1831"/>
                  </a:moveTo>
                  <a:lnTo>
                    <a:pt x="255" y="1896"/>
                  </a:lnTo>
                  <a:lnTo>
                    <a:pt x="253" y="1958"/>
                  </a:lnTo>
                  <a:lnTo>
                    <a:pt x="223" y="1920"/>
                  </a:lnTo>
                  <a:lnTo>
                    <a:pt x="207" y="1945"/>
                  </a:lnTo>
                  <a:lnTo>
                    <a:pt x="202" y="1913"/>
                  </a:lnTo>
                  <a:lnTo>
                    <a:pt x="183" y="1875"/>
                  </a:lnTo>
                  <a:lnTo>
                    <a:pt x="208" y="1870"/>
                  </a:lnTo>
                  <a:lnTo>
                    <a:pt x="224" y="1831"/>
                  </a:lnTo>
                  <a:close/>
                  <a:moveTo>
                    <a:pt x="145" y="1809"/>
                  </a:moveTo>
                  <a:lnTo>
                    <a:pt x="155" y="1848"/>
                  </a:lnTo>
                  <a:lnTo>
                    <a:pt x="147" y="1872"/>
                  </a:lnTo>
                  <a:lnTo>
                    <a:pt x="138" y="1832"/>
                  </a:lnTo>
                  <a:lnTo>
                    <a:pt x="145" y="1809"/>
                  </a:lnTo>
                  <a:close/>
                  <a:moveTo>
                    <a:pt x="3228" y="1670"/>
                  </a:moveTo>
                  <a:lnTo>
                    <a:pt x="3231" y="1689"/>
                  </a:lnTo>
                  <a:lnTo>
                    <a:pt x="3201" y="1702"/>
                  </a:lnTo>
                  <a:lnTo>
                    <a:pt x="3175" y="1701"/>
                  </a:lnTo>
                  <a:lnTo>
                    <a:pt x="3169" y="1684"/>
                  </a:lnTo>
                  <a:lnTo>
                    <a:pt x="3228" y="1670"/>
                  </a:lnTo>
                  <a:close/>
                  <a:moveTo>
                    <a:pt x="3462" y="1633"/>
                  </a:moveTo>
                  <a:lnTo>
                    <a:pt x="3462" y="1651"/>
                  </a:lnTo>
                  <a:lnTo>
                    <a:pt x="3441" y="1667"/>
                  </a:lnTo>
                  <a:lnTo>
                    <a:pt x="3415" y="1673"/>
                  </a:lnTo>
                  <a:lnTo>
                    <a:pt x="3406" y="1646"/>
                  </a:lnTo>
                  <a:lnTo>
                    <a:pt x="3462" y="1633"/>
                  </a:lnTo>
                  <a:close/>
                  <a:moveTo>
                    <a:pt x="2855" y="1611"/>
                  </a:moveTo>
                  <a:lnTo>
                    <a:pt x="2850" y="1645"/>
                  </a:lnTo>
                  <a:lnTo>
                    <a:pt x="2852" y="1674"/>
                  </a:lnTo>
                  <a:lnTo>
                    <a:pt x="2764" y="1642"/>
                  </a:lnTo>
                  <a:lnTo>
                    <a:pt x="2763" y="1619"/>
                  </a:lnTo>
                  <a:lnTo>
                    <a:pt x="2855" y="1611"/>
                  </a:lnTo>
                  <a:close/>
                  <a:moveTo>
                    <a:pt x="164" y="1578"/>
                  </a:moveTo>
                  <a:lnTo>
                    <a:pt x="193" y="1586"/>
                  </a:lnTo>
                  <a:lnTo>
                    <a:pt x="196" y="1623"/>
                  </a:lnTo>
                  <a:lnTo>
                    <a:pt x="202" y="1661"/>
                  </a:lnTo>
                  <a:lnTo>
                    <a:pt x="207" y="1698"/>
                  </a:lnTo>
                  <a:lnTo>
                    <a:pt x="199" y="1743"/>
                  </a:lnTo>
                  <a:lnTo>
                    <a:pt x="214" y="1799"/>
                  </a:lnTo>
                  <a:lnTo>
                    <a:pt x="198" y="1816"/>
                  </a:lnTo>
                  <a:lnTo>
                    <a:pt x="167" y="1774"/>
                  </a:lnTo>
                  <a:lnTo>
                    <a:pt x="179" y="1756"/>
                  </a:lnTo>
                  <a:lnTo>
                    <a:pt x="182" y="1692"/>
                  </a:lnTo>
                  <a:lnTo>
                    <a:pt x="176" y="1626"/>
                  </a:lnTo>
                  <a:lnTo>
                    <a:pt x="160" y="1589"/>
                  </a:lnTo>
                  <a:lnTo>
                    <a:pt x="161" y="1584"/>
                  </a:lnTo>
                  <a:lnTo>
                    <a:pt x="164" y="1578"/>
                  </a:lnTo>
                  <a:close/>
                  <a:moveTo>
                    <a:pt x="145" y="1544"/>
                  </a:moveTo>
                  <a:lnTo>
                    <a:pt x="145" y="1563"/>
                  </a:lnTo>
                  <a:lnTo>
                    <a:pt x="147" y="1582"/>
                  </a:lnTo>
                  <a:lnTo>
                    <a:pt x="95" y="1690"/>
                  </a:lnTo>
                  <a:lnTo>
                    <a:pt x="68" y="1768"/>
                  </a:lnTo>
                  <a:lnTo>
                    <a:pt x="71" y="1800"/>
                  </a:lnTo>
                  <a:lnTo>
                    <a:pt x="78" y="1834"/>
                  </a:lnTo>
                  <a:lnTo>
                    <a:pt x="66" y="1892"/>
                  </a:lnTo>
                  <a:lnTo>
                    <a:pt x="28" y="2043"/>
                  </a:lnTo>
                  <a:lnTo>
                    <a:pt x="28" y="2138"/>
                  </a:lnTo>
                  <a:lnTo>
                    <a:pt x="49" y="2135"/>
                  </a:lnTo>
                  <a:lnTo>
                    <a:pt x="63" y="2212"/>
                  </a:lnTo>
                  <a:lnTo>
                    <a:pt x="94" y="2155"/>
                  </a:lnTo>
                  <a:lnTo>
                    <a:pt x="141" y="2133"/>
                  </a:lnTo>
                  <a:lnTo>
                    <a:pt x="152" y="2155"/>
                  </a:lnTo>
                  <a:lnTo>
                    <a:pt x="147" y="2187"/>
                  </a:lnTo>
                  <a:lnTo>
                    <a:pt x="167" y="2204"/>
                  </a:lnTo>
                  <a:lnTo>
                    <a:pt x="192" y="2256"/>
                  </a:lnTo>
                  <a:lnTo>
                    <a:pt x="217" y="2284"/>
                  </a:lnTo>
                  <a:lnTo>
                    <a:pt x="243" y="2313"/>
                  </a:lnTo>
                  <a:lnTo>
                    <a:pt x="268" y="2340"/>
                  </a:lnTo>
                  <a:lnTo>
                    <a:pt x="286" y="2385"/>
                  </a:lnTo>
                  <a:lnTo>
                    <a:pt x="306" y="2433"/>
                  </a:lnTo>
                  <a:lnTo>
                    <a:pt x="328" y="2481"/>
                  </a:lnTo>
                  <a:lnTo>
                    <a:pt x="348" y="2530"/>
                  </a:lnTo>
                  <a:lnTo>
                    <a:pt x="369" y="2574"/>
                  </a:lnTo>
                  <a:lnTo>
                    <a:pt x="461" y="2654"/>
                  </a:lnTo>
                  <a:lnTo>
                    <a:pt x="477" y="2705"/>
                  </a:lnTo>
                  <a:lnTo>
                    <a:pt x="495" y="2761"/>
                  </a:lnTo>
                  <a:lnTo>
                    <a:pt x="512" y="2815"/>
                  </a:lnTo>
                  <a:lnTo>
                    <a:pt x="528" y="2866"/>
                  </a:lnTo>
                  <a:lnTo>
                    <a:pt x="500" y="2948"/>
                  </a:lnTo>
                  <a:lnTo>
                    <a:pt x="609" y="2984"/>
                  </a:lnTo>
                  <a:lnTo>
                    <a:pt x="704" y="3074"/>
                  </a:lnTo>
                  <a:lnTo>
                    <a:pt x="806" y="3131"/>
                  </a:lnTo>
                  <a:lnTo>
                    <a:pt x="840" y="3161"/>
                  </a:lnTo>
                  <a:lnTo>
                    <a:pt x="913" y="3226"/>
                  </a:lnTo>
                  <a:lnTo>
                    <a:pt x="951" y="3258"/>
                  </a:lnTo>
                  <a:lnTo>
                    <a:pt x="985" y="3287"/>
                  </a:lnTo>
                  <a:lnTo>
                    <a:pt x="996" y="3423"/>
                  </a:lnTo>
                  <a:lnTo>
                    <a:pt x="971" y="3449"/>
                  </a:lnTo>
                  <a:lnTo>
                    <a:pt x="945" y="3477"/>
                  </a:lnTo>
                  <a:lnTo>
                    <a:pt x="919" y="3506"/>
                  </a:lnTo>
                  <a:lnTo>
                    <a:pt x="894" y="3533"/>
                  </a:lnTo>
                  <a:lnTo>
                    <a:pt x="898" y="3587"/>
                  </a:lnTo>
                  <a:lnTo>
                    <a:pt x="903" y="3644"/>
                  </a:lnTo>
                  <a:lnTo>
                    <a:pt x="908" y="3701"/>
                  </a:lnTo>
                  <a:lnTo>
                    <a:pt x="914" y="3755"/>
                  </a:lnTo>
                  <a:lnTo>
                    <a:pt x="891" y="3835"/>
                  </a:lnTo>
                  <a:lnTo>
                    <a:pt x="827" y="3830"/>
                  </a:lnTo>
                  <a:lnTo>
                    <a:pt x="755" y="3849"/>
                  </a:lnTo>
                  <a:lnTo>
                    <a:pt x="784" y="3938"/>
                  </a:lnTo>
                  <a:lnTo>
                    <a:pt x="780" y="3971"/>
                  </a:lnTo>
                  <a:lnTo>
                    <a:pt x="774" y="4042"/>
                  </a:lnTo>
                  <a:lnTo>
                    <a:pt x="774" y="4075"/>
                  </a:lnTo>
                  <a:lnTo>
                    <a:pt x="715" y="4047"/>
                  </a:lnTo>
                  <a:lnTo>
                    <a:pt x="781" y="4128"/>
                  </a:lnTo>
                  <a:lnTo>
                    <a:pt x="742" y="4122"/>
                  </a:lnTo>
                  <a:lnTo>
                    <a:pt x="765" y="4154"/>
                  </a:lnTo>
                  <a:lnTo>
                    <a:pt x="749" y="4148"/>
                  </a:lnTo>
                  <a:lnTo>
                    <a:pt x="812" y="4210"/>
                  </a:lnTo>
                  <a:lnTo>
                    <a:pt x="832" y="4230"/>
                  </a:lnTo>
                  <a:lnTo>
                    <a:pt x="808" y="4208"/>
                  </a:lnTo>
                  <a:lnTo>
                    <a:pt x="800" y="4202"/>
                  </a:lnTo>
                  <a:lnTo>
                    <a:pt x="727" y="4135"/>
                  </a:lnTo>
                  <a:lnTo>
                    <a:pt x="713" y="4121"/>
                  </a:lnTo>
                  <a:lnTo>
                    <a:pt x="686" y="4097"/>
                  </a:lnTo>
                  <a:lnTo>
                    <a:pt x="664" y="4074"/>
                  </a:lnTo>
                  <a:lnTo>
                    <a:pt x="635" y="4042"/>
                  </a:lnTo>
                  <a:lnTo>
                    <a:pt x="603" y="4008"/>
                  </a:lnTo>
                  <a:lnTo>
                    <a:pt x="574" y="3974"/>
                  </a:lnTo>
                  <a:lnTo>
                    <a:pt x="553" y="3952"/>
                  </a:lnTo>
                  <a:lnTo>
                    <a:pt x="536" y="3933"/>
                  </a:lnTo>
                  <a:lnTo>
                    <a:pt x="473" y="3850"/>
                  </a:lnTo>
                  <a:lnTo>
                    <a:pt x="445" y="3806"/>
                  </a:lnTo>
                  <a:lnTo>
                    <a:pt x="416" y="3758"/>
                  </a:lnTo>
                  <a:lnTo>
                    <a:pt x="357" y="3659"/>
                  </a:lnTo>
                  <a:lnTo>
                    <a:pt x="332" y="3613"/>
                  </a:lnTo>
                  <a:lnTo>
                    <a:pt x="312" y="3569"/>
                  </a:lnTo>
                  <a:lnTo>
                    <a:pt x="250" y="3425"/>
                  </a:lnTo>
                  <a:lnTo>
                    <a:pt x="233" y="3379"/>
                  </a:lnTo>
                  <a:lnTo>
                    <a:pt x="210" y="3338"/>
                  </a:lnTo>
                  <a:lnTo>
                    <a:pt x="186" y="3293"/>
                  </a:lnTo>
                  <a:lnTo>
                    <a:pt x="161" y="3246"/>
                  </a:lnTo>
                  <a:lnTo>
                    <a:pt x="139" y="3201"/>
                  </a:lnTo>
                  <a:lnTo>
                    <a:pt x="119" y="3158"/>
                  </a:lnTo>
                  <a:lnTo>
                    <a:pt x="103" y="3106"/>
                  </a:lnTo>
                  <a:lnTo>
                    <a:pt x="85" y="3049"/>
                  </a:lnTo>
                  <a:lnTo>
                    <a:pt x="69" y="2990"/>
                  </a:lnTo>
                  <a:lnTo>
                    <a:pt x="55" y="2938"/>
                  </a:lnTo>
                  <a:lnTo>
                    <a:pt x="14" y="2761"/>
                  </a:lnTo>
                  <a:lnTo>
                    <a:pt x="3" y="2688"/>
                  </a:lnTo>
                  <a:lnTo>
                    <a:pt x="9" y="2658"/>
                  </a:lnTo>
                  <a:lnTo>
                    <a:pt x="0" y="2585"/>
                  </a:lnTo>
                  <a:lnTo>
                    <a:pt x="3" y="2493"/>
                  </a:lnTo>
                  <a:lnTo>
                    <a:pt x="30" y="2416"/>
                  </a:lnTo>
                  <a:lnTo>
                    <a:pt x="41" y="2306"/>
                  </a:lnTo>
                  <a:lnTo>
                    <a:pt x="44" y="2204"/>
                  </a:lnTo>
                  <a:lnTo>
                    <a:pt x="38" y="2167"/>
                  </a:lnTo>
                  <a:lnTo>
                    <a:pt x="21" y="2221"/>
                  </a:lnTo>
                  <a:lnTo>
                    <a:pt x="15" y="2120"/>
                  </a:lnTo>
                  <a:lnTo>
                    <a:pt x="16" y="2041"/>
                  </a:lnTo>
                  <a:lnTo>
                    <a:pt x="24" y="1993"/>
                  </a:lnTo>
                  <a:lnTo>
                    <a:pt x="38" y="1885"/>
                  </a:lnTo>
                  <a:lnTo>
                    <a:pt x="49" y="1797"/>
                  </a:lnTo>
                  <a:lnTo>
                    <a:pt x="82" y="1667"/>
                  </a:lnTo>
                  <a:lnTo>
                    <a:pt x="98" y="1623"/>
                  </a:lnTo>
                  <a:lnTo>
                    <a:pt x="109" y="1592"/>
                  </a:lnTo>
                  <a:lnTo>
                    <a:pt x="106" y="1603"/>
                  </a:lnTo>
                  <a:lnTo>
                    <a:pt x="106" y="1623"/>
                  </a:lnTo>
                  <a:lnTo>
                    <a:pt x="145" y="1544"/>
                  </a:lnTo>
                  <a:close/>
                  <a:moveTo>
                    <a:pt x="2653" y="1524"/>
                  </a:moveTo>
                  <a:lnTo>
                    <a:pt x="2657" y="1556"/>
                  </a:lnTo>
                  <a:lnTo>
                    <a:pt x="2660" y="1588"/>
                  </a:lnTo>
                  <a:lnTo>
                    <a:pt x="2635" y="1588"/>
                  </a:lnTo>
                  <a:lnTo>
                    <a:pt x="2615" y="1527"/>
                  </a:lnTo>
                  <a:lnTo>
                    <a:pt x="2653" y="1524"/>
                  </a:lnTo>
                  <a:close/>
                  <a:moveTo>
                    <a:pt x="151" y="1480"/>
                  </a:moveTo>
                  <a:lnTo>
                    <a:pt x="133" y="1527"/>
                  </a:lnTo>
                  <a:lnTo>
                    <a:pt x="114" y="1575"/>
                  </a:lnTo>
                  <a:lnTo>
                    <a:pt x="109" y="1592"/>
                  </a:lnTo>
                  <a:lnTo>
                    <a:pt x="114" y="1572"/>
                  </a:lnTo>
                  <a:lnTo>
                    <a:pt x="131" y="1531"/>
                  </a:lnTo>
                  <a:lnTo>
                    <a:pt x="151" y="1480"/>
                  </a:lnTo>
                  <a:close/>
                  <a:moveTo>
                    <a:pt x="2631" y="1459"/>
                  </a:moveTo>
                  <a:lnTo>
                    <a:pt x="2646" y="1459"/>
                  </a:lnTo>
                  <a:lnTo>
                    <a:pt x="2649" y="1481"/>
                  </a:lnTo>
                  <a:lnTo>
                    <a:pt x="2651" y="1505"/>
                  </a:lnTo>
                  <a:lnTo>
                    <a:pt x="2621" y="1506"/>
                  </a:lnTo>
                  <a:lnTo>
                    <a:pt x="2616" y="1461"/>
                  </a:lnTo>
                  <a:lnTo>
                    <a:pt x="2631" y="1459"/>
                  </a:lnTo>
                  <a:close/>
                  <a:moveTo>
                    <a:pt x="171" y="1430"/>
                  </a:moveTo>
                  <a:lnTo>
                    <a:pt x="166" y="1443"/>
                  </a:lnTo>
                  <a:lnTo>
                    <a:pt x="151" y="1480"/>
                  </a:lnTo>
                  <a:lnTo>
                    <a:pt x="169" y="1436"/>
                  </a:lnTo>
                  <a:lnTo>
                    <a:pt x="171" y="1430"/>
                  </a:lnTo>
                  <a:close/>
                  <a:moveTo>
                    <a:pt x="239" y="1291"/>
                  </a:moveTo>
                  <a:lnTo>
                    <a:pt x="207" y="1354"/>
                  </a:lnTo>
                  <a:lnTo>
                    <a:pt x="171" y="1430"/>
                  </a:lnTo>
                  <a:lnTo>
                    <a:pt x="183" y="1402"/>
                  </a:lnTo>
                  <a:lnTo>
                    <a:pt x="229" y="1309"/>
                  </a:lnTo>
                  <a:lnTo>
                    <a:pt x="239" y="1291"/>
                  </a:lnTo>
                  <a:close/>
                  <a:moveTo>
                    <a:pt x="3669" y="1092"/>
                  </a:moveTo>
                  <a:lnTo>
                    <a:pt x="3618" y="1108"/>
                  </a:lnTo>
                  <a:lnTo>
                    <a:pt x="3612" y="1160"/>
                  </a:lnTo>
                  <a:lnTo>
                    <a:pt x="3605" y="1202"/>
                  </a:lnTo>
                  <a:lnTo>
                    <a:pt x="3639" y="1231"/>
                  </a:lnTo>
                  <a:lnTo>
                    <a:pt x="3712" y="1295"/>
                  </a:lnTo>
                  <a:lnTo>
                    <a:pt x="3745" y="1326"/>
                  </a:lnTo>
                  <a:lnTo>
                    <a:pt x="3764" y="1393"/>
                  </a:lnTo>
                  <a:lnTo>
                    <a:pt x="3808" y="1442"/>
                  </a:lnTo>
                  <a:lnTo>
                    <a:pt x="3871" y="1443"/>
                  </a:lnTo>
                  <a:lnTo>
                    <a:pt x="3915" y="1424"/>
                  </a:lnTo>
                  <a:lnTo>
                    <a:pt x="3858" y="1336"/>
                  </a:lnTo>
                  <a:lnTo>
                    <a:pt x="3811" y="1295"/>
                  </a:lnTo>
                  <a:lnTo>
                    <a:pt x="3826" y="1268"/>
                  </a:lnTo>
                  <a:lnTo>
                    <a:pt x="3794" y="1247"/>
                  </a:lnTo>
                  <a:lnTo>
                    <a:pt x="3786" y="1265"/>
                  </a:lnTo>
                  <a:lnTo>
                    <a:pt x="3723" y="1225"/>
                  </a:lnTo>
                  <a:lnTo>
                    <a:pt x="3674" y="1158"/>
                  </a:lnTo>
                  <a:lnTo>
                    <a:pt x="3698" y="1129"/>
                  </a:lnTo>
                  <a:lnTo>
                    <a:pt x="3669" y="1092"/>
                  </a:lnTo>
                  <a:close/>
                  <a:moveTo>
                    <a:pt x="3796" y="1028"/>
                  </a:moveTo>
                  <a:lnTo>
                    <a:pt x="3789" y="1091"/>
                  </a:lnTo>
                  <a:lnTo>
                    <a:pt x="3829" y="1149"/>
                  </a:lnTo>
                  <a:lnTo>
                    <a:pt x="3875" y="1135"/>
                  </a:lnTo>
                  <a:lnTo>
                    <a:pt x="3851" y="1073"/>
                  </a:lnTo>
                  <a:lnTo>
                    <a:pt x="3796" y="1028"/>
                  </a:lnTo>
                  <a:close/>
                  <a:moveTo>
                    <a:pt x="2159" y="1000"/>
                  </a:moveTo>
                  <a:lnTo>
                    <a:pt x="2211" y="1012"/>
                  </a:lnTo>
                  <a:lnTo>
                    <a:pt x="2189" y="1070"/>
                  </a:lnTo>
                  <a:lnTo>
                    <a:pt x="2184" y="1108"/>
                  </a:lnTo>
                  <a:lnTo>
                    <a:pt x="2100" y="1123"/>
                  </a:lnTo>
                  <a:lnTo>
                    <a:pt x="2090" y="1101"/>
                  </a:lnTo>
                  <a:lnTo>
                    <a:pt x="2128" y="1069"/>
                  </a:lnTo>
                  <a:lnTo>
                    <a:pt x="2103" y="1053"/>
                  </a:lnTo>
                  <a:lnTo>
                    <a:pt x="2112" y="1024"/>
                  </a:lnTo>
                  <a:lnTo>
                    <a:pt x="2159" y="1000"/>
                  </a:lnTo>
                  <a:close/>
                  <a:moveTo>
                    <a:pt x="1109" y="921"/>
                  </a:moveTo>
                  <a:lnTo>
                    <a:pt x="1123" y="921"/>
                  </a:lnTo>
                  <a:lnTo>
                    <a:pt x="1082" y="969"/>
                  </a:lnTo>
                  <a:lnTo>
                    <a:pt x="1109" y="1002"/>
                  </a:lnTo>
                  <a:lnTo>
                    <a:pt x="1078" y="1059"/>
                  </a:lnTo>
                  <a:lnTo>
                    <a:pt x="1014" y="1016"/>
                  </a:lnTo>
                  <a:lnTo>
                    <a:pt x="1011" y="984"/>
                  </a:lnTo>
                  <a:lnTo>
                    <a:pt x="1109" y="921"/>
                  </a:lnTo>
                  <a:close/>
                  <a:moveTo>
                    <a:pt x="2265" y="888"/>
                  </a:moveTo>
                  <a:lnTo>
                    <a:pt x="2264" y="927"/>
                  </a:lnTo>
                  <a:lnTo>
                    <a:pt x="2298" y="933"/>
                  </a:lnTo>
                  <a:lnTo>
                    <a:pt x="2282" y="972"/>
                  </a:lnTo>
                  <a:lnTo>
                    <a:pt x="2305" y="1003"/>
                  </a:lnTo>
                  <a:lnTo>
                    <a:pt x="2331" y="1034"/>
                  </a:lnTo>
                  <a:lnTo>
                    <a:pt x="2358" y="1066"/>
                  </a:lnTo>
                  <a:lnTo>
                    <a:pt x="2382" y="1095"/>
                  </a:lnTo>
                  <a:lnTo>
                    <a:pt x="2366" y="1133"/>
                  </a:lnTo>
                  <a:lnTo>
                    <a:pt x="2368" y="1160"/>
                  </a:lnTo>
                  <a:lnTo>
                    <a:pt x="2271" y="1167"/>
                  </a:lnTo>
                  <a:lnTo>
                    <a:pt x="2246" y="1180"/>
                  </a:lnTo>
                  <a:lnTo>
                    <a:pt x="2182" y="1187"/>
                  </a:lnTo>
                  <a:lnTo>
                    <a:pt x="2182" y="1176"/>
                  </a:lnTo>
                  <a:lnTo>
                    <a:pt x="2238" y="1152"/>
                  </a:lnTo>
                  <a:lnTo>
                    <a:pt x="2230" y="1098"/>
                  </a:lnTo>
                  <a:lnTo>
                    <a:pt x="2271" y="1070"/>
                  </a:lnTo>
                  <a:lnTo>
                    <a:pt x="2261" y="1025"/>
                  </a:lnTo>
                  <a:lnTo>
                    <a:pt x="2223" y="1026"/>
                  </a:lnTo>
                  <a:lnTo>
                    <a:pt x="2229" y="987"/>
                  </a:lnTo>
                  <a:lnTo>
                    <a:pt x="2204" y="949"/>
                  </a:lnTo>
                  <a:lnTo>
                    <a:pt x="2229" y="905"/>
                  </a:lnTo>
                  <a:lnTo>
                    <a:pt x="2265" y="888"/>
                  </a:lnTo>
                  <a:close/>
                  <a:moveTo>
                    <a:pt x="764" y="700"/>
                  </a:moveTo>
                  <a:lnTo>
                    <a:pt x="729" y="724"/>
                  </a:lnTo>
                  <a:lnTo>
                    <a:pt x="727" y="741"/>
                  </a:lnTo>
                  <a:lnTo>
                    <a:pt x="727" y="781"/>
                  </a:lnTo>
                  <a:lnTo>
                    <a:pt x="691" y="798"/>
                  </a:lnTo>
                  <a:lnTo>
                    <a:pt x="598" y="888"/>
                  </a:lnTo>
                  <a:lnTo>
                    <a:pt x="582" y="920"/>
                  </a:lnTo>
                  <a:lnTo>
                    <a:pt x="676" y="826"/>
                  </a:lnTo>
                  <a:lnTo>
                    <a:pt x="708" y="826"/>
                  </a:lnTo>
                  <a:lnTo>
                    <a:pt x="647" y="893"/>
                  </a:lnTo>
                  <a:lnTo>
                    <a:pt x="635" y="924"/>
                  </a:lnTo>
                  <a:lnTo>
                    <a:pt x="686" y="876"/>
                  </a:lnTo>
                  <a:lnTo>
                    <a:pt x="699" y="892"/>
                  </a:lnTo>
                  <a:lnTo>
                    <a:pt x="730" y="847"/>
                  </a:lnTo>
                  <a:lnTo>
                    <a:pt x="732" y="801"/>
                  </a:lnTo>
                  <a:lnTo>
                    <a:pt x="771" y="746"/>
                  </a:lnTo>
                  <a:lnTo>
                    <a:pt x="790" y="709"/>
                  </a:lnTo>
                  <a:lnTo>
                    <a:pt x="764" y="700"/>
                  </a:lnTo>
                  <a:close/>
                  <a:moveTo>
                    <a:pt x="1970" y="633"/>
                  </a:moveTo>
                  <a:lnTo>
                    <a:pt x="1996" y="637"/>
                  </a:lnTo>
                  <a:lnTo>
                    <a:pt x="1998" y="654"/>
                  </a:lnTo>
                  <a:lnTo>
                    <a:pt x="2018" y="648"/>
                  </a:lnTo>
                  <a:lnTo>
                    <a:pt x="2090" y="637"/>
                  </a:lnTo>
                  <a:lnTo>
                    <a:pt x="2112" y="680"/>
                  </a:lnTo>
                  <a:lnTo>
                    <a:pt x="2086" y="716"/>
                  </a:lnTo>
                  <a:lnTo>
                    <a:pt x="2008" y="728"/>
                  </a:lnTo>
                  <a:lnTo>
                    <a:pt x="1957" y="699"/>
                  </a:lnTo>
                  <a:lnTo>
                    <a:pt x="1963" y="680"/>
                  </a:lnTo>
                  <a:lnTo>
                    <a:pt x="1950" y="670"/>
                  </a:lnTo>
                  <a:lnTo>
                    <a:pt x="1960" y="651"/>
                  </a:lnTo>
                  <a:lnTo>
                    <a:pt x="1970" y="633"/>
                  </a:lnTo>
                  <a:close/>
                  <a:moveTo>
                    <a:pt x="2963" y="376"/>
                  </a:moveTo>
                  <a:lnTo>
                    <a:pt x="2991" y="395"/>
                  </a:lnTo>
                  <a:lnTo>
                    <a:pt x="3042" y="414"/>
                  </a:lnTo>
                  <a:lnTo>
                    <a:pt x="3019" y="425"/>
                  </a:lnTo>
                  <a:lnTo>
                    <a:pt x="2972" y="418"/>
                  </a:lnTo>
                  <a:lnTo>
                    <a:pt x="2938" y="386"/>
                  </a:lnTo>
                  <a:lnTo>
                    <a:pt x="2963" y="376"/>
                  </a:lnTo>
                  <a:close/>
                  <a:moveTo>
                    <a:pt x="1371" y="363"/>
                  </a:moveTo>
                  <a:lnTo>
                    <a:pt x="1356" y="379"/>
                  </a:lnTo>
                  <a:lnTo>
                    <a:pt x="1341" y="398"/>
                  </a:lnTo>
                  <a:lnTo>
                    <a:pt x="1327" y="415"/>
                  </a:lnTo>
                  <a:lnTo>
                    <a:pt x="1278" y="412"/>
                  </a:lnTo>
                  <a:lnTo>
                    <a:pt x="1300" y="389"/>
                  </a:lnTo>
                  <a:lnTo>
                    <a:pt x="1371" y="363"/>
                  </a:lnTo>
                  <a:close/>
                  <a:moveTo>
                    <a:pt x="2458" y="316"/>
                  </a:moveTo>
                  <a:lnTo>
                    <a:pt x="2505" y="316"/>
                  </a:lnTo>
                  <a:lnTo>
                    <a:pt x="2535" y="327"/>
                  </a:lnTo>
                  <a:lnTo>
                    <a:pt x="2529" y="348"/>
                  </a:lnTo>
                  <a:lnTo>
                    <a:pt x="2530" y="389"/>
                  </a:lnTo>
                  <a:lnTo>
                    <a:pt x="2499" y="364"/>
                  </a:lnTo>
                  <a:lnTo>
                    <a:pt x="2491" y="348"/>
                  </a:lnTo>
                  <a:lnTo>
                    <a:pt x="2482" y="349"/>
                  </a:lnTo>
                  <a:lnTo>
                    <a:pt x="2456" y="326"/>
                  </a:lnTo>
                  <a:lnTo>
                    <a:pt x="2458" y="316"/>
                  </a:lnTo>
                  <a:close/>
                  <a:moveTo>
                    <a:pt x="2513" y="295"/>
                  </a:moveTo>
                  <a:lnTo>
                    <a:pt x="2545" y="295"/>
                  </a:lnTo>
                  <a:lnTo>
                    <a:pt x="2565" y="300"/>
                  </a:lnTo>
                  <a:lnTo>
                    <a:pt x="2564" y="323"/>
                  </a:lnTo>
                  <a:lnTo>
                    <a:pt x="2529" y="311"/>
                  </a:lnTo>
                  <a:lnTo>
                    <a:pt x="2513" y="306"/>
                  </a:lnTo>
                  <a:lnTo>
                    <a:pt x="2513" y="295"/>
                  </a:lnTo>
                  <a:close/>
                  <a:moveTo>
                    <a:pt x="2890" y="272"/>
                  </a:moveTo>
                  <a:lnTo>
                    <a:pt x="2915" y="278"/>
                  </a:lnTo>
                  <a:lnTo>
                    <a:pt x="2919" y="288"/>
                  </a:lnTo>
                  <a:lnTo>
                    <a:pt x="2923" y="295"/>
                  </a:lnTo>
                  <a:lnTo>
                    <a:pt x="2925" y="304"/>
                  </a:lnTo>
                  <a:lnTo>
                    <a:pt x="2928" y="316"/>
                  </a:lnTo>
                  <a:lnTo>
                    <a:pt x="2931" y="335"/>
                  </a:lnTo>
                  <a:lnTo>
                    <a:pt x="2959" y="365"/>
                  </a:lnTo>
                  <a:lnTo>
                    <a:pt x="2947" y="370"/>
                  </a:lnTo>
                  <a:lnTo>
                    <a:pt x="2935" y="376"/>
                  </a:lnTo>
                  <a:lnTo>
                    <a:pt x="2887" y="333"/>
                  </a:lnTo>
                  <a:lnTo>
                    <a:pt x="2883" y="317"/>
                  </a:lnTo>
                  <a:lnTo>
                    <a:pt x="2877" y="301"/>
                  </a:lnTo>
                  <a:lnTo>
                    <a:pt x="2884" y="287"/>
                  </a:lnTo>
                  <a:lnTo>
                    <a:pt x="2890" y="272"/>
                  </a:lnTo>
                  <a:close/>
                  <a:moveTo>
                    <a:pt x="1672" y="232"/>
                  </a:moveTo>
                  <a:lnTo>
                    <a:pt x="1675" y="244"/>
                  </a:lnTo>
                  <a:lnTo>
                    <a:pt x="1594" y="272"/>
                  </a:lnTo>
                  <a:lnTo>
                    <a:pt x="1676" y="249"/>
                  </a:lnTo>
                  <a:lnTo>
                    <a:pt x="1691" y="260"/>
                  </a:lnTo>
                  <a:lnTo>
                    <a:pt x="1654" y="278"/>
                  </a:lnTo>
                  <a:lnTo>
                    <a:pt x="1669" y="292"/>
                  </a:lnTo>
                  <a:lnTo>
                    <a:pt x="1653" y="307"/>
                  </a:lnTo>
                  <a:lnTo>
                    <a:pt x="1621" y="339"/>
                  </a:lnTo>
                  <a:lnTo>
                    <a:pt x="1605" y="371"/>
                  </a:lnTo>
                  <a:lnTo>
                    <a:pt x="1550" y="409"/>
                  </a:lnTo>
                  <a:lnTo>
                    <a:pt x="1546" y="437"/>
                  </a:lnTo>
                  <a:lnTo>
                    <a:pt x="1540" y="469"/>
                  </a:lnTo>
                  <a:lnTo>
                    <a:pt x="1452" y="504"/>
                  </a:lnTo>
                  <a:lnTo>
                    <a:pt x="1463" y="465"/>
                  </a:lnTo>
                  <a:lnTo>
                    <a:pt x="1442" y="474"/>
                  </a:lnTo>
                  <a:lnTo>
                    <a:pt x="1400" y="532"/>
                  </a:lnTo>
                  <a:lnTo>
                    <a:pt x="1363" y="548"/>
                  </a:lnTo>
                  <a:lnTo>
                    <a:pt x="1375" y="509"/>
                  </a:lnTo>
                  <a:lnTo>
                    <a:pt x="1328" y="560"/>
                  </a:lnTo>
                  <a:lnTo>
                    <a:pt x="1318" y="535"/>
                  </a:lnTo>
                  <a:lnTo>
                    <a:pt x="1331" y="509"/>
                  </a:lnTo>
                  <a:lnTo>
                    <a:pt x="1346" y="482"/>
                  </a:lnTo>
                  <a:lnTo>
                    <a:pt x="1360" y="458"/>
                  </a:lnTo>
                  <a:lnTo>
                    <a:pt x="1349" y="433"/>
                  </a:lnTo>
                  <a:lnTo>
                    <a:pt x="1379" y="421"/>
                  </a:lnTo>
                  <a:lnTo>
                    <a:pt x="1404" y="430"/>
                  </a:lnTo>
                  <a:lnTo>
                    <a:pt x="1445" y="417"/>
                  </a:lnTo>
                  <a:lnTo>
                    <a:pt x="1466" y="434"/>
                  </a:lnTo>
                  <a:lnTo>
                    <a:pt x="1480" y="414"/>
                  </a:lnTo>
                  <a:lnTo>
                    <a:pt x="1498" y="393"/>
                  </a:lnTo>
                  <a:lnTo>
                    <a:pt x="1514" y="374"/>
                  </a:lnTo>
                  <a:lnTo>
                    <a:pt x="1455" y="387"/>
                  </a:lnTo>
                  <a:lnTo>
                    <a:pt x="1480" y="373"/>
                  </a:lnTo>
                  <a:lnTo>
                    <a:pt x="1530" y="354"/>
                  </a:lnTo>
                  <a:lnTo>
                    <a:pt x="1555" y="333"/>
                  </a:lnTo>
                  <a:lnTo>
                    <a:pt x="1552" y="319"/>
                  </a:lnTo>
                  <a:lnTo>
                    <a:pt x="1550" y="307"/>
                  </a:lnTo>
                  <a:lnTo>
                    <a:pt x="1550" y="295"/>
                  </a:lnTo>
                  <a:lnTo>
                    <a:pt x="1552" y="284"/>
                  </a:lnTo>
                  <a:lnTo>
                    <a:pt x="1555" y="268"/>
                  </a:lnTo>
                  <a:lnTo>
                    <a:pt x="1605" y="247"/>
                  </a:lnTo>
                  <a:lnTo>
                    <a:pt x="1672" y="232"/>
                  </a:lnTo>
                  <a:close/>
                  <a:moveTo>
                    <a:pt x="2086" y="209"/>
                  </a:moveTo>
                  <a:lnTo>
                    <a:pt x="2089" y="212"/>
                  </a:lnTo>
                  <a:lnTo>
                    <a:pt x="2091" y="213"/>
                  </a:lnTo>
                  <a:lnTo>
                    <a:pt x="2097" y="219"/>
                  </a:lnTo>
                  <a:lnTo>
                    <a:pt x="2087" y="232"/>
                  </a:lnTo>
                  <a:lnTo>
                    <a:pt x="2113" y="228"/>
                  </a:lnTo>
                  <a:lnTo>
                    <a:pt x="2115" y="232"/>
                  </a:lnTo>
                  <a:lnTo>
                    <a:pt x="2116" y="238"/>
                  </a:lnTo>
                  <a:lnTo>
                    <a:pt x="2119" y="244"/>
                  </a:lnTo>
                  <a:lnTo>
                    <a:pt x="2121" y="249"/>
                  </a:lnTo>
                  <a:lnTo>
                    <a:pt x="2140" y="240"/>
                  </a:lnTo>
                  <a:lnTo>
                    <a:pt x="2172" y="222"/>
                  </a:lnTo>
                  <a:lnTo>
                    <a:pt x="2179" y="228"/>
                  </a:lnTo>
                  <a:lnTo>
                    <a:pt x="2211" y="219"/>
                  </a:lnTo>
                  <a:lnTo>
                    <a:pt x="2220" y="222"/>
                  </a:lnTo>
                  <a:lnTo>
                    <a:pt x="2227" y="228"/>
                  </a:lnTo>
                  <a:lnTo>
                    <a:pt x="2235" y="231"/>
                  </a:lnTo>
                  <a:lnTo>
                    <a:pt x="2242" y="235"/>
                  </a:lnTo>
                  <a:lnTo>
                    <a:pt x="2254" y="241"/>
                  </a:lnTo>
                  <a:lnTo>
                    <a:pt x="2214" y="263"/>
                  </a:lnTo>
                  <a:lnTo>
                    <a:pt x="2216" y="282"/>
                  </a:lnTo>
                  <a:lnTo>
                    <a:pt x="2232" y="282"/>
                  </a:lnTo>
                  <a:lnTo>
                    <a:pt x="2249" y="284"/>
                  </a:lnTo>
                  <a:lnTo>
                    <a:pt x="2235" y="304"/>
                  </a:lnTo>
                  <a:lnTo>
                    <a:pt x="2219" y="313"/>
                  </a:lnTo>
                  <a:lnTo>
                    <a:pt x="2200" y="333"/>
                  </a:lnTo>
                  <a:lnTo>
                    <a:pt x="2188" y="365"/>
                  </a:lnTo>
                  <a:lnTo>
                    <a:pt x="2121" y="442"/>
                  </a:lnTo>
                  <a:lnTo>
                    <a:pt x="2067" y="452"/>
                  </a:lnTo>
                  <a:lnTo>
                    <a:pt x="2055" y="478"/>
                  </a:lnTo>
                  <a:lnTo>
                    <a:pt x="2080" y="496"/>
                  </a:lnTo>
                  <a:lnTo>
                    <a:pt x="2065" y="519"/>
                  </a:lnTo>
                  <a:lnTo>
                    <a:pt x="2037" y="523"/>
                  </a:lnTo>
                  <a:lnTo>
                    <a:pt x="2024" y="550"/>
                  </a:lnTo>
                  <a:lnTo>
                    <a:pt x="1998" y="556"/>
                  </a:lnTo>
                  <a:lnTo>
                    <a:pt x="1970" y="561"/>
                  </a:lnTo>
                  <a:lnTo>
                    <a:pt x="1944" y="567"/>
                  </a:lnTo>
                  <a:lnTo>
                    <a:pt x="1920" y="564"/>
                  </a:lnTo>
                  <a:lnTo>
                    <a:pt x="1894" y="560"/>
                  </a:lnTo>
                  <a:lnTo>
                    <a:pt x="1871" y="557"/>
                  </a:lnTo>
                  <a:lnTo>
                    <a:pt x="1812" y="611"/>
                  </a:lnTo>
                  <a:lnTo>
                    <a:pt x="1738" y="602"/>
                  </a:lnTo>
                  <a:lnTo>
                    <a:pt x="1641" y="649"/>
                  </a:lnTo>
                  <a:lnTo>
                    <a:pt x="1590" y="705"/>
                  </a:lnTo>
                  <a:lnTo>
                    <a:pt x="1539" y="731"/>
                  </a:lnTo>
                  <a:lnTo>
                    <a:pt x="1524" y="716"/>
                  </a:lnTo>
                  <a:lnTo>
                    <a:pt x="1509" y="700"/>
                  </a:lnTo>
                  <a:lnTo>
                    <a:pt x="1495" y="686"/>
                  </a:lnTo>
                  <a:lnTo>
                    <a:pt x="1502" y="627"/>
                  </a:lnTo>
                  <a:lnTo>
                    <a:pt x="1561" y="586"/>
                  </a:lnTo>
                  <a:lnTo>
                    <a:pt x="1540" y="582"/>
                  </a:lnTo>
                  <a:lnTo>
                    <a:pt x="1568" y="541"/>
                  </a:lnTo>
                  <a:lnTo>
                    <a:pt x="1638" y="487"/>
                  </a:lnTo>
                  <a:lnTo>
                    <a:pt x="1701" y="471"/>
                  </a:lnTo>
                  <a:lnTo>
                    <a:pt x="1752" y="408"/>
                  </a:lnTo>
                  <a:lnTo>
                    <a:pt x="1745" y="398"/>
                  </a:lnTo>
                  <a:lnTo>
                    <a:pt x="1789" y="371"/>
                  </a:lnTo>
                  <a:lnTo>
                    <a:pt x="1859" y="314"/>
                  </a:lnTo>
                  <a:lnTo>
                    <a:pt x="1850" y="307"/>
                  </a:lnTo>
                  <a:lnTo>
                    <a:pt x="1838" y="295"/>
                  </a:lnTo>
                  <a:lnTo>
                    <a:pt x="1833" y="288"/>
                  </a:lnTo>
                  <a:lnTo>
                    <a:pt x="1824" y="278"/>
                  </a:lnTo>
                  <a:lnTo>
                    <a:pt x="1838" y="263"/>
                  </a:lnTo>
                  <a:lnTo>
                    <a:pt x="1869" y="253"/>
                  </a:lnTo>
                  <a:lnTo>
                    <a:pt x="1906" y="234"/>
                  </a:lnTo>
                  <a:lnTo>
                    <a:pt x="1929" y="231"/>
                  </a:lnTo>
                  <a:lnTo>
                    <a:pt x="1957" y="237"/>
                  </a:lnTo>
                  <a:lnTo>
                    <a:pt x="2008" y="222"/>
                  </a:lnTo>
                  <a:lnTo>
                    <a:pt x="2046" y="215"/>
                  </a:lnTo>
                  <a:lnTo>
                    <a:pt x="2086" y="209"/>
                  </a:lnTo>
                  <a:close/>
                  <a:moveTo>
                    <a:pt x="1707" y="197"/>
                  </a:moveTo>
                  <a:lnTo>
                    <a:pt x="1707" y="210"/>
                  </a:lnTo>
                  <a:lnTo>
                    <a:pt x="1672" y="222"/>
                  </a:lnTo>
                  <a:lnTo>
                    <a:pt x="1644" y="213"/>
                  </a:lnTo>
                  <a:lnTo>
                    <a:pt x="1676" y="200"/>
                  </a:lnTo>
                  <a:lnTo>
                    <a:pt x="1707" y="197"/>
                  </a:lnTo>
                  <a:close/>
                  <a:moveTo>
                    <a:pt x="1708" y="177"/>
                  </a:moveTo>
                  <a:lnTo>
                    <a:pt x="1704" y="189"/>
                  </a:lnTo>
                  <a:lnTo>
                    <a:pt x="1670" y="194"/>
                  </a:lnTo>
                  <a:lnTo>
                    <a:pt x="1647" y="206"/>
                  </a:lnTo>
                  <a:lnTo>
                    <a:pt x="1600" y="210"/>
                  </a:lnTo>
                  <a:lnTo>
                    <a:pt x="1660" y="183"/>
                  </a:lnTo>
                  <a:lnTo>
                    <a:pt x="1667" y="186"/>
                  </a:lnTo>
                  <a:lnTo>
                    <a:pt x="1708" y="177"/>
                  </a:lnTo>
                  <a:close/>
                  <a:moveTo>
                    <a:pt x="1827" y="167"/>
                  </a:moveTo>
                  <a:lnTo>
                    <a:pt x="1825" y="171"/>
                  </a:lnTo>
                  <a:lnTo>
                    <a:pt x="1825" y="178"/>
                  </a:lnTo>
                  <a:lnTo>
                    <a:pt x="1824" y="183"/>
                  </a:lnTo>
                  <a:lnTo>
                    <a:pt x="1792" y="196"/>
                  </a:lnTo>
                  <a:lnTo>
                    <a:pt x="1762" y="203"/>
                  </a:lnTo>
                  <a:lnTo>
                    <a:pt x="1765" y="208"/>
                  </a:lnTo>
                  <a:lnTo>
                    <a:pt x="1774" y="216"/>
                  </a:lnTo>
                  <a:lnTo>
                    <a:pt x="1777" y="221"/>
                  </a:lnTo>
                  <a:lnTo>
                    <a:pt x="1765" y="241"/>
                  </a:lnTo>
                  <a:lnTo>
                    <a:pt x="1736" y="251"/>
                  </a:lnTo>
                  <a:lnTo>
                    <a:pt x="1730" y="247"/>
                  </a:lnTo>
                  <a:lnTo>
                    <a:pt x="1719" y="235"/>
                  </a:lnTo>
                  <a:lnTo>
                    <a:pt x="1714" y="230"/>
                  </a:lnTo>
                  <a:lnTo>
                    <a:pt x="1729" y="206"/>
                  </a:lnTo>
                  <a:lnTo>
                    <a:pt x="1781" y="190"/>
                  </a:lnTo>
                  <a:lnTo>
                    <a:pt x="1806" y="172"/>
                  </a:lnTo>
                  <a:lnTo>
                    <a:pt x="1827" y="167"/>
                  </a:lnTo>
                  <a:close/>
                  <a:moveTo>
                    <a:pt x="1811" y="156"/>
                  </a:moveTo>
                  <a:lnTo>
                    <a:pt x="1821" y="164"/>
                  </a:lnTo>
                  <a:lnTo>
                    <a:pt x="1783" y="174"/>
                  </a:lnTo>
                  <a:lnTo>
                    <a:pt x="1736" y="177"/>
                  </a:lnTo>
                  <a:lnTo>
                    <a:pt x="1781" y="158"/>
                  </a:lnTo>
                  <a:lnTo>
                    <a:pt x="1811" y="156"/>
                  </a:lnTo>
                  <a:close/>
                  <a:moveTo>
                    <a:pt x="2773" y="151"/>
                  </a:moveTo>
                  <a:lnTo>
                    <a:pt x="2779" y="155"/>
                  </a:lnTo>
                  <a:lnTo>
                    <a:pt x="2786" y="161"/>
                  </a:lnTo>
                  <a:lnTo>
                    <a:pt x="2792" y="165"/>
                  </a:lnTo>
                  <a:lnTo>
                    <a:pt x="2751" y="158"/>
                  </a:lnTo>
                  <a:lnTo>
                    <a:pt x="2741" y="152"/>
                  </a:lnTo>
                  <a:lnTo>
                    <a:pt x="2773" y="151"/>
                  </a:lnTo>
                  <a:close/>
                  <a:moveTo>
                    <a:pt x="2042" y="151"/>
                  </a:moveTo>
                  <a:lnTo>
                    <a:pt x="2058" y="156"/>
                  </a:lnTo>
                  <a:lnTo>
                    <a:pt x="2053" y="162"/>
                  </a:lnTo>
                  <a:lnTo>
                    <a:pt x="2067" y="167"/>
                  </a:lnTo>
                  <a:lnTo>
                    <a:pt x="2081" y="170"/>
                  </a:lnTo>
                  <a:lnTo>
                    <a:pt x="2102" y="168"/>
                  </a:lnTo>
                  <a:lnTo>
                    <a:pt x="2100" y="180"/>
                  </a:lnTo>
                  <a:lnTo>
                    <a:pt x="2106" y="197"/>
                  </a:lnTo>
                  <a:lnTo>
                    <a:pt x="2094" y="203"/>
                  </a:lnTo>
                  <a:lnTo>
                    <a:pt x="2065" y="205"/>
                  </a:lnTo>
                  <a:lnTo>
                    <a:pt x="2036" y="208"/>
                  </a:lnTo>
                  <a:lnTo>
                    <a:pt x="1977" y="216"/>
                  </a:lnTo>
                  <a:lnTo>
                    <a:pt x="1947" y="219"/>
                  </a:lnTo>
                  <a:lnTo>
                    <a:pt x="1942" y="215"/>
                  </a:lnTo>
                  <a:lnTo>
                    <a:pt x="1938" y="212"/>
                  </a:lnTo>
                  <a:lnTo>
                    <a:pt x="1934" y="208"/>
                  </a:lnTo>
                  <a:lnTo>
                    <a:pt x="1910" y="216"/>
                  </a:lnTo>
                  <a:lnTo>
                    <a:pt x="1878" y="224"/>
                  </a:lnTo>
                  <a:lnTo>
                    <a:pt x="1862" y="222"/>
                  </a:lnTo>
                  <a:lnTo>
                    <a:pt x="1819" y="228"/>
                  </a:lnTo>
                  <a:lnTo>
                    <a:pt x="1815" y="222"/>
                  </a:lnTo>
                  <a:lnTo>
                    <a:pt x="1812" y="216"/>
                  </a:lnTo>
                  <a:lnTo>
                    <a:pt x="1809" y="208"/>
                  </a:lnTo>
                  <a:lnTo>
                    <a:pt x="1806" y="196"/>
                  </a:lnTo>
                  <a:lnTo>
                    <a:pt x="1878" y="191"/>
                  </a:lnTo>
                  <a:lnTo>
                    <a:pt x="1939" y="181"/>
                  </a:lnTo>
                  <a:lnTo>
                    <a:pt x="1948" y="187"/>
                  </a:lnTo>
                  <a:lnTo>
                    <a:pt x="1985" y="180"/>
                  </a:lnTo>
                  <a:lnTo>
                    <a:pt x="1999" y="167"/>
                  </a:lnTo>
                  <a:lnTo>
                    <a:pt x="2014" y="155"/>
                  </a:lnTo>
                  <a:lnTo>
                    <a:pt x="2042" y="151"/>
                  </a:lnTo>
                  <a:close/>
                  <a:moveTo>
                    <a:pt x="1996" y="149"/>
                  </a:moveTo>
                  <a:lnTo>
                    <a:pt x="1983" y="158"/>
                  </a:lnTo>
                  <a:lnTo>
                    <a:pt x="1936" y="178"/>
                  </a:lnTo>
                  <a:lnTo>
                    <a:pt x="1875" y="184"/>
                  </a:lnTo>
                  <a:lnTo>
                    <a:pt x="1878" y="171"/>
                  </a:lnTo>
                  <a:lnTo>
                    <a:pt x="1916" y="162"/>
                  </a:lnTo>
                  <a:lnTo>
                    <a:pt x="1938" y="152"/>
                  </a:lnTo>
                  <a:lnTo>
                    <a:pt x="1996" y="149"/>
                  </a:lnTo>
                  <a:close/>
                  <a:moveTo>
                    <a:pt x="2808" y="148"/>
                  </a:moveTo>
                  <a:lnTo>
                    <a:pt x="2842" y="155"/>
                  </a:lnTo>
                  <a:lnTo>
                    <a:pt x="2836" y="167"/>
                  </a:lnTo>
                  <a:lnTo>
                    <a:pt x="2809" y="164"/>
                  </a:lnTo>
                  <a:lnTo>
                    <a:pt x="2793" y="153"/>
                  </a:lnTo>
                  <a:lnTo>
                    <a:pt x="2808" y="148"/>
                  </a:lnTo>
                  <a:close/>
                  <a:moveTo>
                    <a:pt x="2840" y="139"/>
                  </a:moveTo>
                  <a:lnTo>
                    <a:pt x="2871" y="151"/>
                  </a:lnTo>
                  <a:lnTo>
                    <a:pt x="2869" y="153"/>
                  </a:lnTo>
                  <a:lnTo>
                    <a:pt x="2843" y="151"/>
                  </a:lnTo>
                  <a:lnTo>
                    <a:pt x="2818" y="145"/>
                  </a:lnTo>
                  <a:lnTo>
                    <a:pt x="2840" y="139"/>
                  </a:lnTo>
                  <a:close/>
                  <a:moveTo>
                    <a:pt x="1713" y="121"/>
                  </a:moveTo>
                  <a:lnTo>
                    <a:pt x="1736" y="123"/>
                  </a:lnTo>
                  <a:lnTo>
                    <a:pt x="1720" y="134"/>
                  </a:lnTo>
                  <a:lnTo>
                    <a:pt x="1705" y="146"/>
                  </a:lnTo>
                  <a:lnTo>
                    <a:pt x="1679" y="158"/>
                  </a:lnTo>
                  <a:lnTo>
                    <a:pt x="1678" y="167"/>
                  </a:lnTo>
                  <a:lnTo>
                    <a:pt x="1610" y="187"/>
                  </a:lnTo>
                  <a:lnTo>
                    <a:pt x="1575" y="208"/>
                  </a:lnTo>
                  <a:lnTo>
                    <a:pt x="1556" y="215"/>
                  </a:lnTo>
                  <a:lnTo>
                    <a:pt x="1550" y="209"/>
                  </a:lnTo>
                  <a:lnTo>
                    <a:pt x="1547" y="203"/>
                  </a:lnTo>
                  <a:lnTo>
                    <a:pt x="1546" y="196"/>
                  </a:lnTo>
                  <a:lnTo>
                    <a:pt x="1545" y="184"/>
                  </a:lnTo>
                  <a:lnTo>
                    <a:pt x="1553" y="172"/>
                  </a:lnTo>
                  <a:lnTo>
                    <a:pt x="1591" y="159"/>
                  </a:lnTo>
                  <a:lnTo>
                    <a:pt x="1606" y="149"/>
                  </a:lnTo>
                  <a:lnTo>
                    <a:pt x="1634" y="148"/>
                  </a:lnTo>
                  <a:lnTo>
                    <a:pt x="1660" y="134"/>
                  </a:lnTo>
                  <a:lnTo>
                    <a:pt x="1713" y="121"/>
                  </a:lnTo>
                  <a:close/>
                  <a:moveTo>
                    <a:pt x="1868" y="107"/>
                  </a:moveTo>
                  <a:lnTo>
                    <a:pt x="1852" y="114"/>
                  </a:lnTo>
                  <a:lnTo>
                    <a:pt x="1834" y="121"/>
                  </a:lnTo>
                  <a:lnTo>
                    <a:pt x="1818" y="129"/>
                  </a:lnTo>
                  <a:lnTo>
                    <a:pt x="1849" y="129"/>
                  </a:lnTo>
                  <a:lnTo>
                    <a:pt x="1803" y="142"/>
                  </a:lnTo>
                  <a:lnTo>
                    <a:pt x="1765" y="149"/>
                  </a:lnTo>
                  <a:lnTo>
                    <a:pt x="1765" y="145"/>
                  </a:lnTo>
                  <a:lnTo>
                    <a:pt x="1767" y="139"/>
                  </a:lnTo>
                  <a:lnTo>
                    <a:pt x="1767" y="133"/>
                  </a:lnTo>
                  <a:lnTo>
                    <a:pt x="1768" y="129"/>
                  </a:lnTo>
                  <a:lnTo>
                    <a:pt x="1792" y="126"/>
                  </a:lnTo>
                  <a:lnTo>
                    <a:pt x="1806" y="117"/>
                  </a:lnTo>
                  <a:lnTo>
                    <a:pt x="1822" y="110"/>
                  </a:lnTo>
                  <a:lnTo>
                    <a:pt x="1868" y="107"/>
                  </a:lnTo>
                  <a:close/>
                  <a:moveTo>
                    <a:pt x="1871" y="91"/>
                  </a:moveTo>
                  <a:lnTo>
                    <a:pt x="1897" y="91"/>
                  </a:lnTo>
                  <a:lnTo>
                    <a:pt x="1897" y="94"/>
                  </a:lnTo>
                  <a:lnTo>
                    <a:pt x="1900" y="99"/>
                  </a:lnTo>
                  <a:lnTo>
                    <a:pt x="1900" y="102"/>
                  </a:lnTo>
                  <a:lnTo>
                    <a:pt x="1874" y="105"/>
                  </a:lnTo>
                  <a:lnTo>
                    <a:pt x="1874" y="99"/>
                  </a:lnTo>
                  <a:lnTo>
                    <a:pt x="1862" y="96"/>
                  </a:lnTo>
                  <a:lnTo>
                    <a:pt x="1871" y="91"/>
                  </a:lnTo>
                  <a:close/>
                  <a:moveTo>
                    <a:pt x="1831" y="91"/>
                  </a:moveTo>
                  <a:lnTo>
                    <a:pt x="1811" y="99"/>
                  </a:lnTo>
                  <a:lnTo>
                    <a:pt x="1787" y="108"/>
                  </a:lnTo>
                  <a:lnTo>
                    <a:pt x="1764" y="118"/>
                  </a:lnTo>
                  <a:lnTo>
                    <a:pt x="1746" y="115"/>
                  </a:lnTo>
                  <a:lnTo>
                    <a:pt x="1727" y="113"/>
                  </a:lnTo>
                  <a:lnTo>
                    <a:pt x="1710" y="110"/>
                  </a:lnTo>
                  <a:lnTo>
                    <a:pt x="1771" y="94"/>
                  </a:lnTo>
                  <a:lnTo>
                    <a:pt x="1792" y="95"/>
                  </a:lnTo>
                  <a:lnTo>
                    <a:pt x="1831" y="91"/>
                  </a:lnTo>
                  <a:close/>
                  <a:moveTo>
                    <a:pt x="2738" y="38"/>
                  </a:moveTo>
                  <a:lnTo>
                    <a:pt x="2780" y="44"/>
                  </a:lnTo>
                  <a:lnTo>
                    <a:pt x="2812" y="53"/>
                  </a:lnTo>
                  <a:lnTo>
                    <a:pt x="2799" y="54"/>
                  </a:lnTo>
                  <a:lnTo>
                    <a:pt x="2766" y="53"/>
                  </a:lnTo>
                  <a:lnTo>
                    <a:pt x="2752" y="45"/>
                  </a:lnTo>
                  <a:lnTo>
                    <a:pt x="2738" y="38"/>
                  </a:lnTo>
                  <a:close/>
                  <a:moveTo>
                    <a:pt x="2048" y="12"/>
                  </a:moveTo>
                  <a:lnTo>
                    <a:pt x="2018" y="16"/>
                  </a:lnTo>
                  <a:lnTo>
                    <a:pt x="1985" y="22"/>
                  </a:lnTo>
                  <a:lnTo>
                    <a:pt x="1945" y="29"/>
                  </a:lnTo>
                  <a:lnTo>
                    <a:pt x="1903" y="38"/>
                  </a:lnTo>
                  <a:lnTo>
                    <a:pt x="1865" y="45"/>
                  </a:lnTo>
                  <a:lnTo>
                    <a:pt x="1764" y="72"/>
                  </a:lnTo>
                  <a:lnTo>
                    <a:pt x="1743" y="86"/>
                  </a:lnTo>
                  <a:lnTo>
                    <a:pt x="1717" y="96"/>
                  </a:lnTo>
                  <a:lnTo>
                    <a:pt x="1698" y="104"/>
                  </a:lnTo>
                  <a:lnTo>
                    <a:pt x="1663" y="118"/>
                  </a:lnTo>
                  <a:lnTo>
                    <a:pt x="1644" y="127"/>
                  </a:lnTo>
                  <a:lnTo>
                    <a:pt x="1621" y="139"/>
                  </a:lnTo>
                  <a:lnTo>
                    <a:pt x="1572" y="159"/>
                  </a:lnTo>
                  <a:lnTo>
                    <a:pt x="1534" y="172"/>
                  </a:lnTo>
                  <a:lnTo>
                    <a:pt x="1518" y="190"/>
                  </a:lnTo>
                  <a:lnTo>
                    <a:pt x="1451" y="221"/>
                  </a:lnTo>
                  <a:lnTo>
                    <a:pt x="1512" y="203"/>
                  </a:lnTo>
                  <a:lnTo>
                    <a:pt x="1505" y="218"/>
                  </a:lnTo>
                  <a:lnTo>
                    <a:pt x="1477" y="234"/>
                  </a:lnTo>
                  <a:lnTo>
                    <a:pt x="1466" y="251"/>
                  </a:lnTo>
                  <a:lnTo>
                    <a:pt x="1490" y="250"/>
                  </a:lnTo>
                  <a:lnTo>
                    <a:pt x="1433" y="276"/>
                  </a:lnTo>
                  <a:lnTo>
                    <a:pt x="1512" y="259"/>
                  </a:lnTo>
                  <a:lnTo>
                    <a:pt x="1542" y="238"/>
                  </a:lnTo>
                  <a:lnTo>
                    <a:pt x="1590" y="222"/>
                  </a:lnTo>
                  <a:lnTo>
                    <a:pt x="1628" y="222"/>
                  </a:lnTo>
                  <a:lnTo>
                    <a:pt x="1559" y="250"/>
                  </a:lnTo>
                  <a:lnTo>
                    <a:pt x="1489" y="287"/>
                  </a:lnTo>
                  <a:lnTo>
                    <a:pt x="1498" y="291"/>
                  </a:lnTo>
                  <a:lnTo>
                    <a:pt x="1439" y="325"/>
                  </a:lnTo>
                  <a:lnTo>
                    <a:pt x="1523" y="301"/>
                  </a:lnTo>
                  <a:lnTo>
                    <a:pt x="1504" y="330"/>
                  </a:lnTo>
                  <a:lnTo>
                    <a:pt x="1422" y="361"/>
                  </a:lnTo>
                  <a:lnTo>
                    <a:pt x="1403" y="355"/>
                  </a:lnTo>
                  <a:lnTo>
                    <a:pt x="1382" y="351"/>
                  </a:lnTo>
                  <a:lnTo>
                    <a:pt x="1363" y="345"/>
                  </a:lnTo>
                  <a:lnTo>
                    <a:pt x="1331" y="364"/>
                  </a:lnTo>
                  <a:lnTo>
                    <a:pt x="1275" y="365"/>
                  </a:lnTo>
                  <a:lnTo>
                    <a:pt x="1201" y="386"/>
                  </a:lnTo>
                  <a:lnTo>
                    <a:pt x="1166" y="405"/>
                  </a:lnTo>
                  <a:lnTo>
                    <a:pt x="1129" y="424"/>
                  </a:lnTo>
                  <a:lnTo>
                    <a:pt x="1116" y="439"/>
                  </a:lnTo>
                  <a:lnTo>
                    <a:pt x="1065" y="475"/>
                  </a:lnTo>
                  <a:lnTo>
                    <a:pt x="1055" y="490"/>
                  </a:lnTo>
                  <a:lnTo>
                    <a:pt x="1047" y="501"/>
                  </a:lnTo>
                  <a:lnTo>
                    <a:pt x="1042" y="513"/>
                  </a:lnTo>
                  <a:lnTo>
                    <a:pt x="1034" y="525"/>
                  </a:lnTo>
                  <a:lnTo>
                    <a:pt x="1028" y="537"/>
                  </a:lnTo>
                  <a:lnTo>
                    <a:pt x="1023" y="553"/>
                  </a:lnTo>
                  <a:lnTo>
                    <a:pt x="1015" y="573"/>
                  </a:lnTo>
                  <a:lnTo>
                    <a:pt x="1005" y="598"/>
                  </a:lnTo>
                  <a:lnTo>
                    <a:pt x="927" y="658"/>
                  </a:lnTo>
                  <a:lnTo>
                    <a:pt x="887" y="703"/>
                  </a:lnTo>
                  <a:lnTo>
                    <a:pt x="889" y="708"/>
                  </a:lnTo>
                  <a:lnTo>
                    <a:pt x="891" y="714"/>
                  </a:lnTo>
                  <a:lnTo>
                    <a:pt x="894" y="718"/>
                  </a:lnTo>
                  <a:lnTo>
                    <a:pt x="898" y="727"/>
                  </a:lnTo>
                  <a:lnTo>
                    <a:pt x="1008" y="633"/>
                  </a:lnTo>
                  <a:lnTo>
                    <a:pt x="1043" y="629"/>
                  </a:lnTo>
                  <a:lnTo>
                    <a:pt x="1090" y="605"/>
                  </a:lnTo>
                  <a:lnTo>
                    <a:pt x="1157" y="535"/>
                  </a:lnTo>
                  <a:lnTo>
                    <a:pt x="1273" y="478"/>
                  </a:lnTo>
                  <a:lnTo>
                    <a:pt x="1286" y="506"/>
                  </a:lnTo>
                  <a:lnTo>
                    <a:pt x="1270" y="556"/>
                  </a:lnTo>
                  <a:lnTo>
                    <a:pt x="1192" y="623"/>
                  </a:lnTo>
                  <a:lnTo>
                    <a:pt x="1223" y="636"/>
                  </a:lnTo>
                  <a:lnTo>
                    <a:pt x="1296" y="602"/>
                  </a:lnTo>
                  <a:lnTo>
                    <a:pt x="1230" y="702"/>
                  </a:lnTo>
                  <a:lnTo>
                    <a:pt x="1197" y="737"/>
                  </a:lnTo>
                  <a:lnTo>
                    <a:pt x="1191" y="773"/>
                  </a:lnTo>
                  <a:lnTo>
                    <a:pt x="1185" y="814"/>
                  </a:lnTo>
                  <a:lnTo>
                    <a:pt x="1180" y="854"/>
                  </a:lnTo>
                  <a:lnTo>
                    <a:pt x="1141" y="892"/>
                  </a:lnTo>
                  <a:lnTo>
                    <a:pt x="1046" y="920"/>
                  </a:lnTo>
                  <a:lnTo>
                    <a:pt x="1017" y="902"/>
                  </a:lnTo>
                  <a:lnTo>
                    <a:pt x="987" y="883"/>
                  </a:lnTo>
                  <a:lnTo>
                    <a:pt x="960" y="864"/>
                  </a:lnTo>
                  <a:lnTo>
                    <a:pt x="857" y="892"/>
                  </a:lnTo>
                  <a:lnTo>
                    <a:pt x="809" y="923"/>
                  </a:lnTo>
                  <a:lnTo>
                    <a:pt x="846" y="915"/>
                  </a:lnTo>
                  <a:lnTo>
                    <a:pt x="884" y="909"/>
                  </a:lnTo>
                  <a:lnTo>
                    <a:pt x="919" y="902"/>
                  </a:lnTo>
                  <a:lnTo>
                    <a:pt x="945" y="918"/>
                  </a:lnTo>
                  <a:lnTo>
                    <a:pt x="869" y="1013"/>
                  </a:lnTo>
                  <a:lnTo>
                    <a:pt x="888" y="1054"/>
                  </a:lnTo>
                  <a:lnTo>
                    <a:pt x="854" y="1062"/>
                  </a:lnTo>
                  <a:lnTo>
                    <a:pt x="818" y="1069"/>
                  </a:lnTo>
                  <a:lnTo>
                    <a:pt x="783" y="1076"/>
                  </a:lnTo>
                  <a:lnTo>
                    <a:pt x="837" y="1021"/>
                  </a:lnTo>
                  <a:lnTo>
                    <a:pt x="805" y="1025"/>
                  </a:lnTo>
                  <a:lnTo>
                    <a:pt x="737" y="1031"/>
                  </a:lnTo>
                  <a:lnTo>
                    <a:pt x="682" y="1083"/>
                  </a:lnTo>
                  <a:lnTo>
                    <a:pt x="628" y="1089"/>
                  </a:lnTo>
                  <a:lnTo>
                    <a:pt x="543" y="1155"/>
                  </a:lnTo>
                  <a:lnTo>
                    <a:pt x="549" y="1126"/>
                  </a:lnTo>
                  <a:lnTo>
                    <a:pt x="484" y="1222"/>
                  </a:lnTo>
                  <a:lnTo>
                    <a:pt x="426" y="1257"/>
                  </a:lnTo>
                  <a:lnTo>
                    <a:pt x="378" y="1278"/>
                  </a:lnTo>
                  <a:lnTo>
                    <a:pt x="343" y="1312"/>
                  </a:lnTo>
                  <a:lnTo>
                    <a:pt x="296" y="1411"/>
                  </a:lnTo>
                  <a:lnTo>
                    <a:pt x="250" y="1502"/>
                  </a:lnTo>
                  <a:lnTo>
                    <a:pt x="233" y="1527"/>
                  </a:lnTo>
                  <a:lnTo>
                    <a:pt x="262" y="1424"/>
                  </a:lnTo>
                  <a:lnTo>
                    <a:pt x="302" y="1341"/>
                  </a:lnTo>
                  <a:lnTo>
                    <a:pt x="309" y="1281"/>
                  </a:lnTo>
                  <a:lnTo>
                    <a:pt x="309" y="1237"/>
                  </a:lnTo>
                  <a:lnTo>
                    <a:pt x="275" y="1290"/>
                  </a:lnTo>
                  <a:lnTo>
                    <a:pt x="288" y="1243"/>
                  </a:lnTo>
                  <a:lnTo>
                    <a:pt x="302" y="1199"/>
                  </a:lnTo>
                  <a:lnTo>
                    <a:pt x="283" y="1215"/>
                  </a:lnTo>
                  <a:lnTo>
                    <a:pt x="239" y="1291"/>
                  </a:lnTo>
                  <a:lnTo>
                    <a:pt x="245" y="1279"/>
                  </a:lnTo>
                  <a:lnTo>
                    <a:pt x="275" y="1222"/>
                  </a:lnTo>
                  <a:lnTo>
                    <a:pt x="283" y="1209"/>
                  </a:lnTo>
                  <a:lnTo>
                    <a:pt x="322" y="1143"/>
                  </a:lnTo>
                  <a:lnTo>
                    <a:pt x="366" y="1073"/>
                  </a:lnTo>
                  <a:lnTo>
                    <a:pt x="401" y="1021"/>
                  </a:lnTo>
                  <a:lnTo>
                    <a:pt x="430" y="980"/>
                  </a:lnTo>
                  <a:lnTo>
                    <a:pt x="470" y="927"/>
                  </a:lnTo>
                  <a:lnTo>
                    <a:pt x="555" y="822"/>
                  </a:lnTo>
                  <a:lnTo>
                    <a:pt x="601" y="768"/>
                  </a:lnTo>
                  <a:lnTo>
                    <a:pt x="653" y="715"/>
                  </a:lnTo>
                  <a:lnTo>
                    <a:pt x="701" y="667"/>
                  </a:lnTo>
                  <a:lnTo>
                    <a:pt x="746" y="624"/>
                  </a:lnTo>
                  <a:lnTo>
                    <a:pt x="790" y="585"/>
                  </a:lnTo>
                  <a:lnTo>
                    <a:pt x="832" y="548"/>
                  </a:lnTo>
                  <a:lnTo>
                    <a:pt x="917" y="481"/>
                  </a:lnTo>
                  <a:lnTo>
                    <a:pt x="945" y="461"/>
                  </a:lnTo>
                  <a:lnTo>
                    <a:pt x="999" y="423"/>
                  </a:lnTo>
                  <a:lnTo>
                    <a:pt x="1061" y="380"/>
                  </a:lnTo>
                  <a:lnTo>
                    <a:pt x="1128" y="336"/>
                  </a:lnTo>
                  <a:lnTo>
                    <a:pt x="1141" y="327"/>
                  </a:lnTo>
                  <a:lnTo>
                    <a:pt x="1159" y="317"/>
                  </a:lnTo>
                  <a:lnTo>
                    <a:pt x="1185" y="303"/>
                  </a:lnTo>
                  <a:lnTo>
                    <a:pt x="1213" y="288"/>
                  </a:lnTo>
                  <a:lnTo>
                    <a:pt x="1243" y="270"/>
                  </a:lnTo>
                  <a:lnTo>
                    <a:pt x="1280" y="251"/>
                  </a:lnTo>
                  <a:lnTo>
                    <a:pt x="1321" y="230"/>
                  </a:lnTo>
                  <a:lnTo>
                    <a:pt x="1347" y="218"/>
                  </a:lnTo>
                  <a:lnTo>
                    <a:pt x="1369" y="208"/>
                  </a:lnTo>
                  <a:lnTo>
                    <a:pt x="1390" y="197"/>
                  </a:lnTo>
                  <a:lnTo>
                    <a:pt x="1409" y="190"/>
                  </a:lnTo>
                  <a:lnTo>
                    <a:pt x="1428" y="181"/>
                  </a:lnTo>
                  <a:lnTo>
                    <a:pt x="1448" y="172"/>
                  </a:lnTo>
                  <a:lnTo>
                    <a:pt x="1471" y="164"/>
                  </a:lnTo>
                  <a:lnTo>
                    <a:pt x="1498" y="153"/>
                  </a:lnTo>
                  <a:lnTo>
                    <a:pt x="1530" y="140"/>
                  </a:lnTo>
                  <a:lnTo>
                    <a:pt x="1568" y="126"/>
                  </a:lnTo>
                  <a:lnTo>
                    <a:pt x="1625" y="107"/>
                  </a:lnTo>
                  <a:lnTo>
                    <a:pt x="1628" y="105"/>
                  </a:lnTo>
                  <a:lnTo>
                    <a:pt x="1702" y="83"/>
                  </a:lnTo>
                  <a:lnTo>
                    <a:pt x="1796" y="58"/>
                  </a:lnTo>
                  <a:lnTo>
                    <a:pt x="1895" y="36"/>
                  </a:lnTo>
                  <a:lnTo>
                    <a:pt x="2001" y="17"/>
                  </a:lnTo>
                  <a:lnTo>
                    <a:pt x="2048" y="12"/>
                  </a:lnTo>
                  <a:close/>
                  <a:moveTo>
                    <a:pt x="2625" y="0"/>
                  </a:moveTo>
                  <a:lnTo>
                    <a:pt x="2670" y="6"/>
                  </a:lnTo>
                  <a:lnTo>
                    <a:pt x="2682" y="7"/>
                  </a:lnTo>
                  <a:lnTo>
                    <a:pt x="2713" y="12"/>
                  </a:lnTo>
                  <a:lnTo>
                    <a:pt x="2716" y="12"/>
                  </a:lnTo>
                  <a:lnTo>
                    <a:pt x="2741" y="16"/>
                  </a:lnTo>
                  <a:lnTo>
                    <a:pt x="2771" y="20"/>
                  </a:lnTo>
                  <a:lnTo>
                    <a:pt x="2787" y="23"/>
                  </a:lnTo>
                  <a:lnTo>
                    <a:pt x="2792" y="23"/>
                  </a:lnTo>
                  <a:lnTo>
                    <a:pt x="2852" y="35"/>
                  </a:lnTo>
                  <a:lnTo>
                    <a:pt x="2856" y="36"/>
                  </a:lnTo>
                  <a:lnTo>
                    <a:pt x="2868" y="38"/>
                  </a:lnTo>
                  <a:lnTo>
                    <a:pt x="2874" y="39"/>
                  </a:lnTo>
                  <a:lnTo>
                    <a:pt x="2997" y="69"/>
                  </a:lnTo>
                  <a:lnTo>
                    <a:pt x="3005" y="72"/>
                  </a:lnTo>
                  <a:lnTo>
                    <a:pt x="3020" y="76"/>
                  </a:lnTo>
                  <a:lnTo>
                    <a:pt x="3038" y="82"/>
                  </a:lnTo>
                  <a:lnTo>
                    <a:pt x="3059" y="88"/>
                  </a:lnTo>
                  <a:lnTo>
                    <a:pt x="3086" y="96"/>
                  </a:lnTo>
                  <a:lnTo>
                    <a:pt x="3119" y="107"/>
                  </a:lnTo>
                  <a:lnTo>
                    <a:pt x="3133" y="111"/>
                  </a:lnTo>
                  <a:lnTo>
                    <a:pt x="3238" y="149"/>
                  </a:lnTo>
                  <a:lnTo>
                    <a:pt x="3358" y="200"/>
                  </a:lnTo>
                  <a:lnTo>
                    <a:pt x="3478" y="257"/>
                  </a:lnTo>
                  <a:lnTo>
                    <a:pt x="3586" y="316"/>
                  </a:lnTo>
                  <a:lnTo>
                    <a:pt x="3617" y="336"/>
                  </a:lnTo>
                  <a:lnTo>
                    <a:pt x="3655" y="358"/>
                  </a:lnTo>
                  <a:lnTo>
                    <a:pt x="3726" y="405"/>
                  </a:lnTo>
                  <a:lnTo>
                    <a:pt x="3791" y="452"/>
                  </a:lnTo>
                  <a:lnTo>
                    <a:pt x="3851" y="497"/>
                  </a:lnTo>
                  <a:lnTo>
                    <a:pt x="3905" y="542"/>
                  </a:lnTo>
                  <a:lnTo>
                    <a:pt x="3956" y="586"/>
                  </a:lnTo>
                  <a:lnTo>
                    <a:pt x="4006" y="630"/>
                  </a:lnTo>
                  <a:lnTo>
                    <a:pt x="4051" y="671"/>
                  </a:lnTo>
                  <a:lnTo>
                    <a:pt x="4082" y="703"/>
                  </a:lnTo>
                  <a:lnTo>
                    <a:pt x="4112" y="734"/>
                  </a:lnTo>
                  <a:lnTo>
                    <a:pt x="4161" y="785"/>
                  </a:lnTo>
                  <a:lnTo>
                    <a:pt x="4166" y="792"/>
                  </a:lnTo>
                  <a:lnTo>
                    <a:pt x="4213" y="847"/>
                  </a:lnTo>
                  <a:lnTo>
                    <a:pt x="4257" y="901"/>
                  </a:lnTo>
                  <a:lnTo>
                    <a:pt x="4298" y="955"/>
                  </a:lnTo>
                  <a:lnTo>
                    <a:pt x="4336" y="1007"/>
                  </a:lnTo>
                  <a:lnTo>
                    <a:pt x="4371" y="1060"/>
                  </a:lnTo>
                  <a:lnTo>
                    <a:pt x="4406" y="1114"/>
                  </a:lnTo>
                  <a:lnTo>
                    <a:pt x="4440" y="1170"/>
                  </a:lnTo>
                  <a:lnTo>
                    <a:pt x="4473" y="1228"/>
                  </a:lnTo>
                  <a:lnTo>
                    <a:pt x="4509" y="1290"/>
                  </a:lnTo>
                  <a:lnTo>
                    <a:pt x="4533" y="1345"/>
                  </a:lnTo>
                  <a:lnTo>
                    <a:pt x="4560" y="1404"/>
                  </a:lnTo>
                  <a:lnTo>
                    <a:pt x="4586" y="1465"/>
                  </a:lnTo>
                  <a:lnTo>
                    <a:pt x="4612" y="1525"/>
                  </a:lnTo>
                  <a:lnTo>
                    <a:pt x="4634" y="1582"/>
                  </a:lnTo>
                  <a:lnTo>
                    <a:pt x="4636" y="1586"/>
                  </a:lnTo>
                  <a:lnTo>
                    <a:pt x="4655" y="1642"/>
                  </a:lnTo>
                  <a:lnTo>
                    <a:pt x="4664" y="1668"/>
                  </a:lnTo>
                  <a:lnTo>
                    <a:pt x="4669" y="1690"/>
                  </a:lnTo>
                  <a:lnTo>
                    <a:pt x="4677" y="1717"/>
                  </a:lnTo>
                  <a:lnTo>
                    <a:pt x="4645" y="1623"/>
                  </a:lnTo>
                  <a:lnTo>
                    <a:pt x="4630" y="1592"/>
                  </a:lnTo>
                  <a:lnTo>
                    <a:pt x="4612" y="1559"/>
                  </a:lnTo>
                  <a:lnTo>
                    <a:pt x="4595" y="1527"/>
                  </a:lnTo>
                  <a:lnTo>
                    <a:pt x="4579" y="1497"/>
                  </a:lnTo>
                  <a:lnTo>
                    <a:pt x="4586" y="1534"/>
                  </a:lnTo>
                  <a:lnTo>
                    <a:pt x="4592" y="1575"/>
                  </a:lnTo>
                  <a:lnTo>
                    <a:pt x="4596" y="1611"/>
                  </a:lnTo>
                  <a:lnTo>
                    <a:pt x="4611" y="1654"/>
                  </a:lnTo>
                  <a:lnTo>
                    <a:pt x="4620" y="1712"/>
                  </a:lnTo>
                  <a:lnTo>
                    <a:pt x="4634" y="1794"/>
                  </a:lnTo>
                  <a:lnTo>
                    <a:pt x="4640" y="1923"/>
                  </a:lnTo>
                  <a:lnTo>
                    <a:pt x="4652" y="1971"/>
                  </a:lnTo>
                  <a:lnTo>
                    <a:pt x="4675" y="2076"/>
                  </a:lnTo>
                  <a:lnTo>
                    <a:pt x="4685" y="2126"/>
                  </a:lnTo>
                  <a:lnTo>
                    <a:pt x="4680" y="2262"/>
                  </a:lnTo>
                  <a:lnTo>
                    <a:pt x="4647" y="2171"/>
                  </a:lnTo>
                  <a:lnTo>
                    <a:pt x="4627" y="2125"/>
                  </a:lnTo>
                  <a:lnTo>
                    <a:pt x="4604" y="2075"/>
                  </a:lnTo>
                  <a:lnTo>
                    <a:pt x="4580" y="2024"/>
                  </a:lnTo>
                  <a:lnTo>
                    <a:pt x="4558" y="1978"/>
                  </a:lnTo>
                  <a:lnTo>
                    <a:pt x="4541" y="1932"/>
                  </a:lnTo>
                  <a:lnTo>
                    <a:pt x="4522" y="1880"/>
                  </a:lnTo>
                  <a:lnTo>
                    <a:pt x="4501" y="1831"/>
                  </a:lnTo>
                  <a:lnTo>
                    <a:pt x="4482" y="1784"/>
                  </a:lnTo>
                  <a:lnTo>
                    <a:pt x="4479" y="1850"/>
                  </a:lnTo>
                  <a:lnTo>
                    <a:pt x="4433" y="1810"/>
                  </a:lnTo>
                  <a:lnTo>
                    <a:pt x="4431" y="1772"/>
                  </a:lnTo>
                  <a:lnTo>
                    <a:pt x="4392" y="1771"/>
                  </a:lnTo>
                  <a:lnTo>
                    <a:pt x="4339" y="1705"/>
                  </a:lnTo>
                  <a:lnTo>
                    <a:pt x="4292" y="1755"/>
                  </a:lnTo>
                  <a:lnTo>
                    <a:pt x="4269" y="1778"/>
                  </a:lnTo>
                  <a:lnTo>
                    <a:pt x="4196" y="1813"/>
                  </a:lnTo>
                  <a:lnTo>
                    <a:pt x="4134" y="1762"/>
                  </a:lnTo>
                  <a:lnTo>
                    <a:pt x="4079" y="1807"/>
                  </a:lnTo>
                  <a:lnTo>
                    <a:pt x="4041" y="1785"/>
                  </a:lnTo>
                  <a:lnTo>
                    <a:pt x="4001" y="1760"/>
                  </a:lnTo>
                  <a:lnTo>
                    <a:pt x="3960" y="1737"/>
                  </a:lnTo>
                  <a:lnTo>
                    <a:pt x="3922" y="1715"/>
                  </a:lnTo>
                  <a:lnTo>
                    <a:pt x="3908" y="1753"/>
                  </a:lnTo>
                  <a:lnTo>
                    <a:pt x="3940" y="1787"/>
                  </a:lnTo>
                  <a:lnTo>
                    <a:pt x="3973" y="1823"/>
                  </a:lnTo>
                  <a:lnTo>
                    <a:pt x="4008" y="1860"/>
                  </a:lnTo>
                  <a:lnTo>
                    <a:pt x="4042" y="1898"/>
                  </a:lnTo>
                  <a:lnTo>
                    <a:pt x="4073" y="1932"/>
                  </a:lnTo>
                  <a:lnTo>
                    <a:pt x="4124" y="1885"/>
                  </a:lnTo>
                  <a:lnTo>
                    <a:pt x="4147" y="1825"/>
                  </a:lnTo>
                  <a:lnTo>
                    <a:pt x="4184" y="1880"/>
                  </a:lnTo>
                  <a:lnTo>
                    <a:pt x="4276" y="1907"/>
                  </a:lnTo>
                  <a:lnTo>
                    <a:pt x="4270" y="1956"/>
                  </a:lnTo>
                  <a:lnTo>
                    <a:pt x="4263" y="2011"/>
                  </a:lnTo>
                  <a:lnTo>
                    <a:pt x="4254" y="2063"/>
                  </a:lnTo>
                  <a:lnTo>
                    <a:pt x="4247" y="2113"/>
                  </a:lnTo>
                  <a:lnTo>
                    <a:pt x="4229" y="2154"/>
                  </a:lnTo>
                  <a:lnTo>
                    <a:pt x="4209" y="2196"/>
                  </a:lnTo>
                  <a:lnTo>
                    <a:pt x="4188" y="2240"/>
                  </a:lnTo>
                  <a:lnTo>
                    <a:pt x="4168" y="2280"/>
                  </a:lnTo>
                  <a:lnTo>
                    <a:pt x="4133" y="2315"/>
                  </a:lnTo>
                  <a:lnTo>
                    <a:pt x="4096" y="2353"/>
                  </a:lnTo>
                  <a:lnTo>
                    <a:pt x="4057" y="2389"/>
                  </a:lnTo>
                  <a:lnTo>
                    <a:pt x="4019" y="2427"/>
                  </a:lnTo>
                  <a:lnTo>
                    <a:pt x="3982" y="2461"/>
                  </a:lnTo>
                  <a:lnTo>
                    <a:pt x="3930" y="2386"/>
                  </a:lnTo>
                  <a:lnTo>
                    <a:pt x="3874" y="2255"/>
                  </a:lnTo>
                  <a:lnTo>
                    <a:pt x="3805" y="2193"/>
                  </a:lnTo>
                  <a:lnTo>
                    <a:pt x="3704" y="2050"/>
                  </a:lnTo>
                  <a:lnTo>
                    <a:pt x="3672" y="2011"/>
                  </a:lnTo>
                  <a:lnTo>
                    <a:pt x="3636" y="1968"/>
                  </a:lnTo>
                  <a:lnTo>
                    <a:pt x="3600" y="1926"/>
                  </a:lnTo>
                  <a:lnTo>
                    <a:pt x="3567" y="1886"/>
                  </a:lnTo>
                  <a:lnTo>
                    <a:pt x="3546" y="1915"/>
                  </a:lnTo>
                  <a:lnTo>
                    <a:pt x="3494" y="1889"/>
                  </a:lnTo>
                  <a:lnTo>
                    <a:pt x="3532" y="1939"/>
                  </a:lnTo>
                  <a:lnTo>
                    <a:pt x="3573" y="1993"/>
                  </a:lnTo>
                  <a:lnTo>
                    <a:pt x="3615" y="2049"/>
                  </a:lnTo>
                  <a:lnTo>
                    <a:pt x="3656" y="2103"/>
                  </a:lnTo>
                  <a:lnTo>
                    <a:pt x="3694" y="2152"/>
                  </a:lnTo>
                  <a:lnTo>
                    <a:pt x="3750" y="2278"/>
                  </a:lnTo>
                  <a:lnTo>
                    <a:pt x="3791" y="2307"/>
                  </a:lnTo>
                  <a:lnTo>
                    <a:pt x="3849" y="2397"/>
                  </a:lnTo>
                  <a:lnTo>
                    <a:pt x="3951" y="2478"/>
                  </a:lnTo>
                  <a:lnTo>
                    <a:pt x="3960" y="2528"/>
                  </a:lnTo>
                  <a:lnTo>
                    <a:pt x="4025" y="2547"/>
                  </a:lnTo>
                  <a:lnTo>
                    <a:pt x="4065" y="2516"/>
                  </a:lnTo>
                  <a:lnTo>
                    <a:pt x="4108" y="2481"/>
                  </a:lnTo>
                  <a:lnTo>
                    <a:pt x="4152" y="2448"/>
                  </a:lnTo>
                  <a:lnTo>
                    <a:pt x="4191" y="2416"/>
                  </a:lnTo>
                  <a:lnTo>
                    <a:pt x="4194" y="2515"/>
                  </a:lnTo>
                  <a:lnTo>
                    <a:pt x="4184" y="2568"/>
                  </a:lnTo>
                  <a:lnTo>
                    <a:pt x="4161" y="2682"/>
                  </a:lnTo>
                  <a:lnTo>
                    <a:pt x="4150" y="2734"/>
                  </a:lnTo>
                  <a:lnTo>
                    <a:pt x="4083" y="2869"/>
                  </a:lnTo>
                  <a:lnTo>
                    <a:pt x="4030" y="2924"/>
                  </a:lnTo>
                  <a:lnTo>
                    <a:pt x="3954" y="3085"/>
                  </a:lnTo>
                  <a:lnTo>
                    <a:pt x="3906" y="3135"/>
                  </a:lnTo>
                  <a:lnTo>
                    <a:pt x="3861" y="3275"/>
                  </a:lnTo>
                  <a:lnTo>
                    <a:pt x="3871" y="3401"/>
                  </a:lnTo>
                  <a:lnTo>
                    <a:pt x="3886" y="3441"/>
                  </a:lnTo>
                  <a:lnTo>
                    <a:pt x="3881" y="3480"/>
                  </a:lnTo>
                  <a:lnTo>
                    <a:pt x="3870" y="3565"/>
                  </a:lnTo>
                  <a:lnTo>
                    <a:pt x="3865" y="3604"/>
                  </a:lnTo>
                  <a:lnTo>
                    <a:pt x="3779" y="3691"/>
                  </a:lnTo>
                  <a:lnTo>
                    <a:pt x="3732" y="3736"/>
                  </a:lnTo>
                  <a:lnTo>
                    <a:pt x="3687" y="3780"/>
                  </a:lnTo>
                  <a:lnTo>
                    <a:pt x="3644" y="3821"/>
                  </a:lnTo>
                  <a:lnTo>
                    <a:pt x="3652" y="3860"/>
                  </a:lnTo>
                  <a:lnTo>
                    <a:pt x="3630" y="3942"/>
                  </a:lnTo>
                  <a:lnTo>
                    <a:pt x="3542" y="3999"/>
                  </a:lnTo>
                  <a:lnTo>
                    <a:pt x="3485" y="4097"/>
                  </a:lnTo>
                  <a:lnTo>
                    <a:pt x="3448" y="4126"/>
                  </a:lnTo>
                  <a:lnTo>
                    <a:pt x="3369" y="4188"/>
                  </a:lnTo>
                  <a:lnTo>
                    <a:pt x="3329" y="4219"/>
                  </a:lnTo>
                  <a:lnTo>
                    <a:pt x="3292" y="4246"/>
                  </a:lnTo>
                  <a:lnTo>
                    <a:pt x="3190" y="4281"/>
                  </a:lnTo>
                  <a:lnTo>
                    <a:pt x="3143" y="4289"/>
                  </a:lnTo>
                  <a:lnTo>
                    <a:pt x="3040" y="4306"/>
                  </a:lnTo>
                  <a:lnTo>
                    <a:pt x="2994" y="4314"/>
                  </a:lnTo>
                  <a:lnTo>
                    <a:pt x="2988" y="4240"/>
                  </a:lnTo>
                  <a:lnTo>
                    <a:pt x="2969" y="4216"/>
                  </a:lnTo>
                  <a:lnTo>
                    <a:pt x="2948" y="4188"/>
                  </a:lnTo>
                  <a:lnTo>
                    <a:pt x="2928" y="4162"/>
                  </a:lnTo>
                  <a:lnTo>
                    <a:pt x="2909" y="4137"/>
                  </a:lnTo>
                  <a:lnTo>
                    <a:pt x="2907" y="4094"/>
                  </a:lnTo>
                  <a:lnTo>
                    <a:pt x="2904" y="4047"/>
                  </a:lnTo>
                  <a:lnTo>
                    <a:pt x="2902" y="4005"/>
                  </a:lnTo>
                  <a:lnTo>
                    <a:pt x="2883" y="3974"/>
                  </a:lnTo>
                  <a:lnTo>
                    <a:pt x="2861" y="3941"/>
                  </a:lnTo>
                  <a:lnTo>
                    <a:pt x="2840" y="3907"/>
                  </a:lnTo>
                  <a:lnTo>
                    <a:pt x="2820" y="3876"/>
                  </a:lnTo>
                  <a:lnTo>
                    <a:pt x="2824" y="3799"/>
                  </a:lnTo>
                  <a:lnTo>
                    <a:pt x="2903" y="3641"/>
                  </a:lnTo>
                  <a:lnTo>
                    <a:pt x="2902" y="3515"/>
                  </a:lnTo>
                  <a:lnTo>
                    <a:pt x="2846" y="3384"/>
                  </a:lnTo>
                  <a:lnTo>
                    <a:pt x="2812" y="3350"/>
                  </a:lnTo>
                  <a:lnTo>
                    <a:pt x="2776" y="3315"/>
                  </a:lnTo>
                  <a:lnTo>
                    <a:pt x="2707" y="3246"/>
                  </a:lnTo>
                  <a:lnTo>
                    <a:pt x="2742" y="3186"/>
                  </a:lnTo>
                  <a:lnTo>
                    <a:pt x="2748" y="3075"/>
                  </a:lnTo>
                  <a:lnTo>
                    <a:pt x="2690" y="3021"/>
                  </a:lnTo>
                  <a:lnTo>
                    <a:pt x="2594" y="3024"/>
                  </a:lnTo>
                  <a:lnTo>
                    <a:pt x="2524" y="2951"/>
                  </a:lnTo>
                  <a:lnTo>
                    <a:pt x="2399" y="2949"/>
                  </a:lnTo>
                  <a:lnTo>
                    <a:pt x="2241" y="3014"/>
                  </a:lnTo>
                  <a:lnTo>
                    <a:pt x="2118" y="2996"/>
                  </a:lnTo>
                  <a:lnTo>
                    <a:pt x="2008" y="3018"/>
                  </a:lnTo>
                  <a:lnTo>
                    <a:pt x="1969" y="2992"/>
                  </a:lnTo>
                  <a:lnTo>
                    <a:pt x="1926" y="2964"/>
                  </a:lnTo>
                  <a:lnTo>
                    <a:pt x="1884" y="2935"/>
                  </a:lnTo>
                  <a:lnTo>
                    <a:pt x="1846" y="2908"/>
                  </a:lnTo>
                  <a:lnTo>
                    <a:pt x="1767" y="2772"/>
                  </a:lnTo>
                  <a:lnTo>
                    <a:pt x="1672" y="2661"/>
                  </a:lnTo>
                  <a:lnTo>
                    <a:pt x="1656" y="2571"/>
                  </a:lnTo>
                  <a:lnTo>
                    <a:pt x="1710" y="2416"/>
                  </a:lnTo>
                  <a:lnTo>
                    <a:pt x="1695" y="2258"/>
                  </a:lnTo>
                  <a:lnTo>
                    <a:pt x="1726" y="2215"/>
                  </a:lnTo>
                  <a:lnTo>
                    <a:pt x="1760" y="2168"/>
                  </a:lnTo>
                  <a:lnTo>
                    <a:pt x="1795" y="2122"/>
                  </a:lnTo>
                  <a:lnTo>
                    <a:pt x="1828" y="2076"/>
                  </a:lnTo>
                  <a:lnTo>
                    <a:pt x="1859" y="2032"/>
                  </a:lnTo>
                  <a:lnTo>
                    <a:pt x="1980" y="1958"/>
                  </a:lnTo>
                  <a:lnTo>
                    <a:pt x="1988" y="1888"/>
                  </a:lnTo>
                  <a:lnTo>
                    <a:pt x="2023" y="1834"/>
                  </a:lnTo>
                  <a:lnTo>
                    <a:pt x="2106" y="1788"/>
                  </a:lnTo>
                  <a:lnTo>
                    <a:pt x="2143" y="1730"/>
                  </a:lnTo>
                  <a:lnTo>
                    <a:pt x="2251" y="1749"/>
                  </a:lnTo>
                  <a:lnTo>
                    <a:pt x="2369" y="1705"/>
                  </a:lnTo>
                  <a:lnTo>
                    <a:pt x="2457" y="1679"/>
                  </a:lnTo>
                  <a:lnTo>
                    <a:pt x="2505" y="1680"/>
                  </a:lnTo>
                  <a:lnTo>
                    <a:pt x="2545" y="1677"/>
                  </a:lnTo>
                  <a:lnTo>
                    <a:pt x="2632" y="1671"/>
                  </a:lnTo>
                  <a:lnTo>
                    <a:pt x="2672" y="1668"/>
                  </a:lnTo>
                  <a:lnTo>
                    <a:pt x="2739" y="1739"/>
                  </a:lnTo>
                  <a:lnTo>
                    <a:pt x="2701" y="1791"/>
                  </a:lnTo>
                  <a:lnTo>
                    <a:pt x="2766" y="1829"/>
                  </a:lnTo>
                  <a:lnTo>
                    <a:pt x="2855" y="1839"/>
                  </a:lnTo>
                  <a:lnTo>
                    <a:pt x="2935" y="1891"/>
                  </a:lnTo>
                  <a:lnTo>
                    <a:pt x="3027" y="1902"/>
                  </a:lnTo>
                  <a:lnTo>
                    <a:pt x="3065" y="1892"/>
                  </a:lnTo>
                  <a:lnTo>
                    <a:pt x="3051" y="1848"/>
                  </a:lnTo>
                  <a:lnTo>
                    <a:pt x="3065" y="1810"/>
                  </a:lnTo>
                  <a:lnTo>
                    <a:pt x="3141" y="1800"/>
                  </a:lnTo>
                  <a:lnTo>
                    <a:pt x="3236" y="1835"/>
                  </a:lnTo>
                  <a:lnTo>
                    <a:pt x="3364" y="1841"/>
                  </a:lnTo>
                  <a:lnTo>
                    <a:pt x="3415" y="1806"/>
                  </a:lnTo>
                  <a:lnTo>
                    <a:pt x="3519" y="1793"/>
                  </a:lnTo>
                  <a:lnTo>
                    <a:pt x="3527" y="1651"/>
                  </a:lnTo>
                  <a:lnTo>
                    <a:pt x="3489" y="1572"/>
                  </a:lnTo>
                  <a:lnTo>
                    <a:pt x="3424" y="1610"/>
                  </a:lnTo>
                  <a:lnTo>
                    <a:pt x="3362" y="1603"/>
                  </a:lnTo>
                  <a:lnTo>
                    <a:pt x="3292" y="1630"/>
                  </a:lnTo>
                  <a:lnTo>
                    <a:pt x="3217" y="1584"/>
                  </a:lnTo>
                  <a:lnTo>
                    <a:pt x="3190" y="1505"/>
                  </a:lnTo>
                  <a:lnTo>
                    <a:pt x="3248" y="1450"/>
                  </a:lnTo>
                  <a:lnTo>
                    <a:pt x="3333" y="1392"/>
                  </a:lnTo>
                  <a:lnTo>
                    <a:pt x="3388" y="1377"/>
                  </a:lnTo>
                  <a:lnTo>
                    <a:pt x="3476" y="1399"/>
                  </a:lnTo>
                  <a:lnTo>
                    <a:pt x="3554" y="1374"/>
                  </a:lnTo>
                  <a:lnTo>
                    <a:pt x="3551" y="1328"/>
                  </a:lnTo>
                  <a:lnTo>
                    <a:pt x="3462" y="1285"/>
                  </a:lnTo>
                  <a:lnTo>
                    <a:pt x="3378" y="1262"/>
                  </a:lnTo>
                  <a:lnTo>
                    <a:pt x="3391" y="1238"/>
                  </a:lnTo>
                  <a:lnTo>
                    <a:pt x="3391" y="1174"/>
                  </a:lnTo>
                  <a:lnTo>
                    <a:pt x="3330" y="1205"/>
                  </a:lnTo>
                  <a:lnTo>
                    <a:pt x="3299" y="1219"/>
                  </a:lnTo>
                  <a:lnTo>
                    <a:pt x="3352" y="1268"/>
                  </a:lnTo>
                  <a:lnTo>
                    <a:pt x="3311" y="1297"/>
                  </a:lnTo>
                  <a:lnTo>
                    <a:pt x="3267" y="1268"/>
                  </a:lnTo>
                  <a:lnTo>
                    <a:pt x="3252" y="1233"/>
                  </a:lnTo>
                  <a:lnTo>
                    <a:pt x="3210" y="1237"/>
                  </a:lnTo>
                  <a:lnTo>
                    <a:pt x="3198" y="1276"/>
                  </a:lnTo>
                  <a:lnTo>
                    <a:pt x="3184" y="1402"/>
                  </a:lnTo>
                  <a:lnTo>
                    <a:pt x="3217" y="1431"/>
                  </a:lnTo>
                  <a:lnTo>
                    <a:pt x="3217" y="1442"/>
                  </a:lnTo>
                  <a:lnTo>
                    <a:pt x="3165" y="1478"/>
                  </a:lnTo>
                  <a:lnTo>
                    <a:pt x="3124" y="1468"/>
                  </a:lnTo>
                  <a:lnTo>
                    <a:pt x="3108" y="1503"/>
                  </a:lnTo>
                  <a:lnTo>
                    <a:pt x="3071" y="1490"/>
                  </a:lnTo>
                  <a:lnTo>
                    <a:pt x="3067" y="1524"/>
                  </a:lnTo>
                  <a:lnTo>
                    <a:pt x="3144" y="1585"/>
                  </a:lnTo>
                  <a:lnTo>
                    <a:pt x="3115" y="1607"/>
                  </a:lnTo>
                  <a:lnTo>
                    <a:pt x="3116" y="1657"/>
                  </a:lnTo>
                  <a:lnTo>
                    <a:pt x="3071" y="1629"/>
                  </a:lnTo>
                  <a:lnTo>
                    <a:pt x="2967" y="1503"/>
                  </a:lnTo>
                  <a:lnTo>
                    <a:pt x="2957" y="1450"/>
                  </a:lnTo>
                  <a:lnTo>
                    <a:pt x="2831" y="1404"/>
                  </a:lnTo>
                  <a:lnTo>
                    <a:pt x="2748" y="1336"/>
                  </a:lnTo>
                  <a:lnTo>
                    <a:pt x="2717" y="1353"/>
                  </a:lnTo>
                  <a:lnTo>
                    <a:pt x="2720" y="1386"/>
                  </a:lnTo>
                  <a:lnTo>
                    <a:pt x="2842" y="1475"/>
                  </a:lnTo>
                  <a:lnTo>
                    <a:pt x="2926" y="1499"/>
                  </a:lnTo>
                  <a:lnTo>
                    <a:pt x="2937" y="1532"/>
                  </a:lnTo>
                  <a:lnTo>
                    <a:pt x="2897" y="1537"/>
                  </a:lnTo>
                  <a:lnTo>
                    <a:pt x="2896" y="1604"/>
                  </a:lnTo>
                  <a:lnTo>
                    <a:pt x="2877" y="1626"/>
                  </a:lnTo>
                  <a:lnTo>
                    <a:pt x="2850" y="1546"/>
                  </a:lnTo>
                  <a:lnTo>
                    <a:pt x="2739" y="1487"/>
                  </a:lnTo>
                  <a:lnTo>
                    <a:pt x="2707" y="1464"/>
                  </a:lnTo>
                  <a:lnTo>
                    <a:pt x="2640" y="1414"/>
                  </a:lnTo>
                  <a:lnTo>
                    <a:pt x="2608" y="1391"/>
                  </a:lnTo>
                  <a:lnTo>
                    <a:pt x="2597" y="1415"/>
                  </a:lnTo>
                  <a:lnTo>
                    <a:pt x="2535" y="1453"/>
                  </a:lnTo>
                  <a:lnTo>
                    <a:pt x="2498" y="1430"/>
                  </a:lnTo>
                  <a:lnTo>
                    <a:pt x="2444" y="1436"/>
                  </a:lnTo>
                  <a:lnTo>
                    <a:pt x="2435" y="1502"/>
                  </a:lnTo>
                  <a:lnTo>
                    <a:pt x="2353" y="1531"/>
                  </a:lnTo>
                  <a:lnTo>
                    <a:pt x="2343" y="1633"/>
                  </a:lnTo>
                  <a:lnTo>
                    <a:pt x="2267" y="1686"/>
                  </a:lnTo>
                  <a:lnTo>
                    <a:pt x="2203" y="1686"/>
                  </a:lnTo>
                  <a:lnTo>
                    <a:pt x="2143" y="1706"/>
                  </a:lnTo>
                  <a:lnTo>
                    <a:pt x="2106" y="1680"/>
                  </a:lnTo>
                  <a:lnTo>
                    <a:pt x="2042" y="1665"/>
                  </a:lnTo>
                  <a:lnTo>
                    <a:pt x="2023" y="1592"/>
                  </a:lnTo>
                  <a:lnTo>
                    <a:pt x="2058" y="1548"/>
                  </a:lnTo>
                  <a:lnTo>
                    <a:pt x="2062" y="1513"/>
                  </a:lnTo>
                  <a:lnTo>
                    <a:pt x="2065" y="1480"/>
                  </a:lnTo>
                  <a:lnTo>
                    <a:pt x="2055" y="1433"/>
                  </a:lnTo>
                  <a:lnTo>
                    <a:pt x="2148" y="1429"/>
                  </a:lnTo>
                  <a:lnTo>
                    <a:pt x="2197" y="1431"/>
                  </a:lnTo>
                  <a:lnTo>
                    <a:pt x="2248" y="1434"/>
                  </a:lnTo>
                  <a:lnTo>
                    <a:pt x="2296" y="1437"/>
                  </a:lnTo>
                  <a:lnTo>
                    <a:pt x="2303" y="1335"/>
                  </a:lnTo>
                  <a:lnTo>
                    <a:pt x="2261" y="1291"/>
                  </a:lnTo>
                  <a:lnTo>
                    <a:pt x="2217" y="1269"/>
                  </a:lnTo>
                  <a:lnTo>
                    <a:pt x="2229" y="1240"/>
                  </a:lnTo>
                  <a:lnTo>
                    <a:pt x="2260" y="1241"/>
                  </a:lnTo>
                  <a:lnTo>
                    <a:pt x="2292" y="1241"/>
                  </a:lnTo>
                  <a:lnTo>
                    <a:pt x="2303" y="1215"/>
                  </a:lnTo>
                  <a:lnTo>
                    <a:pt x="2368" y="1187"/>
                  </a:lnTo>
                  <a:lnTo>
                    <a:pt x="2399" y="1154"/>
                  </a:lnTo>
                  <a:lnTo>
                    <a:pt x="2450" y="1130"/>
                  </a:lnTo>
                  <a:lnTo>
                    <a:pt x="2489" y="1073"/>
                  </a:lnTo>
                  <a:lnTo>
                    <a:pt x="2568" y="1054"/>
                  </a:lnTo>
                  <a:lnTo>
                    <a:pt x="2565" y="1019"/>
                  </a:lnTo>
                  <a:lnTo>
                    <a:pt x="2549" y="958"/>
                  </a:lnTo>
                  <a:lnTo>
                    <a:pt x="2564" y="936"/>
                  </a:lnTo>
                  <a:lnTo>
                    <a:pt x="2596" y="931"/>
                  </a:lnTo>
                  <a:lnTo>
                    <a:pt x="2606" y="1005"/>
                  </a:lnTo>
                  <a:lnTo>
                    <a:pt x="2634" y="1035"/>
                  </a:lnTo>
                  <a:lnTo>
                    <a:pt x="2707" y="1034"/>
                  </a:lnTo>
                  <a:lnTo>
                    <a:pt x="2768" y="1003"/>
                  </a:lnTo>
                  <a:lnTo>
                    <a:pt x="2836" y="999"/>
                  </a:lnTo>
                  <a:lnTo>
                    <a:pt x="2855" y="965"/>
                  </a:lnTo>
                  <a:lnTo>
                    <a:pt x="2843" y="940"/>
                  </a:lnTo>
                  <a:lnTo>
                    <a:pt x="2855" y="895"/>
                  </a:lnTo>
                  <a:lnTo>
                    <a:pt x="2900" y="911"/>
                  </a:lnTo>
                  <a:lnTo>
                    <a:pt x="2885" y="874"/>
                  </a:lnTo>
                  <a:lnTo>
                    <a:pt x="2861" y="852"/>
                  </a:lnTo>
                  <a:lnTo>
                    <a:pt x="2897" y="832"/>
                  </a:lnTo>
                  <a:lnTo>
                    <a:pt x="2940" y="830"/>
                  </a:lnTo>
                  <a:lnTo>
                    <a:pt x="2925" y="804"/>
                  </a:lnTo>
                  <a:lnTo>
                    <a:pt x="2897" y="811"/>
                  </a:lnTo>
                  <a:lnTo>
                    <a:pt x="2868" y="819"/>
                  </a:lnTo>
                  <a:lnTo>
                    <a:pt x="2840" y="826"/>
                  </a:lnTo>
                  <a:lnTo>
                    <a:pt x="2805" y="810"/>
                  </a:lnTo>
                  <a:lnTo>
                    <a:pt x="2793" y="775"/>
                  </a:lnTo>
                  <a:lnTo>
                    <a:pt x="2768" y="734"/>
                  </a:lnTo>
                  <a:lnTo>
                    <a:pt x="2799" y="670"/>
                  </a:lnTo>
                  <a:lnTo>
                    <a:pt x="2780" y="646"/>
                  </a:lnTo>
                  <a:lnTo>
                    <a:pt x="2747" y="656"/>
                  </a:lnTo>
                  <a:lnTo>
                    <a:pt x="2744" y="705"/>
                  </a:lnTo>
                  <a:lnTo>
                    <a:pt x="2706" y="743"/>
                  </a:lnTo>
                  <a:lnTo>
                    <a:pt x="2716" y="810"/>
                  </a:lnTo>
                  <a:lnTo>
                    <a:pt x="2745" y="839"/>
                  </a:lnTo>
                  <a:lnTo>
                    <a:pt x="2732" y="890"/>
                  </a:lnTo>
                  <a:lnTo>
                    <a:pt x="2741" y="955"/>
                  </a:lnTo>
                  <a:lnTo>
                    <a:pt x="2650" y="965"/>
                  </a:lnTo>
                  <a:lnTo>
                    <a:pt x="2600" y="876"/>
                  </a:lnTo>
                  <a:lnTo>
                    <a:pt x="2570" y="876"/>
                  </a:lnTo>
                  <a:lnTo>
                    <a:pt x="2542" y="911"/>
                  </a:lnTo>
                  <a:lnTo>
                    <a:pt x="2482" y="904"/>
                  </a:lnTo>
                  <a:lnTo>
                    <a:pt x="2458" y="809"/>
                  </a:lnTo>
                  <a:lnTo>
                    <a:pt x="2476" y="776"/>
                  </a:lnTo>
                  <a:lnTo>
                    <a:pt x="2545" y="728"/>
                  </a:lnTo>
                  <a:lnTo>
                    <a:pt x="2562" y="696"/>
                  </a:lnTo>
                  <a:lnTo>
                    <a:pt x="2580" y="659"/>
                  </a:lnTo>
                  <a:lnTo>
                    <a:pt x="2596" y="626"/>
                  </a:lnTo>
                  <a:lnTo>
                    <a:pt x="2632" y="563"/>
                  </a:lnTo>
                  <a:lnTo>
                    <a:pt x="2656" y="551"/>
                  </a:lnTo>
                  <a:lnTo>
                    <a:pt x="2679" y="538"/>
                  </a:lnTo>
                  <a:lnTo>
                    <a:pt x="2703" y="526"/>
                  </a:lnTo>
                  <a:lnTo>
                    <a:pt x="2738" y="503"/>
                  </a:lnTo>
                  <a:lnTo>
                    <a:pt x="2779" y="523"/>
                  </a:lnTo>
                  <a:lnTo>
                    <a:pt x="2875" y="523"/>
                  </a:lnTo>
                  <a:lnTo>
                    <a:pt x="2921" y="537"/>
                  </a:lnTo>
                  <a:lnTo>
                    <a:pt x="2963" y="542"/>
                  </a:lnTo>
                  <a:lnTo>
                    <a:pt x="2994" y="557"/>
                  </a:lnTo>
                  <a:lnTo>
                    <a:pt x="3005" y="580"/>
                  </a:lnTo>
                  <a:lnTo>
                    <a:pt x="2954" y="604"/>
                  </a:lnTo>
                  <a:lnTo>
                    <a:pt x="2880" y="594"/>
                  </a:lnTo>
                  <a:lnTo>
                    <a:pt x="2907" y="611"/>
                  </a:lnTo>
                  <a:lnTo>
                    <a:pt x="2966" y="646"/>
                  </a:lnTo>
                  <a:lnTo>
                    <a:pt x="2992" y="662"/>
                  </a:lnTo>
                  <a:lnTo>
                    <a:pt x="3040" y="632"/>
                  </a:lnTo>
                  <a:lnTo>
                    <a:pt x="3014" y="592"/>
                  </a:lnTo>
                  <a:lnTo>
                    <a:pt x="3057" y="575"/>
                  </a:lnTo>
                  <a:lnTo>
                    <a:pt x="3023" y="550"/>
                  </a:lnTo>
                  <a:lnTo>
                    <a:pt x="3013" y="532"/>
                  </a:lnTo>
                  <a:lnTo>
                    <a:pt x="3061" y="553"/>
                  </a:lnTo>
                  <a:lnTo>
                    <a:pt x="3071" y="544"/>
                  </a:lnTo>
                  <a:lnTo>
                    <a:pt x="3062" y="510"/>
                  </a:lnTo>
                  <a:lnTo>
                    <a:pt x="3084" y="493"/>
                  </a:lnTo>
                  <a:lnTo>
                    <a:pt x="3105" y="475"/>
                  </a:lnTo>
                  <a:lnTo>
                    <a:pt x="3146" y="458"/>
                  </a:lnTo>
                  <a:lnTo>
                    <a:pt x="3109" y="418"/>
                  </a:lnTo>
                  <a:lnTo>
                    <a:pt x="3135" y="415"/>
                  </a:lnTo>
                  <a:lnTo>
                    <a:pt x="3165" y="412"/>
                  </a:lnTo>
                  <a:lnTo>
                    <a:pt x="3191" y="409"/>
                  </a:lnTo>
                  <a:lnTo>
                    <a:pt x="3135" y="389"/>
                  </a:lnTo>
                  <a:lnTo>
                    <a:pt x="3083" y="360"/>
                  </a:lnTo>
                  <a:lnTo>
                    <a:pt x="3084" y="349"/>
                  </a:lnTo>
                  <a:lnTo>
                    <a:pt x="3046" y="326"/>
                  </a:lnTo>
                  <a:lnTo>
                    <a:pt x="3073" y="322"/>
                  </a:lnTo>
                  <a:lnTo>
                    <a:pt x="3150" y="355"/>
                  </a:lnTo>
                  <a:lnTo>
                    <a:pt x="3232" y="392"/>
                  </a:lnTo>
                  <a:lnTo>
                    <a:pt x="3270" y="423"/>
                  </a:lnTo>
                  <a:lnTo>
                    <a:pt x="3282" y="415"/>
                  </a:lnTo>
                  <a:lnTo>
                    <a:pt x="3245" y="387"/>
                  </a:lnTo>
                  <a:lnTo>
                    <a:pt x="3135" y="338"/>
                  </a:lnTo>
                  <a:lnTo>
                    <a:pt x="3102" y="326"/>
                  </a:lnTo>
                  <a:lnTo>
                    <a:pt x="3105" y="325"/>
                  </a:lnTo>
                  <a:lnTo>
                    <a:pt x="3106" y="322"/>
                  </a:lnTo>
                  <a:lnTo>
                    <a:pt x="3109" y="319"/>
                  </a:lnTo>
                  <a:lnTo>
                    <a:pt x="3124" y="320"/>
                  </a:lnTo>
                  <a:lnTo>
                    <a:pt x="3111" y="298"/>
                  </a:lnTo>
                  <a:lnTo>
                    <a:pt x="3141" y="294"/>
                  </a:lnTo>
                  <a:lnTo>
                    <a:pt x="3099" y="287"/>
                  </a:lnTo>
                  <a:lnTo>
                    <a:pt x="3061" y="272"/>
                  </a:lnTo>
                  <a:lnTo>
                    <a:pt x="3057" y="257"/>
                  </a:lnTo>
                  <a:lnTo>
                    <a:pt x="3052" y="244"/>
                  </a:lnTo>
                  <a:lnTo>
                    <a:pt x="3013" y="232"/>
                  </a:lnTo>
                  <a:lnTo>
                    <a:pt x="2992" y="216"/>
                  </a:lnTo>
                  <a:lnTo>
                    <a:pt x="2970" y="200"/>
                  </a:lnTo>
                  <a:lnTo>
                    <a:pt x="2950" y="186"/>
                  </a:lnTo>
                  <a:lnTo>
                    <a:pt x="2970" y="181"/>
                  </a:lnTo>
                  <a:lnTo>
                    <a:pt x="2916" y="159"/>
                  </a:lnTo>
                  <a:lnTo>
                    <a:pt x="2884" y="143"/>
                  </a:lnTo>
                  <a:lnTo>
                    <a:pt x="2907" y="139"/>
                  </a:lnTo>
                  <a:lnTo>
                    <a:pt x="2909" y="123"/>
                  </a:lnTo>
                  <a:lnTo>
                    <a:pt x="2948" y="127"/>
                  </a:lnTo>
                  <a:lnTo>
                    <a:pt x="2979" y="137"/>
                  </a:lnTo>
                  <a:lnTo>
                    <a:pt x="3013" y="151"/>
                  </a:lnTo>
                  <a:lnTo>
                    <a:pt x="3045" y="162"/>
                  </a:lnTo>
                  <a:lnTo>
                    <a:pt x="3076" y="174"/>
                  </a:lnTo>
                  <a:lnTo>
                    <a:pt x="3057" y="164"/>
                  </a:lnTo>
                  <a:lnTo>
                    <a:pt x="3035" y="152"/>
                  </a:lnTo>
                  <a:lnTo>
                    <a:pt x="3016" y="142"/>
                  </a:lnTo>
                  <a:lnTo>
                    <a:pt x="2992" y="118"/>
                  </a:lnTo>
                  <a:lnTo>
                    <a:pt x="2994" y="111"/>
                  </a:lnTo>
                  <a:lnTo>
                    <a:pt x="2942" y="96"/>
                  </a:lnTo>
                  <a:lnTo>
                    <a:pt x="2931" y="83"/>
                  </a:lnTo>
                  <a:lnTo>
                    <a:pt x="2973" y="88"/>
                  </a:lnTo>
                  <a:lnTo>
                    <a:pt x="2986" y="85"/>
                  </a:lnTo>
                  <a:lnTo>
                    <a:pt x="2945" y="76"/>
                  </a:lnTo>
                  <a:lnTo>
                    <a:pt x="2916" y="64"/>
                  </a:lnTo>
                  <a:lnTo>
                    <a:pt x="2885" y="54"/>
                  </a:lnTo>
                  <a:lnTo>
                    <a:pt x="2849" y="50"/>
                  </a:lnTo>
                  <a:lnTo>
                    <a:pt x="2837" y="45"/>
                  </a:lnTo>
                  <a:lnTo>
                    <a:pt x="2827" y="42"/>
                  </a:lnTo>
                  <a:lnTo>
                    <a:pt x="2818" y="39"/>
                  </a:lnTo>
                  <a:lnTo>
                    <a:pt x="2805" y="36"/>
                  </a:lnTo>
                  <a:lnTo>
                    <a:pt x="2764" y="26"/>
                  </a:lnTo>
                  <a:lnTo>
                    <a:pt x="2763" y="22"/>
                  </a:lnTo>
                  <a:lnTo>
                    <a:pt x="2736" y="17"/>
                  </a:lnTo>
                  <a:lnTo>
                    <a:pt x="2707" y="12"/>
                  </a:lnTo>
                  <a:lnTo>
                    <a:pt x="2681" y="7"/>
                  </a:lnTo>
                  <a:lnTo>
                    <a:pt x="2679" y="7"/>
                  </a:lnTo>
                  <a:lnTo>
                    <a:pt x="2625" y="0"/>
                  </a:lnTo>
                  <a:close/>
                </a:path>
              </a:pathLst>
            </a:custGeom>
            <a:solidFill>
              <a:schemeClr val="accent5"/>
            </a:solidFill>
            <a:ln w="28575">
              <a:noFill/>
              <a:prstDash val="solid"/>
              <a:round/>
              <a:headEnd/>
              <a:tailEnd/>
            </a:ln>
          </p:spPr>
          <p:txBody>
            <a:bodyPr vert="horz" wrap="square" lIns="91440" tIns="45720" rIns="91440" bIns="45720" numCol="1" anchor="t" anchorCtr="0" compatLnSpc="1">
              <a:prstTxWarp prst="textNoShape">
                <a:avLst/>
              </a:prstTxWarp>
            </a:bodyPr>
            <a:lstStyle/>
            <a:p>
              <a:endParaRPr lang="en-IE" sz="3600"/>
            </a:p>
          </p:txBody>
        </p:sp>
      </p:grpSp>
      <p:sp>
        <p:nvSpPr>
          <p:cNvPr id="2" name="Oval 1"/>
          <p:cNvSpPr/>
          <p:nvPr>
            <p:custDataLst>
              <p:tags r:id="rId5"/>
            </p:custDataLst>
          </p:nvPr>
        </p:nvSpPr>
        <p:spPr>
          <a:xfrm>
            <a:off x="2662322" y="1194452"/>
            <a:ext cx="3320971" cy="3320971"/>
          </a:xfrm>
          <a:prstGeom prst="ellipse">
            <a:avLst/>
          </a:prstGeom>
          <a:no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81" name="Oval 80"/>
          <p:cNvSpPr/>
          <p:nvPr>
            <p:custDataLst>
              <p:tags r:id="rId6"/>
            </p:custDataLst>
          </p:nvPr>
        </p:nvSpPr>
        <p:spPr>
          <a:xfrm>
            <a:off x="5364744" y="1546999"/>
            <a:ext cx="109728" cy="109728"/>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82" name="Oval 81"/>
          <p:cNvSpPr/>
          <p:nvPr>
            <p:custDataLst>
              <p:tags r:id="rId7"/>
            </p:custDataLst>
          </p:nvPr>
        </p:nvSpPr>
        <p:spPr>
          <a:xfrm>
            <a:off x="4909338" y="1254070"/>
            <a:ext cx="109728" cy="109728"/>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86" name="Oval 85"/>
          <p:cNvSpPr/>
          <p:nvPr>
            <p:custDataLst>
              <p:tags r:id="rId8"/>
            </p:custDataLst>
          </p:nvPr>
        </p:nvSpPr>
        <p:spPr>
          <a:xfrm>
            <a:off x="5652474" y="1893652"/>
            <a:ext cx="109728" cy="109728"/>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87" name="Oval 86"/>
          <p:cNvSpPr/>
          <p:nvPr>
            <p:custDataLst>
              <p:tags r:id="rId9"/>
            </p:custDataLst>
          </p:nvPr>
        </p:nvSpPr>
        <p:spPr>
          <a:xfrm>
            <a:off x="5837972" y="2234176"/>
            <a:ext cx="109728" cy="109728"/>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89" name="Oval 88"/>
          <p:cNvSpPr/>
          <p:nvPr>
            <p:custDataLst>
              <p:tags r:id="rId10"/>
            </p:custDataLst>
          </p:nvPr>
        </p:nvSpPr>
        <p:spPr>
          <a:xfrm>
            <a:off x="5928429" y="2626562"/>
            <a:ext cx="109728" cy="109728"/>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90" name="Oval 89"/>
          <p:cNvSpPr/>
          <p:nvPr>
            <p:custDataLst>
              <p:tags r:id="rId11"/>
            </p:custDataLst>
          </p:nvPr>
        </p:nvSpPr>
        <p:spPr>
          <a:xfrm>
            <a:off x="5909295" y="3043991"/>
            <a:ext cx="109728" cy="109728"/>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91" name="Oval 90"/>
          <p:cNvSpPr/>
          <p:nvPr>
            <p:custDataLst>
              <p:tags r:id="rId12"/>
            </p:custDataLst>
          </p:nvPr>
        </p:nvSpPr>
        <p:spPr>
          <a:xfrm>
            <a:off x="5801868" y="3442727"/>
            <a:ext cx="109728" cy="109728"/>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92" name="Oval 91"/>
          <p:cNvSpPr/>
          <p:nvPr>
            <p:custDataLst>
              <p:tags r:id="rId13"/>
            </p:custDataLst>
          </p:nvPr>
        </p:nvSpPr>
        <p:spPr>
          <a:xfrm>
            <a:off x="5606951" y="3763776"/>
            <a:ext cx="109728" cy="109728"/>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93" name="Oval 92"/>
          <p:cNvSpPr/>
          <p:nvPr>
            <p:custDataLst>
              <p:tags r:id="rId14"/>
            </p:custDataLst>
          </p:nvPr>
        </p:nvSpPr>
        <p:spPr>
          <a:xfrm>
            <a:off x="5323445" y="4083558"/>
            <a:ext cx="109728" cy="109728"/>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94" name="Oval 93"/>
          <p:cNvSpPr/>
          <p:nvPr>
            <p:custDataLst>
              <p:tags r:id="rId15"/>
            </p:custDataLst>
          </p:nvPr>
        </p:nvSpPr>
        <p:spPr>
          <a:xfrm>
            <a:off x="3708710" y="4372404"/>
            <a:ext cx="109728" cy="109728"/>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95" name="Oval 94"/>
          <p:cNvSpPr/>
          <p:nvPr>
            <p:custDataLst>
              <p:tags r:id="rId16"/>
            </p:custDataLst>
          </p:nvPr>
        </p:nvSpPr>
        <p:spPr>
          <a:xfrm>
            <a:off x="4856546" y="4372404"/>
            <a:ext cx="109728" cy="109728"/>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96" name="Oval 95"/>
          <p:cNvSpPr/>
          <p:nvPr>
            <p:custDataLst>
              <p:tags r:id="rId17"/>
            </p:custDataLst>
          </p:nvPr>
        </p:nvSpPr>
        <p:spPr>
          <a:xfrm>
            <a:off x="3187447" y="4083558"/>
            <a:ext cx="109728" cy="109728"/>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97" name="Oval 96"/>
          <p:cNvSpPr/>
          <p:nvPr>
            <p:custDataLst>
              <p:tags r:id="rId18"/>
            </p:custDataLst>
          </p:nvPr>
        </p:nvSpPr>
        <p:spPr>
          <a:xfrm>
            <a:off x="2857027" y="3666476"/>
            <a:ext cx="109728" cy="109728"/>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98" name="Oval 97"/>
          <p:cNvSpPr/>
          <p:nvPr>
            <p:custDataLst>
              <p:tags r:id="rId19"/>
            </p:custDataLst>
          </p:nvPr>
        </p:nvSpPr>
        <p:spPr>
          <a:xfrm>
            <a:off x="2660108" y="3259377"/>
            <a:ext cx="109728" cy="109728"/>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99" name="Oval 98"/>
          <p:cNvSpPr/>
          <p:nvPr>
            <p:custDataLst>
              <p:tags r:id="rId20"/>
            </p:custDataLst>
          </p:nvPr>
        </p:nvSpPr>
        <p:spPr>
          <a:xfrm>
            <a:off x="2616908" y="2841485"/>
            <a:ext cx="109728" cy="109728"/>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100" name="Oval 99"/>
          <p:cNvSpPr/>
          <p:nvPr>
            <p:custDataLst>
              <p:tags r:id="rId21"/>
            </p:custDataLst>
          </p:nvPr>
        </p:nvSpPr>
        <p:spPr>
          <a:xfrm>
            <a:off x="2637473" y="2434723"/>
            <a:ext cx="109728" cy="109728"/>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101" name="Oval 100"/>
          <p:cNvSpPr/>
          <p:nvPr>
            <p:custDataLst>
              <p:tags r:id="rId22"/>
            </p:custDataLst>
          </p:nvPr>
        </p:nvSpPr>
        <p:spPr>
          <a:xfrm>
            <a:off x="2770516" y="2055300"/>
            <a:ext cx="109728" cy="109728"/>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102" name="Oval 101"/>
          <p:cNvSpPr/>
          <p:nvPr>
            <p:custDataLst>
              <p:tags r:id="rId23"/>
            </p:custDataLst>
          </p:nvPr>
        </p:nvSpPr>
        <p:spPr>
          <a:xfrm>
            <a:off x="2985640" y="1722652"/>
            <a:ext cx="109728" cy="109728"/>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103" name="Oval 102"/>
          <p:cNvSpPr/>
          <p:nvPr>
            <p:custDataLst>
              <p:tags r:id="rId24"/>
            </p:custDataLst>
          </p:nvPr>
        </p:nvSpPr>
        <p:spPr>
          <a:xfrm>
            <a:off x="3274546" y="1456498"/>
            <a:ext cx="109728" cy="109728"/>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104" name="Oval 103"/>
          <p:cNvSpPr/>
          <p:nvPr>
            <p:custDataLst>
              <p:tags r:id="rId25"/>
            </p:custDataLst>
          </p:nvPr>
        </p:nvSpPr>
        <p:spPr>
          <a:xfrm>
            <a:off x="3668201" y="1254070"/>
            <a:ext cx="109728" cy="109728"/>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74" name="Subtitle 73"/>
          <p:cNvSpPr>
            <a:spLocks noGrp="1"/>
          </p:cNvSpPr>
          <p:nvPr>
            <p:ph type="subTitle" idx="1"/>
          </p:nvPr>
        </p:nvSpPr>
        <p:spPr/>
        <p:txBody>
          <a:bodyPr/>
          <a:lstStyle/>
          <a:p>
            <a:r>
              <a:rPr lang="en-US" dirty="0" smtClean="0">
                <a:solidFill>
                  <a:schemeClr val="tx2"/>
                </a:solidFill>
              </a:rPr>
              <a:t>A real world example: </a:t>
            </a:r>
            <a:r>
              <a:rPr lang="en-US" sz="1600" dirty="0" smtClean="0">
                <a:solidFill>
                  <a:schemeClr val="tx2"/>
                </a:solidFill>
              </a:rPr>
              <a:t>Networks of billions of low-cost, self-powered, nano-scale sensors</a:t>
            </a:r>
          </a:p>
          <a:p>
            <a:endParaRPr lang="en-US" sz="1600" b="1" dirty="0">
              <a:solidFill>
                <a:schemeClr val="accent1"/>
              </a:solidFill>
            </a:endParaRPr>
          </a:p>
        </p:txBody>
      </p:sp>
      <p:sp>
        <p:nvSpPr>
          <p:cNvPr id="4" name="Title 3"/>
          <p:cNvSpPr>
            <a:spLocks noGrp="1"/>
          </p:cNvSpPr>
          <p:nvPr>
            <p:ph type="title"/>
            <p:custDataLst>
              <p:tags r:id="rId26"/>
            </p:custDataLst>
          </p:nvPr>
        </p:nvSpPr>
        <p:spPr/>
        <p:txBody>
          <a:bodyPr/>
          <a:lstStyle/>
          <a:p>
            <a:r>
              <a:rPr lang="en-US" dirty="0" smtClean="0"/>
              <a:t>CeNSE </a:t>
            </a:r>
            <a:r>
              <a:rPr lang="en-US" dirty="0"/>
              <a:t>– Central Nervous System for the Earth</a:t>
            </a:r>
          </a:p>
        </p:txBody>
      </p:sp>
      <p:sp>
        <p:nvSpPr>
          <p:cNvPr id="22" name="TextBox 21"/>
          <p:cNvSpPr txBox="1"/>
          <p:nvPr>
            <p:custDataLst>
              <p:tags r:id="rId27"/>
            </p:custDataLst>
          </p:nvPr>
        </p:nvSpPr>
        <p:spPr>
          <a:xfrm>
            <a:off x="2027421" y="1404941"/>
            <a:ext cx="1135504" cy="184666"/>
          </a:xfrm>
          <a:prstGeom prst="rect">
            <a:avLst/>
          </a:prstGeom>
          <a:noFill/>
        </p:spPr>
        <p:txBody>
          <a:bodyPr wrap="none" lIns="0" tIns="0" rIns="0" bIns="0" rtlCol="0" anchor="ctr">
            <a:spAutoFit/>
          </a:bodyPr>
          <a:lstStyle/>
          <a:p>
            <a:pPr marL="0" algn="r" defTabSz="430213">
              <a:spcAft>
                <a:spcPts val="400"/>
              </a:spcAft>
              <a:buSzPct val="100000"/>
            </a:pPr>
            <a:r>
              <a:rPr lang="en-US" sz="1200" dirty="0" smtClean="0">
                <a:solidFill>
                  <a:srgbClr val="000000"/>
                </a:solidFill>
                <a:latin typeface="HP Simplified" pitchFamily="34" charset="0"/>
                <a:cs typeface="HP Simplified" pitchFamily="34" charset="0"/>
              </a:rPr>
              <a:t>Airframe Integrity</a:t>
            </a:r>
          </a:p>
        </p:txBody>
      </p:sp>
      <p:sp>
        <p:nvSpPr>
          <p:cNvPr id="23" name="TextBox 22"/>
          <p:cNvSpPr txBox="1"/>
          <p:nvPr>
            <p:custDataLst>
              <p:tags r:id="rId28"/>
            </p:custDataLst>
          </p:nvPr>
        </p:nvSpPr>
        <p:spPr>
          <a:xfrm>
            <a:off x="1715221" y="1680785"/>
            <a:ext cx="1210524" cy="184666"/>
          </a:xfrm>
          <a:prstGeom prst="rect">
            <a:avLst/>
          </a:prstGeom>
          <a:noFill/>
        </p:spPr>
        <p:txBody>
          <a:bodyPr wrap="none" lIns="0" tIns="0" rIns="0" bIns="0" rtlCol="0" anchor="ctr">
            <a:spAutoFit/>
          </a:bodyPr>
          <a:lstStyle/>
          <a:p>
            <a:pPr marL="0" algn="r" defTabSz="430213">
              <a:spcAft>
                <a:spcPts val="400"/>
              </a:spcAft>
              <a:buSzPct val="100000"/>
            </a:pPr>
            <a:r>
              <a:rPr lang="en-US" sz="1200" dirty="0" smtClean="0">
                <a:solidFill>
                  <a:srgbClr val="000000"/>
                </a:solidFill>
                <a:latin typeface="HP Simplified" pitchFamily="34" charset="0"/>
                <a:cs typeface="HP Simplified" pitchFamily="34" charset="0"/>
              </a:rPr>
              <a:t>Passenger Comfort</a:t>
            </a:r>
          </a:p>
        </p:txBody>
      </p:sp>
      <p:sp>
        <p:nvSpPr>
          <p:cNvPr id="24" name="TextBox 23"/>
          <p:cNvSpPr txBox="1"/>
          <p:nvPr>
            <p:custDataLst>
              <p:tags r:id="rId29"/>
            </p:custDataLst>
          </p:nvPr>
        </p:nvSpPr>
        <p:spPr>
          <a:xfrm>
            <a:off x="5569437" y="4073247"/>
            <a:ext cx="1048557" cy="184666"/>
          </a:xfrm>
          <a:prstGeom prst="rect">
            <a:avLst/>
          </a:prstGeom>
          <a:noFill/>
        </p:spPr>
        <p:txBody>
          <a:bodyPr wrap="none" lIns="0" tIns="0" rIns="0" bIns="0" rtlCol="0" anchor="ctr">
            <a:spAutoFit/>
          </a:bodyPr>
          <a:lstStyle/>
          <a:p>
            <a:pPr marL="0" algn="r" defTabSz="430213">
              <a:spcAft>
                <a:spcPts val="400"/>
              </a:spcAft>
              <a:buSzPct val="100000"/>
            </a:pPr>
            <a:r>
              <a:rPr lang="en-US" sz="1200" dirty="0" smtClean="0">
                <a:solidFill>
                  <a:srgbClr val="000000"/>
                </a:solidFill>
                <a:latin typeface="HP Simplified" pitchFamily="34" charset="0"/>
                <a:cs typeface="HP Simplified" pitchFamily="34" charset="0"/>
              </a:rPr>
              <a:t>Wildlife Tracking</a:t>
            </a:r>
          </a:p>
        </p:txBody>
      </p:sp>
      <p:sp>
        <p:nvSpPr>
          <p:cNvPr id="25" name="TextBox 24"/>
          <p:cNvSpPr txBox="1"/>
          <p:nvPr>
            <p:custDataLst>
              <p:tags r:id="rId30"/>
            </p:custDataLst>
          </p:nvPr>
        </p:nvSpPr>
        <p:spPr>
          <a:xfrm>
            <a:off x="1050981" y="2397255"/>
            <a:ext cx="1507849" cy="184666"/>
          </a:xfrm>
          <a:prstGeom prst="rect">
            <a:avLst/>
          </a:prstGeom>
          <a:noFill/>
        </p:spPr>
        <p:txBody>
          <a:bodyPr wrap="none" lIns="0" tIns="0" rIns="0" bIns="0" rtlCol="0" anchor="ctr">
            <a:spAutoFit/>
          </a:bodyPr>
          <a:lstStyle/>
          <a:p>
            <a:pPr marL="0" algn="r" defTabSz="430213">
              <a:spcAft>
                <a:spcPts val="400"/>
              </a:spcAft>
              <a:buSzPct val="100000"/>
            </a:pPr>
            <a:r>
              <a:rPr lang="en-US" sz="1200" dirty="0" smtClean="0">
                <a:solidFill>
                  <a:srgbClr val="000000"/>
                </a:solidFill>
                <a:latin typeface="HP Simplified" pitchFamily="34" charset="0"/>
                <a:cs typeface="HP Simplified" pitchFamily="34" charset="0"/>
              </a:rPr>
              <a:t>Personal Sensor Subnet</a:t>
            </a:r>
          </a:p>
        </p:txBody>
      </p:sp>
      <p:sp>
        <p:nvSpPr>
          <p:cNvPr id="26" name="TextBox 25"/>
          <p:cNvSpPr txBox="1"/>
          <p:nvPr>
            <p:custDataLst>
              <p:tags r:id="rId31"/>
            </p:custDataLst>
          </p:nvPr>
        </p:nvSpPr>
        <p:spPr>
          <a:xfrm>
            <a:off x="979103" y="2795696"/>
            <a:ext cx="1559081" cy="184666"/>
          </a:xfrm>
          <a:prstGeom prst="rect">
            <a:avLst/>
          </a:prstGeom>
          <a:noFill/>
        </p:spPr>
        <p:txBody>
          <a:bodyPr wrap="none" lIns="0" tIns="0" rIns="0" bIns="0" rtlCol="0" anchor="ctr">
            <a:spAutoFit/>
          </a:bodyPr>
          <a:lstStyle/>
          <a:p>
            <a:pPr marL="0" algn="r" defTabSz="430213">
              <a:spcAft>
                <a:spcPts val="400"/>
              </a:spcAft>
              <a:buSzPct val="100000"/>
            </a:pPr>
            <a:r>
              <a:rPr lang="en-US" sz="1200" dirty="0" smtClean="0">
                <a:solidFill>
                  <a:srgbClr val="000000"/>
                </a:solidFill>
                <a:latin typeface="HP Simplified" pitchFamily="34" charset="0"/>
                <a:cs typeface="HP Simplified" pitchFamily="34" charset="0"/>
              </a:rPr>
              <a:t>Large Structure Integrity</a:t>
            </a:r>
          </a:p>
        </p:txBody>
      </p:sp>
      <p:sp>
        <p:nvSpPr>
          <p:cNvPr id="27" name="TextBox 26"/>
          <p:cNvSpPr txBox="1"/>
          <p:nvPr>
            <p:custDataLst>
              <p:tags r:id="rId32"/>
            </p:custDataLst>
          </p:nvPr>
        </p:nvSpPr>
        <p:spPr>
          <a:xfrm>
            <a:off x="1850592" y="3228601"/>
            <a:ext cx="716350" cy="184666"/>
          </a:xfrm>
          <a:prstGeom prst="rect">
            <a:avLst/>
          </a:prstGeom>
          <a:noFill/>
        </p:spPr>
        <p:txBody>
          <a:bodyPr wrap="none" lIns="0" tIns="0" rIns="0" bIns="0" rtlCol="0" anchor="ctr">
            <a:spAutoFit/>
          </a:bodyPr>
          <a:lstStyle/>
          <a:p>
            <a:pPr marL="0" algn="r" defTabSz="430213">
              <a:spcAft>
                <a:spcPts val="400"/>
              </a:spcAft>
              <a:buSzPct val="100000"/>
            </a:pPr>
            <a:r>
              <a:rPr lang="en-US" sz="1200" dirty="0" smtClean="0">
                <a:solidFill>
                  <a:srgbClr val="000000"/>
                </a:solidFill>
                <a:latin typeface="HP Simplified" pitchFamily="34" charset="0"/>
                <a:cs typeface="HP Simplified" pitchFamily="34" charset="0"/>
              </a:rPr>
              <a:t>Auto Maker</a:t>
            </a:r>
          </a:p>
        </p:txBody>
      </p:sp>
      <p:sp>
        <p:nvSpPr>
          <p:cNvPr id="28" name="TextBox 27"/>
          <p:cNvSpPr txBox="1"/>
          <p:nvPr>
            <p:custDataLst>
              <p:tags r:id="rId33"/>
            </p:custDataLst>
          </p:nvPr>
        </p:nvSpPr>
        <p:spPr>
          <a:xfrm>
            <a:off x="1726523" y="3662132"/>
            <a:ext cx="1028102" cy="184666"/>
          </a:xfrm>
          <a:prstGeom prst="rect">
            <a:avLst/>
          </a:prstGeom>
          <a:noFill/>
        </p:spPr>
        <p:txBody>
          <a:bodyPr wrap="none" lIns="0" tIns="0" rIns="0" bIns="0" rtlCol="0" anchor="ctr">
            <a:spAutoFit/>
          </a:bodyPr>
          <a:lstStyle/>
          <a:p>
            <a:pPr marL="0" algn="r" defTabSz="430213">
              <a:spcAft>
                <a:spcPts val="400"/>
              </a:spcAft>
              <a:buSzPct val="100000"/>
            </a:pPr>
            <a:r>
              <a:rPr lang="en-US" sz="1200" dirty="0" smtClean="0">
                <a:solidFill>
                  <a:srgbClr val="000000"/>
                </a:solidFill>
                <a:latin typeface="HP Simplified" pitchFamily="34" charset="0"/>
                <a:cs typeface="HP Simplified" pitchFamily="34" charset="0"/>
              </a:rPr>
              <a:t>Weather Service</a:t>
            </a:r>
          </a:p>
        </p:txBody>
      </p:sp>
      <p:sp>
        <p:nvSpPr>
          <p:cNvPr id="29" name="TextBox 28"/>
          <p:cNvSpPr txBox="1"/>
          <p:nvPr>
            <p:custDataLst>
              <p:tags r:id="rId34"/>
            </p:custDataLst>
          </p:nvPr>
        </p:nvSpPr>
        <p:spPr>
          <a:xfrm>
            <a:off x="2033044" y="4073248"/>
            <a:ext cx="1086388" cy="184666"/>
          </a:xfrm>
          <a:prstGeom prst="rect">
            <a:avLst/>
          </a:prstGeom>
          <a:noFill/>
        </p:spPr>
        <p:txBody>
          <a:bodyPr wrap="none" lIns="0" tIns="0" rIns="0" bIns="0" rtlCol="0" anchor="ctr">
            <a:spAutoFit/>
          </a:bodyPr>
          <a:lstStyle/>
          <a:p>
            <a:pPr marL="0" algn="r" defTabSz="430213">
              <a:spcAft>
                <a:spcPts val="400"/>
              </a:spcAft>
              <a:buSzPct val="100000"/>
            </a:pPr>
            <a:r>
              <a:rPr lang="en-US" sz="1200" dirty="0" smtClean="0">
                <a:solidFill>
                  <a:srgbClr val="000000"/>
                </a:solidFill>
                <a:latin typeface="HP Simplified" pitchFamily="34" charset="0"/>
                <a:cs typeface="HP Simplified" pitchFamily="34" charset="0"/>
              </a:rPr>
              <a:t>Wildlife Research</a:t>
            </a:r>
          </a:p>
        </p:txBody>
      </p:sp>
      <p:sp>
        <p:nvSpPr>
          <p:cNvPr id="30" name="TextBox 29"/>
          <p:cNvSpPr txBox="1"/>
          <p:nvPr>
            <p:custDataLst>
              <p:tags r:id="rId35"/>
            </p:custDataLst>
          </p:nvPr>
        </p:nvSpPr>
        <p:spPr>
          <a:xfrm>
            <a:off x="2866109" y="4324740"/>
            <a:ext cx="700513" cy="184666"/>
          </a:xfrm>
          <a:prstGeom prst="rect">
            <a:avLst/>
          </a:prstGeom>
          <a:noFill/>
        </p:spPr>
        <p:txBody>
          <a:bodyPr wrap="none" lIns="0" tIns="0" rIns="0" bIns="0" rtlCol="0" anchor="ctr">
            <a:spAutoFit/>
          </a:bodyPr>
          <a:lstStyle/>
          <a:p>
            <a:pPr marL="0" algn="r" defTabSz="430213">
              <a:spcAft>
                <a:spcPts val="400"/>
              </a:spcAft>
              <a:buSzPct val="100000"/>
            </a:pPr>
            <a:r>
              <a:rPr lang="en-US" sz="1200" dirty="0" smtClean="0">
                <a:solidFill>
                  <a:srgbClr val="000000"/>
                </a:solidFill>
                <a:latin typeface="HP Simplified" pitchFamily="34" charset="0"/>
                <a:cs typeface="HP Simplified" pitchFamily="34" charset="0"/>
              </a:rPr>
              <a:t>Oil and Gas</a:t>
            </a:r>
          </a:p>
        </p:txBody>
      </p:sp>
      <p:sp>
        <p:nvSpPr>
          <p:cNvPr id="31" name="TextBox 30"/>
          <p:cNvSpPr txBox="1"/>
          <p:nvPr>
            <p:custDataLst>
              <p:tags r:id="rId36"/>
            </p:custDataLst>
          </p:nvPr>
        </p:nvSpPr>
        <p:spPr>
          <a:xfrm>
            <a:off x="5103237" y="4365856"/>
            <a:ext cx="992708" cy="184666"/>
          </a:xfrm>
          <a:prstGeom prst="rect">
            <a:avLst/>
          </a:prstGeom>
          <a:noFill/>
        </p:spPr>
        <p:txBody>
          <a:bodyPr wrap="none" lIns="0" tIns="0" rIns="0" bIns="0" rtlCol="0" anchor="ctr">
            <a:spAutoFit/>
          </a:bodyPr>
          <a:lstStyle/>
          <a:p>
            <a:pPr marL="0" algn="r" defTabSz="430213">
              <a:spcAft>
                <a:spcPts val="400"/>
              </a:spcAft>
              <a:buSzPct val="100000"/>
            </a:pPr>
            <a:r>
              <a:rPr lang="en-US" sz="1200" dirty="0" smtClean="0">
                <a:solidFill>
                  <a:srgbClr val="000000"/>
                </a:solidFill>
                <a:latin typeface="HP Simplified" pitchFamily="34" charset="0"/>
                <a:cs typeface="HP Simplified" pitchFamily="34" charset="0"/>
              </a:rPr>
              <a:t>Wireless Carrier</a:t>
            </a:r>
          </a:p>
        </p:txBody>
      </p:sp>
      <p:sp>
        <p:nvSpPr>
          <p:cNvPr id="32" name="TextBox 31"/>
          <p:cNvSpPr txBox="1"/>
          <p:nvPr>
            <p:custDataLst>
              <p:tags r:id="rId37"/>
            </p:custDataLst>
          </p:nvPr>
        </p:nvSpPr>
        <p:spPr>
          <a:xfrm>
            <a:off x="1636973" y="2007065"/>
            <a:ext cx="1011495" cy="184666"/>
          </a:xfrm>
          <a:prstGeom prst="rect">
            <a:avLst/>
          </a:prstGeom>
          <a:noFill/>
        </p:spPr>
        <p:txBody>
          <a:bodyPr wrap="none" lIns="0" tIns="0" rIns="0" bIns="0" rtlCol="0" anchor="ctr">
            <a:spAutoFit/>
          </a:bodyPr>
          <a:lstStyle/>
          <a:p>
            <a:pPr marL="0" algn="r" defTabSz="430213">
              <a:spcAft>
                <a:spcPts val="400"/>
              </a:spcAft>
              <a:buSzPct val="100000"/>
            </a:pPr>
            <a:r>
              <a:rPr lang="en-US" sz="1200" dirty="0" smtClean="0">
                <a:solidFill>
                  <a:srgbClr val="000000"/>
                </a:solidFill>
                <a:latin typeface="HP Simplified" pitchFamily="34" charset="0"/>
                <a:cs typeface="HP Simplified" pitchFamily="34" charset="0"/>
              </a:rPr>
              <a:t>Security Service</a:t>
            </a:r>
          </a:p>
        </p:txBody>
      </p:sp>
      <p:sp>
        <p:nvSpPr>
          <p:cNvPr id="33" name="TextBox 32"/>
          <p:cNvSpPr txBox="1"/>
          <p:nvPr>
            <p:custDataLst>
              <p:tags r:id="rId38"/>
            </p:custDataLst>
          </p:nvPr>
        </p:nvSpPr>
        <p:spPr>
          <a:xfrm>
            <a:off x="3079356" y="1165118"/>
            <a:ext cx="407163" cy="184666"/>
          </a:xfrm>
          <a:prstGeom prst="rect">
            <a:avLst/>
          </a:prstGeom>
          <a:noFill/>
        </p:spPr>
        <p:txBody>
          <a:bodyPr wrap="none" lIns="0" tIns="0" rIns="0" bIns="0" rtlCol="0" anchor="ctr">
            <a:spAutoFit/>
          </a:bodyPr>
          <a:lstStyle/>
          <a:p>
            <a:pPr marL="0" algn="r" defTabSz="430213">
              <a:spcAft>
                <a:spcPts val="400"/>
              </a:spcAft>
              <a:buSzPct val="100000"/>
            </a:pPr>
            <a:r>
              <a:rPr lang="en-US" sz="1200" dirty="0" smtClean="0">
                <a:solidFill>
                  <a:srgbClr val="000000"/>
                </a:solidFill>
                <a:latin typeface="HP Simplified" pitchFamily="34" charset="0"/>
                <a:cs typeface="HP Simplified" pitchFamily="34" charset="0"/>
              </a:rPr>
              <a:t>Airline</a:t>
            </a:r>
          </a:p>
        </p:txBody>
      </p:sp>
      <p:sp>
        <p:nvSpPr>
          <p:cNvPr id="34" name="TextBox 33"/>
          <p:cNvSpPr txBox="1"/>
          <p:nvPr>
            <p:custDataLst>
              <p:tags r:id="rId39"/>
            </p:custDataLst>
          </p:nvPr>
        </p:nvSpPr>
        <p:spPr>
          <a:xfrm>
            <a:off x="5100880" y="1165118"/>
            <a:ext cx="1909946" cy="184666"/>
          </a:xfrm>
          <a:prstGeom prst="rect">
            <a:avLst/>
          </a:prstGeom>
          <a:noFill/>
        </p:spPr>
        <p:txBody>
          <a:bodyPr wrap="none" lIns="0" tIns="0" rIns="0" bIns="0" rtlCol="0" anchor="ctr">
            <a:spAutoFit/>
          </a:bodyPr>
          <a:lstStyle/>
          <a:p>
            <a:pPr marL="0" algn="r" defTabSz="430213">
              <a:spcAft>
                <a:spcPts val="400"/>
              </a:spcAft>
              <a:buSzPct val="100000"/>
            </a:pPr>
            <a:r>
              <a:rPr lang="en-US" sz="1200" dirty="0" smtClean="0">
                <a:solidFill>
                  <a:srgbClr val="000000"/>
                </a:solidFill>
                <a:latin typeface="HP Simplified" pitchFamily="34" charset="0"/>
                <a:cs typeface="HP Simplified" pitchFamily="34" charset="0"/>
              </a:rPr>
              <a:t>Department of Transportation</a:t>
            </a:r>
          </a:p>
        </p:txBody>
      </p:sp>
      <p:sp>
        <p:nvSpPr>
          <p:cNvPr id="35" name="TextBox 34"/>
          <p:cNvSpPr txBox="1"/>
          <p:nvPr>
            <p:custDataLst>
              <p:tags r:id="rId40"/>
            </p:custDataLst>
          </p:nvPr>
        </p:nvSpPr>
        <p:spPr>
          <a:xfrm>
            <a:off x="5550306" y="1502516"/>
            <a:ext cx="497124" cy="184666"/>
          </a:xfrm>
          <a:prstGeom prst="rect">
            <a:avLst/>
          </a:prstGeom>
          <a:noFill/>
        </p:spPr>
        <p:txBody>
          <a:bodyPr wrap="none" lIns="0" tIns="0" rIns="0" bIns="0" rtlCol="0" anchor="ctr">
            <a:spAutoFit/>
          </a:bodyPr>
          <a:lstStyle/>
          <a:p>
            <a:pPr marL="0" algn="r" defTabSz="430213">
              <a:spcAft>
                <a:spcPts val="400"/>
              </a:spcAft>
              <a:buSzPct val="100000"/>
            </a:pPr>
            <a:r>
              <a:rPr lang="en-US" sz="1200" dirty="0" smtClean="0">
                <a:solidFill>
                  <a:srgbClr val="000000"/>
                </a:solidFill>
                <a:latin typeface="HP Simplified" pitchFamily="34" charset="0"/>
                <a:cs typeface="HP Simplified" pitchFamily="34" charset="0"/>
              </a:rPr>
              <a:t>Retailer</a:t>
            </a:r>
          </a:p>
        </p:txBody>
      </p:sp>
      <p:sp>
        <p:nvSpPr>
          <p:cNvPr id="36" name="TextBox 35"/>
          <p:cNvSpPr txBox="1"/>
          <p:nvPr>
            <p:custDataLst>
              <p:tags r:id="rId41"/>
            </p:custDataLst>
          </p:nvPr>
        </p:nvSpPr>
        <p:spPr>
          <a:xfrm>
            <a:off x="5811428" y="1849493"/>
            <a:ext cx="1829603" cy="184666"/>
          </a:xfrm>
          <a:prstGeom prst="rect">
            <a:avLst/>
          </a:prstGeom>
          <a:noFill/>
        </p:spPr>
        <p:txBody>
          <a:bodyPr wrap="none" lIns="0" tIns="0" rIns="0" bIns="0" rtlCol="0" anchor="ctr">
            <a:spAutoFit/>
          </a:bodyPr>
          <a:lstStyle/>
          <a:p>
            <a:pPr marL="0" algn="r" defTabSz="430213">
              <a:spcAft>
                <a:spcPts val="400"/>
              </a:spcAft>
              <a:buSzPct val="100000"/>
            </a:pPr>
            <a:r>
              <a:rPr lang="en-US" sz="1200" dirty="0" smtClean="0">
                <a:solidFill>
                  <a:srgbClr val="000000"/>
                </a:solidFill>
                <a:latin typeface="HP Simplified" pitchFamily="34" charset="0"/>
                <a:cs typeface="HP Simplified" pitchFamily="34" charset="0"/>
              </a:rPr>
              <a:t>Home Automation &amp; Security</a:t>
            </a:r>
          </a:p>
        </p:txBody>
      </p:sp>
      <p:sp>
        <p:nvSpPr>
          <p:cNvPr id="37" name="TextBox 36"/>
          <p:cNvSpPr txBox="1"/>
          <p:nvPr>
            <p:custDataLst>
              <p:tags r:id="rId42"/>
            </p:custDataLst>
          </p:nvPr>
        </p:nvSpPr>
        <p:spPr>
          <a:xfrm>
            <a:off x="6036907" y="2191656"/>
            <a:ext cx="1587038" cy="184666"/>
          </a:xfrm>
          <a:prstGeom prst="rect">
            <a:avLst/>
          </a:prstGeom>
          <a:noFill/>
        </p:spPr>
        <p:txBody>
          <a:bodyPr wrap="none" lIns="0" tIns="0" rIns="0" bIns="0" rtlCol="0" anchor="ctr">
            <a:spAutoFit/>
          </a:bodyPr>
          <a:lstStyle/>
          <a:p>
            <a:pPr marL="0" algn="r" defTabSz="430213">
              <a:spcAft>
                <a:spcPts val="400"/>
              </a:spcAft>
              <a:buSzPct val="100000"/>
            </a:pPr>
            <a:r>
              <a:rPr lang="en-US" sz="1200" dirty="0" smtClean="0">
                <a:solidFill>
                  <a:srgbClr val="000000"/>
                </a:solidFill>
                <a:latin typeface="HP Simplified" pitchFamily="34" charset="0"/>
                <a:cs typeface="HP Simplified" pitchFamily="34" charset="0"/>
              </a:rPr>
              <a:t>Tsunami Warning System</a:t>
            </a:r>
          </a:p>
        </p:txBody>
      </p:sp>
      <p:sp>
        <p:nvSpPr>
          <p:cNvPr id="38" name="TextBox 37"/>
          <p:cNvSpPr txBox="1"/>
          <p:nvPr>
            <p:custDataLst>
              <p:tags r:id="rId43"/>
            </p:custDataLst>
          </p:nvPr>
        </p:nvSpPr>
        <p:spPr>
          <a:xfrm>
            <a:off x="6140712" y="2587670"/>
            <a:ext cx="1763753" cy="184666"/>
          </a:xfrm>
          <a:prstGeom prst="rect">
            <a:avLst/>
          </a:prstGeom>
          <a:noFill/>
        </p:spPr>
        <p:txBody>
          <a:bodyPr wrap="none" lIns="0" tIns="0" rIns="0" bIns="0" rtlCol="0" anchor="ctr">
            <a:spAutoFit/>
          </a:bodyPr>
          <a:lstStyle/>
          <a:p>
            <a:pPr marL="0" algn="r" defTabSz="430213">
              <a:spcAft>
                <a:spcPts val="400"/>
              </a:spcAft>
              <a:buSzPct val="100000"/>
            </a:pPr>
            <a:r>
              <a:rPr lang="en-US" sz="1200" dirty="0" smtClean="0">
                <a:solidFill>
                  <a:srgbClr val="000000"/>
                </a:solidFill>
                <a:latin typeface="HP Simplified" pitchFamily="34" charset="0"/>
                <a:cs typeface="HP Simplified" pitchFamily="34" charset="0"/>
              </a:rPr>
              <a:t>Real Time Traffic Conditions</a:t>
            </a:r>
          </a:p>
        </p:txBody>
      </p:sp>
      <p:sp>
        <p:nvSpPr>
          <p:cNvPr id="39" name="TextBox 38"/>
          <p:cNvSpPr txBox="1"/>
          <p:nvPr>
            <p:custDataLst>
              <p:tags r:id="rId44"/>
            </p:custDataLst>
          </p:nvPr>
        </p:nvSpPr>
        <p:spPr>
          <a:xfrm>
            <a:off x="6087820" y="2997872"/>
            <a:ext cx="1372683" cy="184666"/>
          </a:xfrm>
          <a:prstGeom prst="rect">
            <a:avLst/>
          </a:prstGeom>
          <a:noFill/>
        </p:spPr>
        <p:txBody>
          <a:bodyPr wrap="none" lIns="0" tIns="0" rIns="0" bIns="0" rtlCol="0" anchor="ctr">
            <a:spAutoFit/>
          </a:bodyPr>
          <a:lstStyle/>
          <a:p>
            <a:pPr marL="0" algn="r" defTabSz="430213">
              <a:spcAft>
                <a:spcPts val="400"/>
              </a:spcAft>
              <a:buSzPct val="100000"/>
            </a:pPr>
            <a:r>
              <a:rPr lang="en-US" sz="1200" dirty="0" smtClean="0">
                <a:solidFill>
                  <a:srgbClr val="000000"/>
                </a:solidFill>
                <a:latin typeface="HP Simplified" pitchFamily="34" charset="0"/>
                <a:cs typeface="HP Simplified" pitchFamily="34" charset="0"/>
              </a:rPr>
              <a:t>Merchandise Tracking</a:t>
            </a:r>
          </a:p>
        </p:txBody>
      </p:sp>
      <p:sp>
        <p:nvSpPr>
          <p:cNvPr id="40" name="TextBox 39"/>
          <p:cNvSpPr txBox="1"/>
          <p:nvPr>
            <p:custDataLst>
              <p:tags r:id="rId45"/>
            </p:custDataLst>
          </p:nvPr>
        </p:nvSpPr>
        <p:spPr>
          <a:xfrm>
            <a:off x="6045607" y="3398568"/>
            <a:ext cx="1780231" cy="184666"/>
          </a:xfrm>
          <a:prstGeom prst="rect">
            <a:avLst/>
          </a:prstGeom>
          <a:noFill/>
        </p:spPr>
        <p:txBody>
          <a:bodyPr wrap="none" lIns="0" tIns="0" rIns="0" bIns="0" rtlCol="0" anchor="ctr">
            <a:spAutoFit/>
          </a:bodyPr>
          <a:lstStyle/>
          <a:p>
            <a:pPr marL="0" algn="r" defTabSz="430213">
              <a:spcAft>
                <a:spcPts val="400"/>
              </a:spcAft>
              <a:buSzPct val="100000"/>
            </a:pPr>
            <a:r>
              <a:rPr lang="en-US" sz="1200" dirty="0" smtClean="0">
                <a:solidFill>
                  <a:srgbClr val="000000"/>
                </a:solidFill>
                <a:latin typeface="HP Simplified" pitchFamily="34" charset="0"/>
                <a:cs typeface="HP Simplified" pitchFamily="34" charset="0"/>
              </a:rPr>
              <a:t>Oil Exploration &amp; Production</a:t>
            </a:r>
          </a:p>
        </p:txBody>
      </p:sp>
      <p:sp>
        <p:nvSpPr>
          <p:cNvPr id="41" name="TextBox 40"/>
          <p:cNvSpPr txBox="1"/>
          <p:nvPr>
            <p:custDataLst>
              <p:tags r:id="rId46"/>
            </p:custDataLst>
          </p:nvPr>
        </p:nvSpPr>
        <p:spPr>
          <a:xfrm>
            <a:off x="5811165" y="3749972"/>
            <a:ext cx="1200650" cy="184666"/>
          </a:xfrm>
          <a:prstGeom prst="rect">
            <a:avLst/>
          </a:prstGeom>
          <a:noFill/>
        </p:spPr>
        <p:txBody>
          <a:bodyPr wrap="none" lIns="0" tIns="0" rIns="0" bIns="0" rtlCol="0" anchor="ctr">
            <a:spAutoFit/>
          </a:bodyPr>
          <a:lstStyle/>
          <a:p>
            <a:pPr marL="0" algn="r" defTabSz="430213">
              <a:spcAft>
                <a:spcPts val="400"/>
              </a:spcAft>
              <a:buSzPct val="100000"/>
            </a:pPr>
            <a:r>
              <a:rPr lang="en-US" sz="1200" dirty="0" smtClean="0">
                <a:solidFill>
                  <a:srgbClr val="000000"/>
                </a:solidFill>
                <a:latin typeface="HP Simplified" pitchFamily="34" charset="0"/>
                <a:cs typeface="HP Simplified" pitchFamily="34" charset="0"/>
              </a:rPr>
              <a:t>Climate Monitoring</a:t>
            </a:r>
          </a:p>
        </p:txBody>
      </p:sp>
      <p:sp>
        <p:nvSpPr>
          <p:cNvPr id="42" name="Oval 41"/>
          <p:cNvSpPr/>
          <p:nvPr>
            <p:custDataLst>
              <p:tags r:id="rId47"/>
            </p:custDataLst>
          </p:nvPr>
        </p:nvSpPr>
        <p:spPr>
          <a:xfrm>
            <a:off x="4989036" y="1655765"/>
            <a:ext cx="78377" cy="78377"/>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43" name="Oval 42"/>
          <p:cNvSpPr/>
          <p:nvPr>
            <p:custDataLst>
              <p:tags r:id="rId48"/>
            </p:custDataLst>
          </p:nvPr>
        </p:nvSpPr>
        <p:spPr>
          <a:xfrm>
            <a:off x="4582030" y="1630275"/>
            <a:ext cx="78377" cy="78377"/>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44" name="Oval 43"/>
          <p:cNvSpPr/>
          <p:nvPr>
            <p:custDataLst>
              <p:tags r:id="rId49"/>
            </p:custDataLst>
          </p:nvPr>
        </p:nvSpPr>
        <p:spPr>
          <a:xfrm>
            <a:off x="5309078" y="2182184"/>
            <a:ext cx="78377" cy="78377"/>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45" name="Oval 44"/>
          <p:cNvSpPr/>
          <p:nvPr>
            <p:custDataLst>
              <p:tags r:id="rId50"/>
            </p:custDataLst>
          </p:nvPr>
        </p:nvSpPr>
        <p:spPr>
          <a:xfrm>
            <a:off x="4229284" y="2011720"/>
            <a:ext cx="78377" cy="78377"/>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46" name="Oval 45"/>
          <p:cNvSpPr/>
          <p:nvPr>
            <p:custDataLst>
              <p:tags r:id="rId51"/>
            </p:custDataLst>
          </p:nvPr>
        </p:nvSpPr>
        <p:spPr>
          <a:xfrm>
            <a:off x="4650176" y="2126368"/>
            <a:ext cx="78377" cy="78377"/>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47" name="Oval 46"/>
          <p:cNvSpPr/>
          <p:nvPr>
            <p:custDataLst>
              <p:tags r:id="rId52"/>
            </p:custDataLst>
          </p:nvPr>
        </p:nvSpPr>
        <p:spPr>
          <a:xfrm>
            <a:off x="4203861" y="1902637"/>
            <a:ext cx="78377" cy="78377"/>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48" name="Oval 47"/>
          <p:cNvSpPr/>
          <p:nvPr>
            <p:custDataLst>
              <p:tags r:id="rId53"/>
            </p:custDataLst>
          </p:nvPr>
        </p:nvSpPr>
        <p:spPr>
          <a:xfrm>
            <a:off x="5101669" y="3028648"/>
            <a:ext cx="78377" cy="78377"/>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49" name="Oval 48"/>
          <p:cNvSpPr/>
          <p:nvPr>
            <p:custDataLst>
              <p:tags r:id="rId54"/>
            </p:custDataLst>
          </p:nvPr>
        </p:nvSpPr>
        <p:spPr>
          <a:xfrm>
            <a:off x="3126878" y="1903952"/>
            <a:ext cx="78377" cy="78377"/>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50" name="Oval 49"/>
          <p:cNvSpPr/>
          <p:nvPr>
            <p:custDataLst>
              <p:tags r:id="rId55"/>
            </p:custDataLst>
          </p:nvPr>
        </p:nvSpPr>
        <p:spPr>
          <a:xfrm>
            <a:off x="4447152" y="2345543"/>
            <a:ext cx="78377" cy="78377"/>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51" name="Oval 50"/>
          <p:cNvSpPr/>
          <p:nvPr>
            <p:custDataLst>
              <p:tags r:id="rId56"/>
            </p:custDataLst>
          </p:nvPr>
        </p:nvSpPr>
        <p:spPr>
          <a:xfrm>
            <a:off x="4778169" y="3895453"/>
            <a:ext cx="78377" cy="78377"/>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52" name="Oval 51"/>
          <p:cNvSpPr/>
          <p:nvPr>
            <p:custDataLst>
              <p:tags r:id="rId57"/>
            </p:custDataLst>
          </p:nvPr>
        </p:nvSpPr>
        <p:spPr>
          <a:xfrm>
            <a:off x="5032232" y="2474135"/>
            <a:ext cx="78377" cy="78377"/>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53" name="Oval 52"/>
          <p:cNvSpPr/>
          <p:nvPr>
            <p:custDataLst>
              <p:tags r:id="rId58"/>
            </p:custDataLst>
          </p:nvPr>
        </p:nvSpPr>
        <p:spPr>
          <a:xfrm>
            <a:off x="4743742" y="3699739"/>
            <a:ext cx="78377" cy="78377"/>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54" name="Oval 53"/>
          <p:cNvSpPr/>
          <p:nvPr>
            <p:custDataLst>
              <p:tags r:id="rId59"/>
            </p:custDataLst>
          </p:nvPr>
        </p:nvSpPr>
        <p:spPr>
          <a:xfrm>
            <a:off x="5168593" y="3439159"/>
            <a:ext cx="78377" cy="78377"/>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55" name="Oval 54"/>
          <p:cNvSpPr/>
          <p:nvPr>
            <p:custDataLst>
              <p:tags r:id="rId60"/>
            </p:custDataLst>
          </p:nvPr>
        </p:nvSpPr>
        <p:spPr>
          <a:xfrm>
            <a:off x="3917182" y="2650483"/>
            <a:ext cx="78377" cy="78377"/>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56" name="Oval 55"/>
          <p:cNvSpPr/>
          <p:nvPr>
            <p:custDataLst>
              <p:tags r:id="rId61"/>
            </p:custDataLst>
          </p:nvPr>
        </p:nvSpPr>
        <p:spPr>
          <a:xfrm>
            <a:off x="4910659" y="3429344"/>
            <a:ext cx="78377" cy="78377"/>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57" name="Oval 56"/>
          <p:cNvSpPr/>
          <p:nvPr>
            <p:custDataLst>
              <p:tags r:id="rId62"/>
            </p:custDataLst>
          </p:nvPr>
        </p:nvSpPr>
        <p:spPr>
          <a:xfrm>
            <a:off x="3292595" y="3662112"/>
            <a:ext cx="78377" cy="78377"/>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58" name="Oval 57"/>
          <p:cNvSpPr/>
          <p:nvPr>
            <p:custDataLst>
              <p:tags r:id="rId63"/>
            </p:custDataLst>
          </p:nvPr>
        </p:nvSpPr>
        <p:spPr>
          <a:xfrm>
            <a:off x="5439703" y="2881994"/>
            <a:ext cx="78377" cy="78377"/>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59" name="Oval 58"/>
          <p:cNvSpPr/>
          <p:nvPr>
            <p:custDataLst>
              <p:tags r:id="rId64"/>
            </p:custDataLst>
          </p:nvPr>
        </p:nvSpPr>
        <p:spPr>
          <a:xfrm>
            <a:off x="3220881" y="3530251"/>
            <a:ext cx="78377" cy="78377"/>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60" name="Oval 59"/>
          <p:cNvSpPr/>
          <p:nvPr>
            <p:custDataLst>
              <p:tags r:id="rId65"/>
            </p:custDataLst>
          </p:nvPr>
        </p:nvSpPr>
        <p:spPr>
          <a:xfrm>
            <a:off x="5354796" y="3622924"/>
            <a:ext cx="78377" cy="78377"/>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61" name="Oval 60"/>
          <p:cNvSpPr/>
          <p:nvPr>
            <p:custDataLst>
              <p:tags r:id="rId66"/>
            </p:custDataLst>
          </p:nvPr>
        </p:nvSpPr>
        <p:spPr>
          <a:xfrm>
            <a:off x="3447331" y="3051385"/>
            <a:ext cx="78377" cy="78377"/>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
        <p:nvSpPr>
          <p:cNvPr id="110" name="Oval 109"/>
          <p:cNvSpPr/>
          <p:nvPr/>
        </p:nvSpPr>
        <p:spPr>
          <a:xfrm>
            <a:off x="4487237" y="3153719"/>
            <a:ext cx="78377" cy="78377"/>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p:txBody>
      </p:sp>
    </p:spTree>
    <p:extLst>
      <p:ext uri="{BB962C8B-B14F-4D97-AF65-F5344CB8AC3E}">
        <p14:creationId xmlns:p14="http://schemas.microsoft.com/office/powerpoint/2010/main" val="326163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875" autoRev="1" fill="remove"/>
                                        <p:tgtEl>
                                          <p:spTgt spid="42"/>
                                        </p:tgtEl>
                                        <p:attrNameLst>
                                          <p:attrName>style.color</p:attrName>
                                        </p:attrNameLst>
                                      </p:cBhvr>
                                      <p:to>
                                        <a:schemeClr val="bg1"/>
                                      </p:to>
                                    </p:animClr>
                                    <p:animClr clrSpc="rgb" dir="cw">
                                      <p:cBhvr>
                                        <p:cTn id="7" dur="875" autoRev="1" fill="remove"/>
                                        <p:tgtEl>
                                          <p:spTgt spid="42"/>
                                        </p:tgtEl>
                                        <p:attrNameLst>
                                          <p:attrName>fillcolor</p:attrName>
                                        </p:attrNameLst>
                                      </p:cBhvr>
                                      <p:to>
                                        <a:schemeClr val="bg1"/>
                                      </p:to>
                                    </p:animClr>
                                    <p:set>
                                      <p:cBhvr>
                                        <p:cTn id="8" dur="875" autoRev="1" fill="remove"/>
                                        <p:tgtEl>
                                          <p:spTgt spid="42"/>
                                        </p:tgtEl>
                                        <p:attrNameLst>
                                          <p:attrName>fill.type</p:attrName>
                                        </p:attrNameLst>
                                      </p:cBhvr>
                                      <p:to>
                                        <p:strVal val="solid"/>
                                      </p:to>
                                    </p:set>
                                    <p:set>
                                      <p:cBhvr>
                                        <p:cTn id="9" dur="875" autoRev="1" fill="remove"/>
                                        <p:tgtEl>
                                          <p:spTgt spid="42"/>
                                        </p:tgtEl>
                                        <p:attrNameLst>
                                          <p:attrName>fill.on</p:attrName>
                                        </p:attrNameLst>
                                      </p:cBhvr>
                                      <p:to>
                                        <p:strVal val="true"/>
                                      </p:to>
                                    </p:set>
                                  </p:childTnLst>
                                </p:cTn>
                              </p:par>
                              <p:par>
                                <p:cTn id="10" presetID="27" presetClass="emph" presetSubtype="0" repeatCount="indefinite" fill="remove" grpId="0" nodeType="withEffect">
                                  <p:stCondLst>
                                    <p:cond delay="0"/>
                                  </p:stCondLst>
                                  <p:childTnLst>
                                    <p:animClr clrSpc="rgb" dir="cw">
                                      <p:cBhvr override="childStyle">
                                        <p:cTn id="11" dur="1250" autoRev="1" fill="remove"/>
                                        <p:tgtEl>
                                          <p:spTgt spid="43"/>
                                        </p:tgtEl>
                                        <p:attrNameLst>
                                          <p:attrName>style.color</p:attrName>
                                        </p:attrNameLst>
                                      </p:cBhvr>
                                      <p:to>
                                        <a:schemeClr val="bg1"/>
                                      </p:to>
                                    </p:animClr>
                                    <p:animClr clrSpc="rgb" dir="cw">
                                      <p:cBhvr>
                                        <p:cTn id="12" dur="1250" autoRev="1" fill="remove"/>
                                        <p:tgtEl>
                                          <p:spTgt spid="43"/>
                                        </p:tgtEl>
                                        <p:attrNameLst>
                                          <p:attrName>fillcolor</p:attrName>
                                        </p:attrNameLst>
                                      </p:cBhvr>
                                      <p:to>
                                        <a:schemeClr val="bg1"/>
                                      </p:to>
                                    </p:animClr>
                                    <p:set>
                                      <p:cBhvr>
                                        <p:cTn id="13" dur="1250" autoRev="1" fill="remove"/>
                                        <p:tgtEl>
                                          <p:spTgt spid="43"/>
                                        </p:tgtEl>
                                        <p:attrNameLst>
                                          <p:attrName>fill.type</p:attrName>
                                        </p:attrNameLst>
                                      </p:cBhvr>
                                      <p:to>
                                        <p:strVal val="solid"/>
                                      </p:to>
                                    </p:set>
                                    <p:set>
                                      <p:cBhvr>
                                        <p:cTn id="14" dur="1250" autoRev="1" fill="remove"/>
                                        <p:tgtEl>
                                          <p:spTgt spid="43"/>
                                        </p:tgtEl>
                                        <p:attrNameLst>
                                          <p:attrName>fill.on</p:attrName>
                                        </p:attrNameLst>
                                      </p:cBhvr>
                                      <p:to>
                                        <p:strVal val="true"/>
                                      </p:to>
                                    </p:set>
                                  </p:childTnLst>
                                </p:cTn>
                              </p:par>
                              <p:par>
                                <p:cTn id="15" presetID="27" presetClass="emph" presetSubtype="0" repeatCount="indefinite" fill="remove" grpId="0" nodeType="withEffect">
                                  <p:stCondLst>
                                    <p:cond delay="0"/>
                                  </p:stCondLst>
                                  <p:childTnLst>
                                    <p:animClr clrSpc="rgb" dir="cw">
                                      <p:cBhvr override="childStyle">
                                        <p:cTn id="16" dur="1625" autoRev="1" fill="remove"/>
                                        <p:tgtEl>
                                          <p:spTgt spid="44"/>
                                        </p:tgtEl>
                                        <p:attrNameLst>
                                          <p:attrName>style.color</p:attrName>
                                        </p:attrNameLst>
                                      </p:cBhvr>
                                      <p:to>
                                        <a:schemeClr val="bg1"/>
                                      </p:to>
                                    </p:animClr>
                                    <p:animClr clrSpc="rgb" dir="cw">
                                      <p:cBhvr>
                                        <p:cTn id="17" dur="1625" autoRev="1" fill="remove"/>
                                        <p:tgtEl>
                                          <p:spTgt spid="44"/>
                                        </p:tgtEl>
                                        <p:attrNameLst>
                                          <p:attrName>fillcolor</p:attrName>
                                        </p:attrNameLst>
                                      </p:cBhvr>
                                      <p:to>
                                        <a:schemeClr val="bg1"/>
                                      </p:to>
                                    </p:animClr>
                                    <p:set>
                                      <p:cBhvr>
                                        <p:cTn id="18" dur="1625" autoRev="1" fill="remove"/>
                                        <p:tgtEl>
                                          <p:spTgt spid="44"/>
                                        </p:tgtEl>
                                        <p:attrNameLst>
                                          <p:attrName>fill.type</p:attrName>
                                        </p:attrNameLst>
                                      </p:cBhvr>
                                      <p:to>
                                        <p:strVal val="solid"/>
                                      </p:to>
                                    </p:set>
                                    <p:set>
                                      <p:cBhvr>
                                        <p:cTn id="19" dur="1625" autoRev="1" fill="remove"/>
                                        <p:tgtEl>
                                          <p:spTgt spid="44"/>
                                        </p:tgtEl>
                                        <p:attrNameLst>
                                          <p:attrName>fill.on</p:attrName>
                                        </p:attrNameLst>
                                      </p:cBhvr>
                                      <p:to>
                                        <p:strVal val="true"/>
                                      </p:to>
                                    </p:set>
                                  </p:childTnLst>
                                </p:cTn>
                              </p:par>
                              <p:par>
                                <p:cTn id="20" presetID="27" presetClass="emph" presetSubtype="0" repeatCount="indefinite" fill="remove" grpId="0" nodeType="withEffect">
                                  <p:stCondLst>
                                    <p:cond delay="0"/>
                                  </p:stCondLst>
                                  <p:childTnLst>
                                    <p:animClr clrSpc="rgb" dir="cw">
                                      <p:cBhvr override="childStyle">
                                        <p:cTn id="21" dur="875" autoRev="1" fill="remove"/>
                                        <p:tgtEl>
                                          <p:spTgt spid="45"/>
                                        </p:tgtEl>
                                        <p:attrNameLst>
                                          <p:attrName>style.color</p:attrName>
                                        </p:attrNameLst>
                                      </p:cBhvr>
                                      <p:to>
                                        <a:schemeClr val="bg1"/>
                                      </p:to>
                                    </p:animClr>
                                    <p:animClr clrSpc="rgb" dir="cw">
                                      <p:cBhvr>
                                        <p:cTn id="22" dur="875" autoRev="1" fill="remove"/>
                                        <p:tgtEl>
                                          <p:spTgt spid="45"/>
                                        </p:tgtEl>
                                        <p:attrNameLst>
                                          <p:attrName>fillcolor</p:attrName>
                                        </p:attrNameLst>
                                      </p:cBhvr>
                                      <p:to>
                                        <a:schemeClr val="bg1"/>
                                      </p:to>
                                    </p:animClr>
                                    <p:set>
                                      <p:cBhvr>
                                        <p:cTn id="23" dur="875" autoRev="1" fill="remove"/>
                                        <p:tgtEl>
                                          <p:spTgt spid="45"/>
                                        </p:tgtEl>
                                        <p:attrNameLst>
                                          <p:attrName>fill.type</p:attrName>
                                        </p:attrNameLst>
                                      </p:cBhvr>
                                      <p:to>
                                        <p:strVal val="solid"/>
                                      </p:to>
                                    </p:set>
                                    <p:set>
                                      <p:cBhvr>
                                        <p:cTn id="24" dur="875" autoRev="1" fill="remove"/>
                                        <p:tgtEl>
                                          <p:spTgt spid="45"/>
                                        </p:tgtEl>
                                        <p:attrNameLst>
                                          <p:attrName>fill.on</p:attrName>
                                        </p:attrNameLst>
                                      </p:cBhvr>
                                      <p:to>
                                        <p:strVal val="true"/>
                                      </p:to>
                                    </p:set>
                                  </p:childTnLst>
                                </p:cTn>
                              </p:par>
                              <p:par>
                                <p:cTn id="25" presetID="27" presetClass="emph" presetSubtype="0" repeatCount="indefinite" fill="remove" grpId="0" nodeType="withEffect">
                                  <p:stCondLst>
                                    <p:cond delay="0"/>
                                  </p:stCondLst>
                                  <p:childTnLst>
                                    <p:animClr clrSpc="rgb" dir="cw">
                                      <p:cBhvr override="childStyle">
                                        <p:cTn id="26" dur="1250" autoRev="1" fill="remove"/>
                                        <p:tgtEl>
                                          <p:spTgt spid="46"/>
                                        </p:tgtEl>
                                        <p:attrNameLst>
                                          <p:attrName>style.color</p:attrName>
                                        </p:attrNameLst>
                                      </p:cBhvr>
                                      <p:to>
                                        <a:schemeClr val="bg1"/>
                                      </p:to>
                                    </p:animClr>
                                    <p:animClr clrSpc="rgb" dir="cw">
                                      <p:cBhvr>
                                        <p:cTn id="27" dur="1250" autoRev="1" fill="remove"/>
                                        <p:tgtEl>
                                          <p:spTgt spid="46"/>
                                        </p:tgtEl>
                                        <p:attrNameLst>
                                          <p:attrName>fillcolor</p:attrName>
                                        </p:attrNameLst>
                                      </p:cBhvr>
                                      <p:to>
                                        <a:schemeClr val="bg1"/>
                                      </p:to>
                                    </p:animClr>
                                    <p:set>
                                      <p:cBhvr>
                                        <p:cTn id="28" dur="1250" autoRev="1" fill="remove"/>
                                        <p:tgtEl>
                                          <p:spTgt spid="46"/>
                                        </p:tgtEl>
                                        <p:attrNameLst>
                                          <p:attrName>fill.type</p:attrName>
                                        </p:attrNameLst>
                                      </p:cBhvr>
                                      <p:to>
                                        <p:strVal val="solid"/>
                                      </p:to>
                                    </p:set>
                                    <p:set>
                                      <p:cBhvr>
                                        <p:cTn id="29" dur="1250" autoRev="1" fill="remove"/>
                                        <p:tgtEl>
                                          <p:spTgt spid="46"/>
                                        </p:tgtEl>
                                        <p:attrNameLst>
                                          <p:attrName>fill.on</p:attrName>
                                        </p:attrNameLst>
                                      </p:cBhvr>
                                      <p:to>
                                        <p:strVal val="true"/>
                                      </p:to>
                                    </p:set>
                                  </p:childTnLst>
                                </p:cTn>
                              </p:par>
                              <p:par>
                                <p:cTn id="30" presetID="27" presetClass="emph" presetSubtype="0" repeatCount="indefinite" fill="remove" grpId="0" nodeType="withEffect">
                                  <p:stCondLst>
                                    <p:cond delay="0"/>
                                  </p:stCondLst>
                                  <p:childTnLst>
                                    <p:animClr clrSpc="rgb" dir="cw">
                                      <p:cBhvr override="childStyle">
                                        <p:cTn id="31" dur="875" autoRev="1" fill="remove"/>
                                        <p:tgtEl>
                                          <p:spTgt spid="47"/>
                                        </p:tgtEl>
                                        <p:attrNameLst>
                                          <p:attrName>style.color</p:attrName>
                                        </p:attrNameLst>
                                      </p:cBhvr>
                                      <p:to>
                                        <a:schemeClr val="bg1"/>
                                      </p:to>
                                    </p:animClr>
                                    <p:animClr clrSpc="rgb" dir="cw">
                                      <p:cBhvr>
                                        <p:cTn id="32" dur="875" autoRev="1" fill="remove"/>
                                        <p:tgtEl>
                                          <p:spTgt spid="47"/>
                                        </p:tgtEl>
                                        <p:attrNameLst>
                                          <p:attrName>fillcolor</p:attrName>
                                        </p:attrNameLst>
                                      </p:cBhvr>
                                      <p:to>
                                        <a:schemeClr val="bg1"/>
                                      </p:to>
                                    </p:animClr>
                                    <p:set>
                                      <p:cBhvr>
                                        <p:cTn id="33" dur="875" autoRev="1" fill="remove"/>
                                        <p:tgtEl>
                                          <p:spTgt spid="47"/>
                                        </p:tgtEl>
                                        <p:attrNameLst>
                                          <p:attrName>fill.type</p:attrName>
                                        </p:attrNameLst>
                                      </p:cBhvr>
                                      <p:to>
                                        <p:strVal val="solid"/>
                                      </p:to>
                                    </p:set>
                                    <p:set>
                                      <p:cBhvr>
                                        <p:cTn id="34" dur="875" autoRev="1" fill="remove"/>
                                        <p:tgtEl>
                                          <p:spTgt spid="47"/>
                                        </p:tgtEl>
                                        <p:attrNameLst>
                                          <p:attrName>fill.on</p:attrName>
                                        </p:attrNameLst>
                                      </p:cBhvr>
                                      <p:to>
                                        <p:strVal val="true"/>
                                      </p:to>
                                    </p:set>
                                  </p:childTnLst>
                                </p:cTn>
                              </p:par>
                              <p:par>
                                <p:cTn id="35" presetID="27" presetClass="emph" presetSubtype="0" repeatCount="indefinite" fill="remove" grpId="0" nodeType="withEffect">
                                  <p:stCondLst>
                                    <p:cond delay="0"/>
                                  </p:stCondLst>
                                  <p:childTnLst>
                                    <p:animClr clrSpc="rgb" dir="cw">
                                      <p:cBhvr override="childStyle">
                                        <p:cTn id="36" dur="1625" autoRev="1" fill="remove"/>
                                        <p:tgtEl>
                                          <p:spTgt spid="48"/>
                                        </p:tgtEl>
                                        <p:attrNameLst>
                                          <p:attrName>style.color</p:attrName>
                                        </p:attrNameLst>
                                      </p:cBhvr>
                                      <p:to>
                                        <a:schemeClr val="bg1"/>
                                      </p:to>
                                    </p:animClr>
                                    <p:animClr clrSpc="rgb" dir="cw">
                                      <p:cBhvr>
                                        <p:cTn id="37" dur="1625" autoRev="1" fill="remove"/>
                                        <p:tgtEl>
                                          <p:spTgt spid="48"/>
                                        </p:tgtEl>
                                        <p:attrNameLst>
                                          <p:attrName>fillcolor</p:attrName>
                                        </p:attrNameLst>
                                      </p:cBhvr>
                                      <p:to>
                                        <a:schemeClr val="bg1"/>
                                      </p:to>
                                    </p:animClr>
                                    <p:set>
                                      <p:cBhvr>
                                        <p:cTn id="38" dur="1625" autoRev="1" fill="remove"/>
                                        <p:tgtEl>
                                          <p:spTgt spid="48"/>
                                        </p:tgtEl>
                                        <p:attrNameLst>
                                          <p:attrName>fill.type</p:attrName>
                                        </p:attrNameLst>
                                      </p:cBhvr>
                                      <p:to>
                                        <p:strVal val="solid"/>
                                      </p:to>
                                    </p:set>
                                    <p:set>
                                      <p:cBhvr>
                                        <p:cTn id="39" dur="1625" autoRev="1" fill="remove"/>
                                        <p:tgtEl>
                                          <p:spTgt spid="48"/>
                                        </p:tgtEl>
                                        <p:attrNameLst>
                                          <p:attrName>fill.on</p:attrName>
                                        </p:attrNameLst>
                                      </p:cBhvr>
                                      <p:to>
                                        <p:strVal val="true"/>
                                      </p:to>
                                    </p:set>
                                  </p:childTnLst>
                                </p:cTn>
                              </p:par>
                              <p:par>
                                <p:cTn id="40" presetID="27" presetClass="emph" presetSubtype="0" repeatCount="indefinite" fill="remove" grpId="0" nodeType="withEffect">
                                  <p:stCondLst>
                                    <p:cond delay="0"/>
                                  </p:stCondLst>
                                  <p:childTnLst>
                                    <p:animClr clrSpc="rgb" dir="cw">
                                      <p:cBhvr override="childStyle">
                                        <p:cTn id="41" dur="875" autoRev="1" fill="remove"/>
                                        <p:tgtEl>
                                          <p:spTgt spid="49"/>
                                        </p:tgtEl>
                                        <p:attrNameLst>
                                          <p:attrName>style.color</p:attrName>
                                        </p:attrNameLst>
                                      </p:cBhvr>
                                      <p:to>
                                        <a:schemeClr val="bg1"/>
                                      </p:to>
                                    </p:animClr>
                                    <p:animClr clrSpc="rgb" dir="cw">
                                      <p:cBhvr>
                                        <p:cTn id="42" dur="875" autoRev="1" fill="remove"/>
                                        <p:tgtEl>
                                          <p:spTgt spid="49"/>
                                        </p:tgtEl>
                                        <p:attrNameLst>
                                          <p:attrName>fillcolor</p:attrName>
                                        </p:attrNameLst>
                                      </p:cBhvr>
                                      <p:to>
                                        <a:schemeClr val="bg1"/>
                                      </p:to>
                                    </p:animClr>
                                    <p:set>
                                      <p:cBhvr>
                                        <p:cTn id="43" dur="875" autoRev="1" fill="remove"/>
                                        <p:tgtEl>
                                          <p:spTgt spid="49"/>
                                        </p:tgtEl>
                                        <p:attrNameLst>
                                          <p:attrName>fill.type</p:attrName>
                                        </p:attrNameLst>
                                      </p:cBhvr>
                                      <p:to>
                                        <p:strVal val="solid"/>
                                      </p:to>
                                    </p:set>
                                    <p:set>
                                      <p:cBhvr>
                                        <p:cTn id="44" dur="875" autoRev="1" fill="remove"/>
                                        <p:tgtEl>
                                          <p:spTgt spid="49"/>
                                        </p:tgtEl>
                                        <p:attrNameLst>
                                          <p:attrName>fill.on</p:attrName>
                                        </p:attrNameLst>
                                      </p:cBhvr>
                                      <p:to>
                                        <p:strVal val="true"/>
                                      </p:to>
                                    </p:set>
                                  </p:childTnLst>
                                </p:cTn>
                              </p:par>
                              <p:par>
                                <p:cTn id="45" presetID="27" presetClass="emph" presetSubtype="0" repeatCount="indefinite" fill="remove" grpId="0" nodeType="withEffect">
                                  <p:stCondLst>
                                    <p:cond delay="0"/>
                                  </p:stCondLst>
                                  <p:childTnLst>
                                    <p:animClr clrSpc="rgb" dir="cw">
                                      <p:cBhvr override="childStyle">
                                        <p:cTn id="46" dur="1250" autoRev="1" fill="remove"/>
                                        <p:tgtEl>
                                          <p:spTgt spid="50"/>
                                        </p:tgtEl>
                                        <p:attrNameLst>
                                          <p:attrName>style.color</p:attrName>
                                        </p:attrNameLst>
                                      </p:cBhvr>
                                      <p:to>
                                        <a:schemeClr val="bg1"/>
                                      </p:to>
                                    </p:animClr>
                                    <p:animClr clrSpc="rgb" dir="cw">
                                      <p:cBhvr>
                                        <p:cTn id="47" dur="1250" autoRev="1" fill="remove"/>
                                        <p:tgtEl>
                                          <p:spTgt spid="50"/>
                                        </p:tgtEl>
                                        <p:attrNameLst>
                                          <p:attrName>fillcolor</p:attrName>
                                        </p:attrNameLst>
                                      </p:cBhvr>
                                      <p:to>
                                        <a:schemeClr val="bg1"/>
                                      </p:to>
                                    </p:animClr>
                                    <p:set>
                                      <p:cBhvr>
                                        <p:cTn id="48" dur="1250" autoRev="1" fill="remove"/>
                                        <p:tgtEl>
                                          <p:spTgt spid="50"/>
                                        </p:tgtEl>
                                        <p:attrNameLst>
                                          <p:attrName>fill.type</p:attrName>
                                        </p:attrNameLst>
                                      </p:cBhvr>
                                      <p:to>
                                        <p:strVal val="solid"/>
                                      </p:to>
                                    </p:set>
                                    <p:set>
                                      <p:cBhvr>
                                        <p:cTn id="49" dur="1250" autoRev="1" fill="remove"/>
                                        <p:tgtEl>
                                          <p:spTgt spid="50"/>
                                        </p:tgtEl>
                                        <p:attrNameLst>
                                          <p:attrName>fill.on</p:attrName>
                                        </p:attrNameLst>
                                      </p:cBhvr>
                                      <p:to>
                                        <p:strVal val="true"/>
                                      </p:to>
                                    </p:set>
                                  </p:childTnLst>
                                </p:cTn>
                              </p:par>
                              <p:par>
                                <p:cTn id="50" presetID="27" presetClass="emph" presetSubtype="0" repeatCount="indefinite" fill="remove" grpId="0" nodeType="withEffect">
                                  <p:stCondLst>
                                    <p:cond delay="0"/>
                                  </p:stCondLst>
                                  <p:childTnLst>
                                    <p:animClr clrSpc="rgb" dir="cw">
                                      <p:cBhvr override="childStyle">
                                        <p:cTn id="51" dur="875" autoRev="1" fill="remove"/>
                                        <p:tgtEl>
                                          <p:spTgt spid="51"/>
                                        </p:tgtEl>
                                        <p:attrNameLst>
                                          <p:attrName>style.color</p:attrName>
                                        </p:attrNameLst>
                                      </p:cBhvr>
                                      <p:to>
                                        <a:schemeClr val="bg1"/>
                                      </p:to>
                                    </p:animClr>
                                    <p:animClr clrSpc="rgb" dir="cw">
                                      <p:cBhvr>
                                        <p:cTn id="52" dur="875" autoRev="1" fill="remove"/>
                                        <p:tgtEl>
                                          <p:spTgt spid="51"/>
                                        </p:tgtEl>
                                        <p:attrNameLst>
                                          <p:attrName>fillcolor</p:attrName>
                                        </p:attrNameLst>
                                      </p:cBhvr>
                                      <p:to>
                                        <a:schemeClr val="bg1"/>
                                      </p:to>
                                    </p:animClr>
                                    <p:set>
                                      <p:cBhvr>
                                        <p:cTn id="53" dur="875" autoRev="1" fill="remove"/>
                                        <p:tgtEl>
                                          <p:spTgt spid="51"/>
                                        </p:tgtEl>
                                        <p:attrNameLst>
                                          <p:attrName>fill.type</p:attrName>
                                        </p:attrNameLst>
                                      </p:cBhvr>
                                      <p:to>
                                        <p:strVal val="solid"/>
                                      </p:to>
                                    </p:set>
                                    <p:set>
                                      <p:cBhvr>
                                        <p:cTn id="54" dur="875" autoRev="1" fill="remove"/>
                                        <p:tgtEl>
                                          <p:spTgt spid="51"/>
                                        </p:tgtEl>
                                        <p:attrNameLst>
                                          <p:attrName>fill.on</p:attrName>
                                        </p:attrNameLst>
                                      </p:cBhvr>
                                      <p:to>
                                        <p:strVal val="true"/>
                                      </p:to>
                                    </p:set>
                                  </p:childTnLst>
                                </p:cTn>
                              </p:par>
                              <p:par>
                                <p:cTn id="55" presetID="27" presetClass="emph" presetSubtype="0" repeatCount="indefinite" fill="remove" grpId="0" nodeType="withEffect">
                                  <p:stCondLst>
                                    <p:cond delay="0"/>
                                  </p:stCondLst>
                                  <p:childTnLst>
                                    <p:animClr clrSpc="rgb" dir="cw">
                                      <p:cBhvr override="childStyle">
                                        <p:cTn id="56" dur="1625" autoRev="1" fill="remove"/>
                                        <p:tgtEl>
                                          <p:spTgt spid="52"/>
                                        </p:tgtEl>
                                        <p:attrNameLst>
                                          <p:attrName>style.color</p:attrName>
                                        </p:attrNameLst>
                                      </p:cBhvr>
                                      <p:to>
                                        <a:schemeClr val="bg1"/>
                                      </p:to>
                                    </p:animClr>
                                    <p:animClr clrSpc="rgb" dir="cw">
                                      <p:cBhvr>
                                        <p:cTn id="57" dur="1625" autoRev="1" fill="remove"/>
                                        <p:tgtEl>
                                          <p:spTgt spid="52"/>
                                        </p:tgtEl>
                                        <p:attrNameLst>
                                          <p:attrName>fillcolor</p:attrName>
                                        </p:attrNameLst>
                                      </p:cBhvr>
                                      <p:to>
                                        <a:schemeClr val="bg1"/>
                                      </p:to>
                                    </p:animClr>
                                    <p:set>
                                      <p:cBhvr>
                                        <p:cTn id="58" dur="1625" autoRev="1" fill="remove"/>
                                        <p:tgtEl>
                                          <p:spTgt spid="52"/>
                                        </p:tgtEl>
                                        <p:attrNameLst>
                                          <p:attrName>fill.type</p:attrName>
                                        </p:attrNameLst>
                                      </p:cBhvr>
                                      <p:to>
                                        <p:strVal val="solid"/>
                                      </p:to>
                                    </p:set>
                                    <p:set>
                                      <p:cBhvr>
                                        <p:cTn id="59" dur="1625" autoRev="1" fill="remove"/>
                                        <p:tgtEl>
                                          <p:spTgt spid="52"/>
                                        </p:tgtEl>
                                        <p:attrNameLst>
                                          <p:attrName>fill.on</p:attrName>
                                        </p:attrNameLst>
                                      </p:cBhvr>
                                      <p:to>
                                        <p:strVal val="true"/>
                                      </p:to>
                                    </p:set>
                                  </p:childTnLst>
                                </p:cTn>
                              </p:par>
                              <p:par>
                                <p:cTn id="60" presetID="27" presetClass="emph" presetSubtype="0" repeatCount="indefinite" fill="remove" grpId="0" nodeType="withEffect">
                                  <p:stCondLst>
                                    <p:cond delay="0"/>
                                  </p:stCondLst>
                                  <p:childTnLst>
                                    <p:animClr clrSpc="rgb" dir="cw">
                                      <p:cBhvr override="childStyle">
                                        <p:cTn id="61" dur="875" autoRev="1" fill="remove"/>
                                        <p:tgtEl>
                                          <p:spTgt spid="53"/>
                                        </p:tgtEl>
                                        <p:attrNameLst>
                                          <p:attrName>style.color</p:attrName>
                                        </p:attrNameLst>
                                      </p:cBhvr>
                                      <p:to>
                                        <a:schemeClr val="bg1"/>
                                      </p:to>
                                    </p:animClr>
                                    <p:animClr clrSpc="rgb" dir="cw">
                                      <p:cBhvr>
                                        <p:cTn id="62" dur="875" autoRev="1" fill="remove"/>
                                        <p:tgtEl>
                                          <p:spTgt spid="53"/>
                                        </p:tgtEl>
                                        <p:attrNameLst>
                                          <p:attrName>fillcolor</p:attrName>
                                        </p:attrNameLst>
                                      </p:cBhvr>
                                      <p:to>
                                        <a:schemeClr val="bg1"/>
                                      </p:to>
                                    </p:animClr>
                                    <p:set>
                                      <p:cBhvr>
                                        <p:cTn id="63" dur="875" autoRev="1" fill="remove"/>
                                        <p:tgtEl>
                                          <p:spTgt spid="53"/>
                                        </p:tgtEl>
                                        <p:attrNameLst>
                                          <p:attrName>fill.type</p:attrName>
                                        </p:attrNameLst>
                                      </p:cBhvr>
                                      <p:to>
                                        <p:strVal val="solid"/>
                                      </p:to>
                                    </p:set>
                                    <p:set>
                                      <p:cBhvr>
                                        <p:cTn id="64" dur="875" autoRev="1" fill="remove"/>
                                        <p:tgtEl>
                                          <p:spTgt spid="53"/>
                                        </p:tgtEl>
                                        <p:attrNameLst>
                                          <p:attrName>fill.on</p:attrName>
                                        </p:attrNameLst>
                                      </p:cBhvr>
                                      <p:to>
                                        <p:strVal val="true"/>
                                      </p:to>
                                    </p:set>
                                  </p:childTnLst>
                                </p:cTn>
                              </p:par>
                              <p:par>
                                <p:cTn id="65" presetID="27" presetClass="emph" presetSubtype="0" repeatCount="indefinite" fill="remove" grpId="0" nodeType="withEffect">
                                  <p:stCondLst>
                                    <p:cond delay="0"/>
                                  </p:stCondLst>
                                  <p:childTnLst>
                                    <p:animClr clrSpc="rgb" dir="cw">
                                      <p:cBhvr override="childStyle">
                                        <p:cTn id="66" dur="1625" autoRev="1" fill="remove"/>
                                        <p:tgtEl>
                                          <p:spTgt spid="54"/>
                                        </p:tgtEl>
                                        <p:attrNameLst>
                                          <p:attrName>style.color</p:attrName>
                                        </p:attrNameLst>
                                      </p:cBhvr>
                                      <p:to>
                                        <a:schemeClr val="bg1"/>
                                      </p:to>
                                    </p:animClr>
                                    <p:animClr clrSpc="rgb" dir="cw">
                                      <p:cBhvr>
                                        <p:cTn id="67" dur="1625" autoRev="1" fill="remove"/>
                                        <p:tgtEl>
                                          <p:spTgt spid="54"/>
                                        </p:tgtEl>
                                        <p:attrNameLst>
                                          <p:attrName>fillcolor</p:attrName>
                                        </p:attrNameLst>
                                      </p:cBhvr>
                                      <p:to>
                                        <a:schemeClr val="bg1"/>
                                      </p:to>
                                    </p:animClr>
                                    <p:set>
                                      <p:cBhvr>
                                        <p:cTn id="68" dur="1625" autoRev="1" fill="remove"/>
                                        <p:tgtEl>
                                          <p:spTgt spid="54"/>
                                        </p:tgtEl>
                                        <p:attrNameLst>
                                          <p:attrName>fill.type</p:attrName>
                                        </p:attrNameLst>
                                      </p:cBhvr>
                                      <p:to>
                                        <p:strVal val="solid"/>
                                      </p:to>
                                    </p:set>
                                    <p:set>
                                      <p:cBhvr>
                                        <p:cTn id="69" dur="1625" autoRev="1" fill="remove"/>
                                        <p:tgtEl>
                                          <p:spTgt spid="54"/>
                                        </p:tgtEl>
                                        <p:attrNameLst>
                                          <p:attrName>fill.on</p:attrName>
                                        </p:attrNameLst>
                                      </p:cBhvr>
                                      <p:to>
                                        <p:strVal val="true"/>
                                      </p:to>
                                    </p:set>
                                  </p:childTnLst>
                                </p:cTn>
                              </p:par>
                              <p:par>
                                <p:cTn id="70" presetID="27" presetClass="emph" presetSubtype="0" repeatCount="indefinite" fill="remove" grpId="0" nodeType="withEffect">
                                  <p:stCondLst>
                                    <p:cond delay="0"/>
                                  </p:stCondLst>
                                  <p:childTnLst>
                                    <p:animClr clrSpc="rgb" dir="cw">
                                      <p:cBhvr override="childStyle">
                                        <p:cTn id="71" dur="875" autoRev="1" fill="remove"/>
                                        <p:tgtEl>
                                          <p:spTgt spid="55"/>
                                        </p:tgtEl>
                                        <p:attrNameLst>
                                          <p:attrName>style.color</p:attrName>
                                        </p:attrNameLst>
                                      </p:cBhvr>
                                      <p:to>
                                        <a:schemeClr val="bg1"/>
                                      </p:to>
                                    </p:animClr>
                                    <p:animClr clrSpc="rgb" dir="cw">
                                      <p:cBhvr>
                                        <p:cTn id="72" dur="875" autoRev="1" fill="remove"/>
                                        <p:tgtEl>
                                          <p:spTgt spid="55"/>
                                        </p:tgtEl>
                                        <p:attrNameLst>
                                          <p:attrName>fillcolor</p:attrName>
                                        </p:attrNameLst>
                                      </p:cBhvr>
                                      <p:to>
                                        <a:schemeClr val="bg1"/>
                                      </p:to>
                                    </p:animClr>
                                    <p:set>
                                      <p:cBhvr>
                                        <p:cTn id="73" dur="875" autoRev="1" fill="remove"/>
                                        <p:tgtEl>
                                          <p:spTgt spid="55"/>
                                        </p:tgtEl>
                                        <p:attrNameLst>
                                          <p:attrName>fill.type</p:attrName>
                                        </p:attrNameLst>
                                      </p:cBhvr>
                                      <p:to>
                                        <p:strVal val="solid"/>
                                      </p:to>
                                    </p:set>
                                    <p:set>
                                      <p:cBhvr>
                                        <p:cTn id="74" dur="875" autoRev="1" fill="remove"/>
                                        <p:tgtEl>
                                          <p:spTgt spid="55"/>
                                        </p:tgtEl>
                                        <p:attrNameLst>
                                          <p:attrName>fill.on</p:attrName>
                                        </p:attrNameLst>
                                      </p:cBhvr>
                                      <p:to>
                                        <p:strVal val="true"/>
                                      </p:to>
                                    </p:set>
                                  </p:childTnLst>
                                </p:cTn>
                              </p:par>
                              <p:par>
                                <p:cTn id="75" presetID="27" presetClass="emph" presetSubtype="0" repeatCount="indefinite" fill="remove" grpId="0" nodeType="withEffect">
                                  <p:stCondLst>
                                    <p:cond delay="0"/>
                                  </p:stCondLst>
                                  <p:childTnLst>
                                    <p:animClr clrSpc="rgb" dir="cw">
                                      <p:cBhvr override="childStyle">
                                        <p:cTn id="76" dur="1250" autoRev="1" fill="remove"/>
                                        <p:tgtEl>
                                          <p:spTgt spid="56"/>
                                        </p:tgtEl>
                                        <p:attrNameLst>
                                          <p:attrName>style.color</p:attrName>
                                        </p:attrNameLst>
                                      </p:cBhvr>
                                      <p:to>
                                        <a:schemeClr val="bg1"/>
                                      </p:to>
                                    </p:animClr>
                                    <p:animClr clrSpc="rgb" dir="cw">
                                      <p:cBhvr>
                                        <p:cTn id="77" dur="1250" autoRev="1" fill="remove"/>
                                        <p:tgtEl>
                                          <p:spTgt spid="56"/>
                                        </p:tgtEl>
                                        <p:attrNameLst>
                                          <p:attrName>fillcolor</p:attrName>
                                        </p:attrNameLst>
                                      </p:cBhvr>
                                      <p:to>
                                        <a:schemeClr val="bg1"/>
                                      </p:to>
                                    </p:animClr>
                                    <p:set>
                                      <p:cBhvr>
                                        <p:cTn id="78" dur="1250" autoRev="1" fill="remove"/>
                                        <p:tgtEl>
                                          <p:spTgt spid="56"/>
                                        </p:tgtEl>
                                        <p:attrNameLst>
                                          <p:attrName>fill.type</p:attrName>
                                        </p:attrNameLst>
                                      </p:cBhvr>
                                      <p:to>
                                        <p:strVal val="solid"/>
                                      </p:to>
                                    </p:set>
                                    <p:set>
                                      <p:cBhvr>
                                        <p:cTn id="79" dur="1250" autoRev="1" fill="remove"/>
                                        <p:tgtEl>
                                          <p:spTgt spid="56"/>
                                        </p:tgtEl>
                                        <p:attrNameLst>
                                          <p:attrName>fill.on</p:attrName>
                                        </p:attrNameLst>
                                      </p:cBhvr>
                                      <p:to>
                                        <p:strVal val="true"/>
                                      </p:to>
                                    </p:set>
                                  </p:childTnLst>
                                </p:cTn>
                              </p:par>
                              <p:par>
                                <p:cTn id="80" presetID="27" presetClass="emph" presetSubtype="0" repeatCount="indefinite" fill="remove" grpId="0" nodeType="withEffect">
                                  <p:stCondLst>
                                    <p:cond delay="0"/>
                                  </p:stCondLst>
                                  <p:childTnLst>
                                    <p:animClr clrSpc="rgb" dir="cw">
                                      <p:cBhvr override="childStyle">
                                        <p:cTn id="81" dur="875" autoRev="1" fill="remove"/>
                                        <p:tgtEl>
                                          <p:spTgt spid="57"/>
                                        </p:tgtEl>
                                        <p:attrNameLst>
                                          <p:attrName>style.color</p:attrName>
                                        </p:attrNameLst>
                                      </p:cBhvr>
                                      <p:to>
                                        <a:schemeClr val="bg1"/>
                                      </p:to>
                                    </p:animClr>
                                    <p:animClr clrSpc="rgb" dir="cw">
                                      <p:cBhvr>
                                        <p:cTn id="82" dur="875" autoRev="1" fill="remove"/>
                                        <p:tgtEl>
                                          <p:spTgt spid="57"/>
                                        </p:tgtEl>
                                        <p:attrNameLst>
                                          <p:attrName>fillcolor</p:attrName>
                                        </p:attrNameLst>
                                      </p:cBhvr>
                                      <p:to>
                                        <a:schemeClr val="bg1"/>
                                      </p:to>
                                    </p:animClr>
                                    <p:set>
                                      <p:cBhvr>
                                        <p:cTn id="83" dur="875" autoRev="1" fill="remove"/>
                                        <p:tgtEl>
                                          <p:spTgt spid="57"/>
                                        </p:tgtEl>
                                        <p:attrNameLst>
                                          <p:attrName>fill.type</p:attrName>
                                        </p:attrNameLst>
                                      </p:cBhvr>
                                      <p:to>
                                        <p:strVal val="solid"/>
                                      </p:to>
                                    </p:set>
                                    <p:set>
                                      <p:cBhvr>
                                        <p:cTn id="84" dur="875" autoRev="1" fill="remove"/>
                                        <p:tgtEl>
                                          <p:spTgt spid="57"/>
                                        </p:tgtEl>
                                        <p:attrNameLst>
                                          <p:attrName>fill.on</p:attrName>
                                        </p:attrNameLst>
                                      </p:cBhvr>
                                      <p:to>
                                        <p:strVal val="true"/>
                                      </p:to>
                                    </p:set>
                                  </p:childTnLst>
                                </p:cTn>
                              </p:par>
                              <p:par>
                                <p:cTn id="85" presetID="27" presetClass="emph" presetSubtype="0" repeatCount="indefinite" fill="remove" grpId="0" nodeType="withEffect">
                                  <p:stCondLst>
                                    <p:cond delay="0"/>
                                  </p:stCondLst>
                                  <p:childTnLst>
                                    <p:animClr clrSpc="rgb" dir="cw">
                                      <p:cBhvr override="childStyle">
                                        <p:cTn id="86" dur="1625" autoRev="1" fill="remove"/>
                                        <p:tgtEl>
                                          <p:spTgt spid="58"/>
                                        </p:tgtEl>
                                        <p:attrNameLst>
                                          <p:attrName>style.color</p:attrName>
                                        </p:attrNameLst>
                                      </p:cBhvr>
                                      <p:to>
                                        <a:schemeClr val="bg1"/>
                                      </p:to>
                                    </p:animClr>
                                    <p:animClr clrSpc="rgb" dir="cw">
                                      <p:cBhvr>
                                        <p:cTn id="87" dur="1625" autoRev="1" fill="remove"/>
                                        <p:tgtEl>
                                          <p:spTgt spid="58"/>
                                        </p:tgtEl>
                                        <p:attrNameLst>
                                          <p:attrName>fillcolor</p:attrName>
                                        </p:attrNameLst>
                                      </p:cBhvr>
                                      <p:to>
                                        <a:schemeClr val="bg1"/>
                                      </p:to>
                                    </p:animClr>
                                    <p:set>
                                      <p:cBhvr>
                                        <p:cTn id="88" dur="1625" autoRev="1" fill="remove"/>
                                        <p:tgtEl>
                                          <p:spTgt spid="58"/>
                                        </p:tgtEl>
                                        <p:attrNameLst>
                                          <p:attrName>fill.type</p:attrName>
                                        </p:attrNameLst>
                                      </p:cBhvr>
                                      <p:to>
                                        <p:strVal val="solid"/>
                                      </p:to>
                                    </p:set>
                                    <p:set>
                                      <p:cBhvr>
                                        <p:cTn id="89" dur="1625" autoRev="1" fill="remove"/>
                                        <p:tgtEl>
                                          <p:spTgt spid="58"/>
                                        </p:tgtEl>
                                        <p:attrNameLst>
                                          <p:attrName>fill.on</p:attrName>
                                        </p:attrNameLst>
                                      </p:cBhvr>
                                      <p:to>
                                        <p:strVal val="true"/>
                                      </p:to>
                                    </p:set>
                                  </p:childTnLst>
                                </p:cTn>
                              </p:par>
                              <p:par>
                                <p:cTn id="90" presetID="27" presetClass="emph" presetSubtype="0" repeatCount="indefinite" fill="remove" grpId="0" nodeType="withEffect">
                                  <p:stCondLst>
                                    <p:cond delay="0"/>
                                  </p:stCondLst>
                                  <p:childTnLst>
                                    <p:animClr clrSpc="rgb" dir="cw">
                                      <p:cBhvr override="childStyle">
                                        <p:cTn id="91" dur="875" autoRev="1" fill="remove"/>
                                        <p:tgtEl>
                                          <p:spTgt spid="59"/>
                                        </p:tgtEl>
                                        <p:attrNameLst>
                                          <p:attrName>style.color</p:attrName>
                                        </p:attrNameLst>
                                      </p:cBhvr>
                                      <p:to>
                                        <a:schemeClr val="bg1"/>
                                      </p:to>
                                    </p:animClr>
                                    <p:animClr clrSpc="rgb" dir="cw">
                                      <p:cBhvr>
                                        <p:cTn id="92" dur="875" autoRev="1" fill="remove"/>
                                        <p:tgtEl>
                                          <p:spTgt spid="59"/>
                                        </p:tgtEl>
                                        <p:attrNameLst>
                                          <p:attrName>fillcolor</p:attrName>
                                        </p:attrNameLst>
                                      </p:cBhvr>
                                      <p:to>
                                        <a:schemeClr val="bg1"/>
                                      </p:to>
                                    </p:animClr>
                                    <p:set>
                                      <p:cBhvr>
                                        <p:cTn id="93" dur="875" autoRev="1" fill="remove"/>
                                        <p:tgtEl>
                                          <p:spTgt spid="59"/>
                                        </p:tgtEl>
                                        <p:attrNameLst>
                                          <p:attrName>fill.type</p:attrName>
                                        </p:attrNameLst>
                                      </p:cBhvr>
                                      <p:to>
                                        <p:strVal val="solid"/>
                                      </p:to>
                                    </p:set>
                                    <p:set>
                                      <p:cBhvr>
                                        <p:cTn id="94" dur="875" autoRev="1" fill="remove"/>
                                        <p:tgtEl>
                                          <p:spTgt spid="59"/>
                                        </p:tgtEl>
                                        <p:attrNameLst>
                                          <p:attrName>fill.on</p:attrName>
                                        </p:attrNameLst>
                                      </p:cBhvr>
                                      <p:to>
                                        <p:strVal val="true"/>
                                      </p:to>
                                    </p:set>
                                  </p:childTnLst>
                                </p:cTn>
                              </p:par>
                              <p:par>
                                <p:cTn id="95" presetID="27" presetClass="emph" presetSubtype="0" repeatCount="indefinite" fill="remove" grpId="0" nodeType="withEffect">
                                  <p:stCondLst>
                                    <p:cond delay="0"/>
                                  </p:stCondLst>
                                  <p:childTnLst>
                                    <p:animClr clrSpc="rgb" dir="cw">
                                      <p:cBhvr override="childStyle">
                                        <p:cTn id="96" dur="1625" autoRev="1" fill="remove"/>
                                        <p:tgtEl>
                                          <p:spTgt spid="60"/>
                                        </p:tgtEl>
                                        <p:attrNameLst>
                                          <p:attrName>style.color</p:attrName>
                                        </p:attrNameLst>
                                      </p:cBhvr>
                                      <p:to>
                                        <a:schemeClr val="bg1"/>
                                      </p:to>
                                    </p:animClr>
                                    <p:animClr clrSpc="rgb" dir="cw">
                                      <p:cBhvr>
                                        <p:cTn id="97" dur="1625" autoRev="1" fill="remove"/>
                                        <p:tgtEl>
                                          <p:spTgt spid="60"/>
                                        </p:tgtEl>
                                        <p:attrNameLst>
                                          <p:attrName>fillcolor</p:attrName>
                                        </p:attrNameLst>
                                      </p:cBhvr>
                                      <p:to>
                                        <a:schemeClr val="bg1"/>
                                      </p:to>
                                    </p:animClr>
                                    <p:set>
                                      <p:cBhvr>
                                        <p:cTn id="98" dur="1625" autoRev="1" fill="remove"/>
                                        <p:tgtEl>
                                          <p:spTgt spid="60"/>
                                        </p:tgtEl>
                                        <p:attrNameLst>
                                          <p:attrName>fill.type</p:attrName>
                                        </p:attrNameLst>
                                      </p:cBhvr>
                                      <p:to>
                                        <p:strVal val="solid"/>
                                      </p:to>
                                    </p:set>
                                    <p:set>
                                      <p:cBhvr>
                                        <p:cTn id="99" dur="1625" autoRev="1" fill="remove"/>
                                        <p:tgtEl>
                                          <p:spTgt spid="60"/>
                                        </p:tgtEl>
                                        <p:attrNameLst>
                                          <p:attrName>fill.on</p:attrName>
                                        </p:attrNameLst>
                                      </p:cBhvr>
                                      <p:to>
                                        <p:strVal val="true"/>
                                      </p:to>
                                    </p:set>
                                  </p:childTnLst>
                                </p:cTn>
                              </p:par>
                              <p:par>
                                <p:cTn id="100" presetID="27" presetClass="emph" presetSubtype="0" repeatCount="indefinite" fill="remove" grpId="0" nodeType="withEffect">
                                  <p:stCondLst>
                                    <p:cond delay="0"/>
                                  </p:stCondLst>
                                  <p:childTnLst>
                                    <p:animClr clrSpc="rgb" dir="cw">
                                      <p:cBhvr override="childStyle">
                                        <p:cTn id="101" dur="1250" autoRev="1" fill="remove"/>
                                        <p:tgtEl>
                                          <p:spTgt spid="61"/>
                                        </p:tgtEl>
                                        <p:attrNameLst>
                                          <p:attrName>style.color</p:attrName>
                                        </p:attrNameLst>
                                      </p:cBhvr>
                                      <p:to>
                                        <a:schemeClr val="bg1"/>
                                      </p:to>
                                    </p:animClr>
                                    <p:animClr clrSpc="rgb" dir="cw">
                                      <p:cBhvr>
                                        <p:cTn id="102" dur="1250" autoRev="1" fill="remove"/>
                                        <p:tgtEl>
                                          <p:spTgt spid="61"/>
                                        </p:tgtEl>
                                        <p:attrNameLst>
                                          <p:attrName>fillcolor</p:attrName>
                                        </p:attrNameLst>
                                      </p:cBhvr>
                                      <p:to>
                                        <a:schemeClr val="bg1"/>
                                      </p:to>
                                    </p:animClr>
                                    <p:set>
                                      <p:cBhvr>
                                        <p:cTn id="103" dur="1250" autoRev="1" fill="remove"/>
                                        <p:tgtEl>
                                          <p:spTgt spid="61"/>
                                        </p:tgtEl>
                                        <p:attrNameLst>
                                          <p:attrName>fill.type</p:attrName>
                                        </p:attrNameLst>
                                      </p:cBhvr>
                                      <p:to>
                                        <p:strVal val="solid"/>
                                      </p:to>
                                    </p:set>
                                    <p:set>
                                      <p:cBhvr>
                                        <p:cTn id="104" dur="1250" autoRev="1" fill="remove"/>
                                        <p:tgtEl>
                                          <p:spTgt spid="61"/>
                                        </p:tgtEl>
                                        <p:attrNameLst>
                                          <p:attrName>fill.on</p:attrName>
                                        </p:attrNameLst>
                                      </p:cBhvr>
                                      <p:to>
                                        <p:strVal val="true"/>
                                      </p:to>
                                    </p:set>
                                  </p:childTnLst>
                                </p:cTn>
                              </p:par>
                              <p:par>
                                <p:cTn id="105" presetID="1" presetClass="emph" presetSubtype="2" repeatCount="indefinite" fill="hold" nodeType="withEffect">
                                  <p:stCondLst>
                                    <p:cond delay="0"/>
                                  </p:stCondLst>
                                  <p:childTnLst>
                                    <p:animClr clrSpc="rgb" dir="cw">
                                      <p:cBhvr>
                                        <p:cTn id="106" dur="5000" fill="hold"/>
                                        <p:tgtEl>
                                          <p:spTgt spid="82"/>
                                        </p:tgtEl>
                                        <p:attrNameLst>
                                          <p:attrName>fillcolor</p:attrName>
                                        </p:attrNameLst>
                                      </p:cBhvr>
                                      <p:to>
                                        <a:schemeClr val="accent1"/>
                                      </p:to>
                                    </p:animClr>
                                    <p:set>
                                      <p:cBhvr>
                                        <p:cTn id="107" dur="5000" fill="hold"/>
                                        <p:tgtEl>
                                          <p:spTgt spid="82"/>
                                        </p:tgtEl>
                                        <p:attrNameLst>
                                          <p:attrName>fill.type</p:attrName>
                                        </p:attrNameLst>
                                      </p:cBhvr>
                                      <p:to>
                                        <p:strVal val="solid"/>
                                      </p:to>
                                    </p:set>
                                    <p:set>
                                      <p:cBhvr>
                                        <p:cTn id="108" dur="5000" fill="hold"/>
                                        <p:tgtEl>
                                          <p:spTgt spid="82"/>
                                        </p:tgtEl>
                                        <p:attrNameLst>
                                          <p:attrName>fill.on</p:attrName>
                                        </p:attrNameLst>
                                      </p:cBhvr>
                                      <p:to>
                                        <p:strVal val="true"/>
                                      </p:to>
                                    </p:set>
                                  </p:childTnLst>
                                </p:cTn>
                              </p:par>
                              <p:par>
                                <p:cTn id="109" presetID="1" presetClass="emph" presetSubtype="2" repeatCount="indefinite" fill="hold" nodeType="withEffect">
                                  <p:stCondLst>
                                    <p:cond delay="0"/>
                                  </p:stCondLst>
                                  <p:childTnLst>
                                    <p:animClr clrSpc="rgb" dir="cw">
                                      <p:cBhvr>
                                        <p:cTn id="110" dur="8000" fill="hold"/>
                                        <p:tgtEl>
                                          <p:spTgt spid="81"/>
                                        </p:tgtEl>
                                        <p:attrNameLst>
                                          <p:attrName>fillcolor</p:attrName>
                                        </p:attrNameLst>
                                      </p:cBhvr>
                                      <p:to>
                                        <a:schemeClr val="accent1"/>
                                      </p:to>
                                    </p:animClr>
                                    <p:set>
                                      <p:cBhvr>
                                        <p:cTn id="111" dur="8000" fill="hold"/>
                                        <p:tgtEl>
                                          <p:spTgt spid="81"/>
                                        </p:tgtEl>
                                        <p:attrNameLst>
                                          <p:attrName>fill.type</p:attrName>
                                        </p:attrNameLst>
                                      </p:cBhvr>
                                      <p:to>
                                        <p:strVal val="solid"/>
                                      </p:to>
                                    </p:set>
                                    <p:set>
                                      <p:cBhvr>
                                        <p:cTn id="112" dur="8000" fill="hold"/>
                                        <p:tgtEl>
                                          <p:spTgt spid="81"/>
                                        </p:tgtEl>
                                        <p:attrNameLst>
                                          <p:attrName>fill.on</p:attrName>
                                        </p:attrNameLst>
                                      </p:cBhvr>
                                      <p:to>
                                        <p:strVal val="true"/>
                                      </p:to>
                                    </p:set>
                                  </p:childTnLst>
                                </p:cTn>
                              </p:par>
                              <p:par>
                                <p:cTn id="113" presetID="1" presetClass="emph" presetSubtype="2" repeatCount="indefinite" fill="hold" nodeType="withEffect">
                                  <p:stCondLst>
                                    <p:cond delay="0"/>
                                  </p:stCondLst>
                                  <p:childTnLst>
                                    <p:animClr clrSpc="rgb" dir="cw">
                                      <p:cBhvr>
                                        <p:cTn id="114" dur="10000" fill="hold"/>
                                        <p:tgtEl>
                                          <p:spTgt spid="86"/>
                                        </p:tgtEl>
                                        <p:attrNameLst>
                                          <p:attrName>fillcolor</p:attrName>
                                        </p:attrNameLst>
                                      </p:cBhvr>
                                      <p:to>
                                        <a:schemeClr val="accent1"/>
                                      </p:to>
                                    </p:animClr>
                                    <p:set>
                                      <p:cBhvr>
                                        <p:cTn id="115" dur="10000" fill="hold"/>
                                        <p:tgtEl>
                                          <p:spTgt spid="86"/>
                                        </p:tgtEl>
                                        <p:attrNameLst>
                                          <p:attrName>fill.type</p:attrName>
                                        </p:attrNameLst>
                                      </p:cBhvr>
                                      <p:to>
                                        <p:strVal val="solid"/>
                                      </p:to>
                                    </p:set>
                                    <p:set>
                                      <p:cBhvr>
                                        <p:cTn id="116" dur="10000" fill="hold"/>
                                        <p:tgtEl>
                                          <p:spTgt spid="86"/>
                                        </p:tgtEl>
                                        <p:attrNameLst>
                                          <p:attrName>fill.on</p:attrName>
                                        </p:attrNameLst>
                                      </p:cBhvr>
                                      <p:to>
                                        <p:strVal val="true"/>
                                      </p:to>
                                    </p:set>
                                  </p:childTnLst>
                                </p:cTn>
                              </p:par>
                              <p:par>
                                <p:cTn id="117" presetID="1" presetClass="emph" presetSubtype="2" repeatCount="indefinite" fill="hold" nodeType="withEffect">
                                  <p:stCondLst>
                                    <p:cond delay="0"/>
                                  </p:stCondLst>
                                  <p:childTnLst>
                                    <p:animClr clrSpc="rgb" dir="cw">
                                      <p:cBhvr>
                                        <p:cTn id="118" dur="5000" fill="hold"/>
                                        <p:tgtEl>
                                          <p:spTgt spid="87"/>
                                        </p:tgtEl>
                                        <p:attrNameLst>
                                          <p:attrName>fillcolor</p:attrName>
                                        </p:attrNameLst>
                                      </p:cBhvr>
                                      <p:to>
                                        <a:schemeClr val="accent1"/>
                                      </p:to>
                                    </p:animClr>
                                    <p:set>
                                      <p:cBhvr>
                                        <p:cTn id="119" dur="5000" fill="hold"/>
                                        <p:tgtEl>
                                          <p:spTgt spid="87"/>
                                        </p:tgtEl>
                                        <p:attrNameLst>
                                          <p:attrName>fill.type</p:attrName>
                                        </p:attrNameLst>
                                      </p:cBhvr>
                                      <p:to>
                                        <p:strVal val="solid"/>
                                      </p:to>
                                    </p:set>
                                    <p:set>
                                      <p:cBhvr>
                                        <p:cTn id="120" dur="5000" fill="hold"/>
                                        <p:tgtEl>
                                          <p:spTgt spid="87"/>
                                        </p:tgtEl>
                                        <p:attrNameLst>
                                          <p:attrName>fill.on</p:attrName>
                                        </p:attrNameLst>
                                      </p:cBhvr>
                                      <p:to>
                                        <p:strVal val="true"/>
                                      </p:to>
                                    </p:set>
                                  </p:childTnLst>
                                </p:cTn>
                              </p:par>
                              <p:par>
                                <p:cTn id="121" presetID="1" presetClass="emph" presetSubtype="2" repeatCount="indefinite" fill="hold" nodeType="withEffect">
                                  <p:stCondLst>
                                    <p:cond delay="0"/>
                                  </p:stCondLst>
                                  <p:childTnLst>
                                    <p:animClr clrSpc="rgb" dir="cw">
                                      <p:cBhvr>
                                        <p:cTn id="122" dur="8000" fill="hold"/>
                                        <p:tgtEl>
                                          <p:spTgt spid="89"/>
                                        </p:tgtEl>
                                        <p:attrNameLst>
                                          <p:attrName>fillcolor</p:attrName>
                                        </p:attrNameLst>
                                      </p:cBhvr>
                                      <p:to>
                                        <a:schemeClr val="accent1"/>
                                      </p:to>
                                    </p:animClr>
                                    <p:set>
                                      <p:cBhvr>
                                        <p:cTn id="123" dur="8000" fill="hold"/>
                                        <p:tgtEl>
                                          <p:spTgt spid="89"/>
                                        </p:tgtEl>
                                        <p:attrNameLst>
                                          <p:attrName>fill.type</p:attrName>
                                        </p:attrNameLst>
                                      </p:cBhvr>
                                      <p:to>
                                        <p:strVal val="solid"/>
                                      </p:to>
                                    </p:set>
                                    <p:set>
                                      <p:cBhvr>
                                        <p:cTn id="124" dur="8000" fill="hold"/>
                                        <p:tgtEl>
                                          <p:spTgt spid="89"/>
                                        </p:tgtEl>
                                        <p:attrNameLst>
                                          <p:attrName>fill.on</p:attrName>
                                        </p:attrNameLst>
                                      </p:cBhvr>
                                      <p:to>
                                        <p:strVal val="true"/>
                                      </p:to>
                                    </p:set>
                                  </p:childTnLst>
                                </p:cTn>
                              </p:par>
                              <p:par>
                                <p:cTn id="125" presetID="1" presetClass="emph" presetSubtype="2" repeatCount="indefinite" fill="hold" nodeType="withEffect">
                                  <p:stCondLst>
                                    <p:cond delay="0"/>
                                  </p:stCondLst>
                                  <p:childTnLst>
                                    <p:animClr clrSpc="rgb" dir="cw">
                                      <p:cBhvr>
                                        <p:cTn id="126" dur="10000" fill="hold"/>
                                        <p:tgtEl>
                                          <p:spTgt spid="90"/>
                                        </p:tgtEl>
                                        <p:attrNameLst>
                                          <p:attrName>fillcolor</p:attrName>
                                        </p:attrNameLst>
                                      </p:cBhvr>
                                      <p:to>
                                        <a:schemeClr val="accent1"/>
                                      </p:to>
                                    </p:animClr>
                                    <p:set>
                                      <p:cBhvr>
                                        <p:cTn id="127" dur="10000" fill="hold"/>
                                        <p:tgtEl>
                                          <p:spTgt spid="90"/>
                                        </p:tgtEl>
                                        <p:attrNameLst>
                                          <p:attrName>fill.type</p:attrName>
                                        </p:attrNameLst>
                                      </p:cBhvr>
                                      <p:to>
                                        <p:strVal val="solid"/>
                                      </p:to>
                                    </p:set>
                                    <p:set>
                                      <p:cBhvr>
                                        <p:cTn id="128" dur="10000" fill="hold"/>
                                        <p:tgtEl>
                                          <p:spTgt spid="90"/>
                                        </p:tgtEl>
                                        <p:attrNameLst>
                                          <p:attrName>fill.on</p:attrName>
                                        </p:attrNameLst>
                                      </p:cBhvr>
                                      <p:to>
                                        <p:strVal val="true"/>
                                      </p:to>
                                    </p:set>
                                  </p:childTnLst>
                                </p:cTn>
                              </p:par>
                              <p:par>
                                <p:cTn id="129" presetID="1" presetClass="emph" presetSubtype="2" repeatCount="indefinite" fill="hold" nodeType="withEffect">
                                  <p:stCondLst>
                                    <p:cond delay="0"/>
                                  </p:stCondLst>
                                  <p:childTnLst>
                                    <p:animClr clrSpc="rgb" dir="cw">
                                      <p:cBhvr>
                                        <p:cTn id="130" dur="5000" fill="hold"/>
                                        <p:tgtEl>
                                          <p:spTgt spid="91"/>
                                        </p:tgtEl>
                                        <p:attrNameLst>
                                          <p:attrName>fillcolor</p:attrName>
                                        </p:attrNameLst>
                                      </p:cBhvr>
                                      <p:to>
                                        <a:schemeClr val="accent1"/>
                                      </p:to>
                                    </p:animClr>
                                    <p:set>
                                      <p:cBhvr>
                                        <p:cTn id="131" dur="5000" fill="hold"/>
                                        <p:tgtEl>
                                          <p:spTgt spid="91"/>
                                        </p:tgtEl>
                                        <p:attrNameLst>
                                          <p:attrName>fill.type</p:attrName>
                                        </p:attrNameLst>
                                      </p:cBhvr>
                                      <p:to>
                                        <p:strVal val="solid"/>
                                      </p:to>
                                    </p:set>
                                    <p:set>
                                      <p:cBhvr>
                                        <p:cTn id="132" dur="5000" fill="hold"/>
                                        <p:tgtEl>
                                          <p:spTgt spid="91"/>
                                        </p:tgtEl>
                                        <p:attrNameLst>
                                          <p:attrName>fill.on</p:attrName>
                                        </p:attrNameLst>
                                      </p:cBhvr>
                                      <p:to>
                                        <p:strVal val="true"/>
                                      </p:to>
                                    </p:set>
                                  </p:childTnLst>
                                </p:cTn>
                              </p:par>
                              <p:par>
                                <p:cTn id="133" presetID="1" presetClass="emph" presetSubtype="2" repeatCount="indefinite" fill="hold" nodeType="withEffect">
                                  <p:stCondLst>
                                    <p:cond delay="0"/>
                                  </p:stCondLst>
                                  <p:childTnLst>
                                    <p:animClr clrSpc="rgb" dir="cw">
                                      <p:cBhvr>
                                        <p:cTn id="134" dur="8000" fill="hold"/>
                                        <p:tgtEl>
                                          <p:spTgt spid="92"/>
                                        </p:tgtEl>
                                        <p:attrNameLst>
                                          <p:attrName>fillcolor</p:attrName>
                                        </p:attrNameLst>
                                      </p:cBhvr>
                                      <p:to>
                                        <a:schemeClr val="accent1"/>
                                      </p:to>
                                    </p:animClr>
                                    <p:set>
                                      <p:cBhvr>
                                        <p:cTn id="135" dur="8000" fill="hold"/>
                                        <p:tgtEl>
                                          <p:spTgt spid="92"/>
                                        </p:tgtEl>
                                        <p:attrNameLst>
                                          <p:attrName>fill.type</p:attrName>
                                        </p:attrNameLst>
                                      </p:cBhvr>
                                      <p:to>
                                        <p:strVal val="solid"/>
                                      </p:to>
                                    </p:set>
                                    <p:set>
                                      <p:cBhvr>
                                        <p:cTn id="136" dur="8000" fill="hold"/>
                                        <p:tgtEl>
                                          <p:spTgt spid="92"/>
                                        </p:tgtEl>
                                        <p:attrNameLst>
                                          <p:attrName>fill.on</p:attrName>
                                        </p:attrNameLst>
                                      </p:cBhvr>
                                      <p:to>
                                        <p:strVal val="true"/>
                                      </p:to>
                                    </p:set>
                                  </p:childTnLst>
                                </p:cTn>
                              </p:par>
                              <p:par>
                                <p:cTn id="137" presetID="1" presetClass="emph" presetSubtype="2" repeatCount="indefinite" fill="hold" nodeType="withEffect">
                                  <p:stCondLst>
                                    <p:cond delay="0"/>
                                  </p:stCondLst>
                                  <p:childTnLst>
                                    <p:animClr clrSpc="rgb" dir="cw">
                                      <p:cBhvr>
                                        <p:cTn id="138" dur="10000" fill="hold"/>
                                        <p:tgtEl>
                                          <p:spTgt spid="93"/>
                                        </p:tgtEl>
                                        <p:attrNameLst>
                                          <p:attrName>fillcolor</p:attrName>
                                        </p:attrNameLst>
                                      </p:cBhvr>
                                      <p:to>
                                        <a:schemeClr val="accent1"/>
                                      </p:to>
                                    </p:animClr>
                                    <p:set>
                                      <p:cBhvr>
                                        <p:cTn id="139" dur="10000" fill="hold"/>
                                        <p:tgtEl>
                                          <p:spTgt spid="93"/>
                                        </p:tgtEl>
                                        <p:attrNameLst>
                                          <p:attrName>fill.type</p:attrName>
                                        </p:attrNameLst>
                                      </p:cBhvr>
                                      <p:to>
                                        <p:strVal val="solid"/>
                                      </p:to>
                                    </p:set>
                                    <p:set>
                                      <p:cBhvr>
                                        <p:cTn id="140" dur="10000" fill="hold"/>
                                        <p:tgtEl>
                                          <p:spTgt spid="93"/>
                                        </p:tgtEl>
                                        <p:attrNameLst>
                                          <p:attrName>fill.on</p:attrName>
                                        </p:attrNameLst>
                                      </p:cBhvr>
                                      <p:to>
                                        <p:strVal val="true"/>
                                      </p:to>
                                    </p:set>
                                  </p:childTnLst>
                                </p:cTn>
                              </p:par>
                              <p:par>
                                <p:cTn id="141" presetID="1" presetClass="emph" presetSubtype="2" repeatCount="indefinite" fill="hold" nodeType="withEffect">
                                  <p:stCondLst>
                                    <p:cond delay="0"/>
                                  </p:stCondLst>
                                  <p:childTnLst>
                                    <p:animClr clrSpc="rgb" dir="cw">
                                      <p:cBhvr>
                                        <p:cTn id="142" dur="5000" fill="hold"/>
                                        <p:tgtEl>
                                          <p:spTgt spid="95"/>
                                        </p:tgtEl>
                                        <p:attrNameLst>
                                          <p:attrName>fillcolor</p:attrName>
                                        </p:attrNameLst>
                                      </p:cBhvr>
                                      <p:to>
                                        <a:schemeClr val="accent1"/>
                                      </p:to>
                                    </p:animClr>
                                    <p:set>
                                      <p:cBhvr>
                                        <p:cTn id="143" dur="5000" fill="hold"/>
                                        <p:tgtEl>
                                          <p:spTgt spid="95"/>
                                        </p:tgtEl>
                                        <p:attrNameLst>
                                          <p:attrName>fill.type</p:attrName>
                                        </p:attrNameLst>
                                      </p:cBhvr>
                                      <p:to>
                                        <p:strVal val="solid"/>
                                      </p:to>
                                    </p:set>
                                    <p:set>
                                      <p:cBhvr>
                                        <p:cTn id="144" dur="5000" fill="hold"/>
                                        <p:tgtEl>
                                          <p:spTgt spid="95"/>
                                        </p:tgtEl>
                                        <p:attrNameLst>
                                          <p:attrName>fill.on</p:attrName>
                                        </p:attrNameLst>
                                      </p:cBhvr>
                                      <p:to>
                                        <p:strVal val="true"/>
                                      </p:to>
                                    </p:set>
                                  </p:childTnLst>
                                </p:cTn>
                              </p:par>
                              <p:par>
                                <p:cTn id="145" presetID="1" presetClass="emph" presetSubtype="2" repeatCount="indefinite" fill="hold" nodeType="withEffect">
                                  <p:stCondLst>
                                    <p:cond delay="0"/>
                                  </p:stCondLst>
                                  <p:childTnLst>
                                    <p:animClr clrSpc="rgb" dir="cw">
                                      <p:cBhvr>
                                        <p:cTn id="146" dur="2750" fill="hold"/>
                                        <p:tgtEl>
                                          <p:spTgt spid="104"/>
                                        </p:tgtEl>
                                        <p:attrNameLst>
                                          <p:attrName>fillcolor</p:attrName>
                                        </p:attrNameLst>
                                      </p:cBhvr>
                                      <p:to>
                                        <a:srgbClr val="0096D6"/>
                                      </p:to>
                                    </p:animClr>
                                    <p:set>
                                      <p:cBhvr>
                                        <p:cTn id="147" dur="2750" fill="hold"/>
                                        <p:tgtEl>
                                          <p:spTgt spid="104"/>
                                        </p:tgtEl>
                                        <p:attrNameLst>
                                          <p:attrName>fill.type</p:attrName>
                                        </p:attrNameLst>
                                      </p:cBhvr>
                                      <p:to>
                                        <p:strVal val="solid"/>
                                      </p:to>
                                    </p:set>
                                    <p:set>
                                      <p:cBhvr>
                                        <p:cTn id="148" dur="2750" fill="hold"/>
                                        <p:tgtEl>
                                          <p:spTgt spid="104"/>
                                        </p:tgtEl>
                                        <p:attrNameLst>
                                          <p:attrName>fill.on</p:attrName>
                                        </p:attrNameLst>
                                      </p:cBhvr>
                                      <p:to>
                                        <p:strVal val="true"/>
                                      </p:to>
                                    </p:set>
                                  </p:childTnLst>
                                </p:cTn>
                              </p:par>
                              <p:par>
                                <p:cTn id="149" presetID="1" presetClass="emph" presetSubtype="2" repeatCount="indefinite" fill="hold" nodeType="withEffect">
                                  <p:stCondLst>
                                    <p:cond delay="0"/>
                                  </p:stCondLst>
                                  <p:childTnLst>
                                    <p:animClr clrSpc="rgb" dir="cw">
                                      <p:cBhvr>
                                        <p:cTn id="150" dur="5750" fill="hold"/>
                                        <p:tgtEl>
                                          <p:spTgt spid="103"/>
                                        </p:tgtEl>
                                        <p:attrNameLst>
                                          <p:attrName>fillcolor</p:attrName>
                                        </p:attrNameLst>
                                      </p:cBhvr>
                                      <p:to>
                                        <a:srgbClr val="0096D6"/>
                                      </p:to>
                                    </p:animClr>
                                    <p:set>
                                      <p:cBhvr>
                                        <p:cTn id="151" dur="5750" fill="hold"/>
                                        <p:tgtEl>
                                          <p:spTgt spid="103"/>
                                        </p:tgtEl>
                                        <p:attrNameLst>
                                          <p:attrName>fill.type</p:attrName>
                                        </p:attrNameLst>
                                      </p:cBhvr>
                                      <p:to>
                                        <p:strVal val="solid"/>
                                      </p:to>
                                    </p:set>
                                    <p:set>
                                      <p:cBhvr>
                                        <p:cTn id="152" dur="5750" fill="hold"/>
                                        <p:tgtEl>
                                          <p:spTgt spid="103"/>
                                        </p:tgtEl>
                                        <p:attrNameLst>
                                          <p:attrName>fill.on</p:attrName>
                                        </p:attrNameLst>
                                      </p:cBhvr>
                                      <p:to>
                                        <p:strVal val="true"/>
                                      </p:to>
                                    </p:set>
                                  </p:childTnLst>
                                </p:cTn>
                              </p:par>
                              <p:par>
                                <p:cTn id="153" presetID="1" presetClass="emph" presetSubtype="2" repeatCount="indefinite" fill="hold" nodeType="withEffect">
                                  <p:stCondLst>
                                    <p:cond delay="0"/>
                                  </p:stCondLst>
                                  <p:childTnLst>
                                    <p:animClr clrSpc="rgb" dir="cw">
                                      <p:cBhvr>
                                        <p:cTn id="154" dur="2750" fill="hold"/>
                                        <p:tgtEl>
                                          <p:spTgt spid="102"/>
                                        </p:tgtEl>
                                        <p:attrNameLst>
                                          <p:attrName>fillcolor</p:attrName>
                                        </p:attrNameLst>
                                      </p:cBhvr>
                                      <p:to>
                                        <a:srgbClr val="0096D6"/>
                                      </p:to>
                                    </p:animClr>
                                    <p:set>
                                      <p:cBhvr>
                                        <p:cTn id="155" dur="2750" fill="hold"/>
                                        <p:tgtEl>
                                          <p:spTgt spid="102"/>
                                        </p:tgtEl>
                                        <p:attrNameLst>
                                          <p:attrName>fill.type</p:attrName>
                                        </p:attrNameLst>
                                      </p:cBhvr>
                                      <p:to>
                                        <p:strVal val="solid"/>
                                      </p:to>
                                    </p:set>
                                    <p:set>
                                      <p:cBhvr>
                                        <p:cTn id="156" dur="2750" fill="hold"/>
                                        <p:tgtEl>
                                          <p:spTgt spid="102"/>
                                        </p:tgtEl>
                                        <p:attrNameLst>
                                          <p:attrName>fill.on</p:attrName>
                                        </p:attrNameLst>
                                      </p:cBhvr>
                                      <p:to>
                                        <p:strVal val="true"/>
                                      </p:to>
                                    </p:set>
                                  </p:childTnLst>
                                </p:cTn>
                              </p:par>
                              <p:par>
                                <p:cTn id="157" presetID="1" presetClass="emph" presetSubtype="2" repeatCount="indefinite" fill="hold" nodeType="withEffect">
                                  <p:stCondLst>
                                    <p:cond delay="0"/>
                                  </p:stCondLst>
                                  <p:childTnLst>
                                    <p:animClr clrSpc="rgb" dir="cw">
                                      <p:cBhvr>
                                        <p:cTn id="158" dur="8500" fill="hold"/>
                                        <p:tgtEl>
                                          <p:spTgt spid="101"/>
                                        </p:tgtEl>
                                        <p:attrNameLst>
                                          <p:attrName>fillcolor</p:attrName>
                                        </p:attrNameLst>
                                      </p:cBhvr>
                                      <p:to>
                                        <a:srgbClr val="0096D6"/>
                                      </p:to>
                                    </p:animClr>
                                    <p:set>
                                      <p:cBhvr>
                                        <p:cTn id="159" dur="8500" fill="hold"/>
                                        <p:tgtEl>
                                          <p:spTgt spid="101"/>
                                        </p:tgtEl>
                                        <p:attrNameLst>
                                          <p:attrName>fill.type</p:attrName>
                                        </p:attrNameLst>
                                      </p:cBhvr>
                                      <p:to>
                                        <p:strVal val="solid"/>
                                      </p:to>
                                    </p:set>
                                    <p:set>
                                      <p:cBhvr>
                                        <p:cTn id="160" dur="8500" fill="hold"/>
                                        <p:tgtEl>
                                          <p:spTgt spid="101"/>
                                        </p:tgtEl>
                                        <p:attrNameLst>
                                          <p:attrName>fill.on</p:attrName>
                                        </p:attrNameLst>
                                      </p:cBhvr>
                                      <p:to>
                                        <p:strVal val="true"/>
                                      </p:to>
                                    </p:set>
                                  </p:childTnLst>
                                </p:cTn>
                              </p:par>
                              <p:par>
                                <p:cTn id="161" presetID="1" presetClass="emph" presetSubtype="2" repeatCount="indefinite" fill="hold" nodeType="withEffect">
                                  <p:stCondLst>
                                    <p:cond delay="0"/>
                                  </p:stCondLst>
                                  <p:childTnLst>
                                    <p:animClr clrSpc="rgb" dir="cw">
                                      <p:cBhvr>
                                        <p:cTn id="162" dur="5750" fill="hold"/>
                                        <p:tgtEl>
                                          <p:spTgt spid="100"/>
                                        </p:tgtEl>
                                        <p:attrNameLst>
                                          <p:attrName>fillcolor</p:attrName>
                                        </p:attrNameLst>
                                      </p:cBhvr>
                                      <p:to>
                                        <a:srgbClr val="0096D6"/>
                                      </p:to>
                                    </p:animClr>
                                    <p:set>
                                      <p:cBhvr>
                                        <p:cTn id="163" dur="5750" fill="hold"/>
                                        <p:tgtEl>
                                          <p:spTgt spid="100"/>
                                        </p:tgtEl>
                                        <p:attrNameLst>
                                          <p:attrName>fill.type</p:attrName>
                                        </p:attrNameLst>
                                      </p:cBhvr>
                                      <p:to>
                                        <p:strVal val="solid"/>
                                      </p:to>
                                    </p:set>
                                    <p:set>
                                      <p:cBhvr>
                                        <p:cTn id="164" dur="5750" fill="hold"/>
                                        <p:tgtEl>
                                          <p:spTgt spid="100"/>
                                        </p:tgtEl>
                                        <p:attrNameLst>
                                          <p:attrName>fill.on</p:attrName>
                                        </p:attrNameLst>
                                      </p:cBhvr>
                                      <p:to>
                                        <p:strVal val="true"/>
                                      </p:to>
                                    </p:set>
                                  </p:childTnLst>
                                </p:cTn>
                              </p:par>
                              <p:par>
                                <p:cTn id="165" presetID="1" presetClass="emph" presetSubtype="2" repeatCount="indefinite" fill="hold" nodeType="withEffect">
                                  <p:stCondLst>
                                    <p:cond delay="0"/>
                                  </p:stCondLst>
                                  <p:childTnLst>
                                    <p:animClr clrSpc="rgb" dir="cw">
                                      <p:cBhvr>
                                        <p:cTn id="166" dur="2750" fill="hold"/>
                                        <p:tgtEl>
                                          <p:spTgt spid="99"/>
                                        </p:tgtEl>
                                        <p:attrNameLst>
                                          <p:attrName>fillcolor</p:attrName>
                                        </p:attrNameLst>
                                      </p:cBhvr>
                                      <p:to>
                                        <a:srgbClr val="0096D6"/>
                                      </p:to>
                                    </p:animClr>
                                    <p:set>
                                      <p:cBhvr>
                                        <p:cTn id="167" dur="2750" fill="hold"/>
                                        <p:tgtEl>
                                          <p:spTgt spid="99"/>
                                        </p:tgtEl>
                                        <p:attrNameLst>
                                          <p:attrName>fill.type</p:attrName>
                                        </p:attrNameLst>
                                      </p:cBhvr>
                                      <p:to>
                                        <p:strVal val="solid"/>
                                      </p:to>
                                    </p:set>
                                    <p:set>
                                      <p:cBhvr>
                                        <p:cTn id="168" dur="2750" fill="hold"/>
                                        <p:tgtEl>
                                          <p:spTgt spid="99"/>
                                        </p:tgtEl>
                                        <p:attrNameLst>
                                          <p:attrName>fill.on</p:attrName>
                                        </p:attrNameLst>
                                      </p:cBhvr>
                                      <p:to>
                                        <p:strVal val="true"/>
                                      </p:to>
                                    </p:set>
                                  </p:childTnLst>
                                </p:cTn>
                              </p:par>
                              <p:par>
                                <p:cTn id="169" presetID="1" presetClass="emph" presetSubtype="2" repeatCount="indefinite" fill="hold" nodeType="withEffect">
                                  <p:stCondLst>
                                    <p:cond delay="0"/>
                                  </p:stCondLst>
                                  <p:childTnLst>
                                    <p:animClr clrSpc="rgb" dir="cw">
                                      <p:cBhvr>
                                        <p:cTn id="170" dur="8500" fill="hold"/>
                                        <p:tgtEl>
                                          <p:spTgt spid="98"/>
                                        </p:tgtEl>
                                        <p:attrNameLst>
                                          <p:attrName>fillcolor</p:attrName>
                                        </p:attrNameLst>
                                      </p:cBhvr>
                                      <p:to>
                                        <a:srgbClr val="0096D6"/>
                                      </p:to>
                                    </p:animClr>
                                    <p:set>
                                      <p:cBhvr>
                                        <p:cTn id="171" dur="8500" fill="hold"/>
                                        <p:tgtEl>
                                          <p:spTgt spid="98"/>
                                        </p:tgtEl>
                                        <p:attrNameLst>
                                          <p:attrName>fill.type</p:attrName>
                                        </p:attrNameLst>
                                      </p:cBhvr>
                                      <p:to>
                                        <p:strVal val="solid"/>
                                      </p:to>
                                    </p:set>
                                    <p:set>
                                      <p:cBhvr>
                                        <p:cTn id="172" dur="8500" fill="hold"/>
                                        <p:tgtEl>
                                          <p:spTgt spid="98"/>
                                        </p:tgtEl>
                                        <p:attrNameLst>
                                          <p:attrName>fill.on</p:attrName>
                                        </p:attrNameLst>
                                      </p:cBhvr>
                                      <p:to>
                                        <p:strVal val="true"/>
                                      </p:to>
                                    </p:set>
                                  </p:childTnLst>
                                </p:cTn>
                              </p:par>
                              <p:par>
                                <p:cTn id="173" presetID="1" presetClass="emph" presetSubtype="2" repeatCount="indefinite" fill="hold" nodeType="withEffect">
                                  <p:stCondLst>
                                    <p:cond delay="0"/>
                                  </p:stCondLst>
                                  <p:childTnLst>
                                    <p:animClr clrSpc="rgb" dir="cw">
                                      <p:cBhvr>
                                        <p:cTn id="174" dur="5750" fill="hold"/>
                                        <p:tgtEl>
                                          <p:spTgt spid="97"/>
                                        </p:tgtEl>
                                        <p:attrNameLst>
                                          <p:attrName>fillcolor</p:attrName>
                                        </p:attrNameLst>
                                      </p:cBhvr>
                                      <p:to>
                                        <a:srgbClr val="0096D6"/>
                                      </p:to>
                                    </p:animClr>
                                    <p:set>
                                      <p:cBhvr>
                                        <p:cTn id="175" dur="5750" fill="hold"/>
                                        <p:tgtEl>
                                          <p:spTgt spid="97"/>
                                        </p:tgtEl>
                                        <p:attrNameLst>
                                          <p:attrName>fill.type</p:attrName>
                                        </p:attrNameLst>
                                      </p:cBhvr>
                                      <p:to>
                                        <p:strVal val="solid"/>
                                      </p:to>
                                    </p:set>
                                    <p:set>
                                      <p:cBhvr>
                                        <p:cTn id="176" dur="5750" fill="hold"/>
                                        <p:tgtEl>
                                          <p:spTgt spid="97"/>
                                        </p:tgtEl>
                                        <p:attrNameLst>
                                          <p:attrName>fill.on</p:attrName>
                                        </p:attrNameLst>
                                      </p:cBhvr>
                                      <p:to>
                                        <p:strVal val="true"/>
                                      </p:to>
                                    </p:set>
                                  </p:childTnLst>
                                </p:cTn>
                              </p:par>
                              <p:par>
                                <p:cTn id="177" presetID="1" presetClass="emph" presetSubtype="2" repeatCount="indefinite" fill="hold" nodeType="withEffect">
                                  <p:stCondLst>
                                    <p:cond delay="0"/>
                                  </p:stCondLst>
                                  <p:childTnLst>
                                    <p:animClr clrSpc="rgb" dir="cw">
                                      <p:cBhvr>
                                        <p:cTn id="178" dur="2750" fill="hold"/>
                                        <p:tgtEl>
                                          <p:spTgt spid="96"/>
                                        </p:tgtEl>
                                        <p:attrNameLst>
                                          <p:attrName>fillcolor</p:attrName>
                                        </p:attrNameLst>
                                      </p:cBhvr>
                                      <p:to>
                                        <a:srgbClr val="0096D6"/>
                                      </p:to>
                                    </p:animClr>
                                    <p:set>
                                      <p:cBhvr>
                                        <p:cTn id="179" dur="2750" fill="hold"/>
                                        <p:tgtEl>
                                          <p:spTgt spid="96"/>
                                        </p:tgtEl>
                                        <p:attrNameLst>
                                          <p:attrName>fill.type</p:attrName>
                                        </p:attrNameLst>
                                      </p:cBhvr>
                                      <p:to>
                                        <p:strVal val="solid"/>
                                      </p:to>
                                    </p:set>
                                    <p:set>
                                      <p:cBhvr>
                                        <p:cTn id="180" dur="2750" fill="hold"/>
                                        <p:tgtEl>
                                          <p:spTgt spid="96"/>
                                        </p:tgtEl>
                                        <p:attrNameLst>
                                          <p:attrName>fill.on</p:attrName>
                                        </p:attrNameLst>
                                      </p:cBhvr>
                                      <p:to>
                                        <p:strVal val="true"/>
                                      </p:to>
                                    </p:set>
                                  </p:childTnLst>
                                </p:cTn>
                              </p:par>
                              <p:par>
                                <p:cTn id="181" presetID="1" presetClass="emph" presetSubtype="2" repeatCount="indefinite" fill="hold" nodeType="withEffect">
                                  <p:stCondLst>
                                    <p:cond delay="0"/>
                                  </p:stCondLst>
                                  <p:childTnLst>
                                    <p:animClr clrSpc="rgb" dir="cw">
                                      <p:cBhvr>
                                        <p:cTn id="182" dur="5750" fill="hold"/>
                                        <p:tgtEl>
                                          <p:spTgt spid="94"/>
                                        </p:tgtEl>
                                        <p:attrNameLst>
                                          <p:attrName>fillcolor</p:attrName>
                                        </p:attrNameLst>
                                      </p:cBhvr>
                                      <p:to>
                                        <a:srgbClr val="0096D6"/>
                                      </p:to>
                                    </p:animClr>
                                    <p:set>
                                      <p:cBhvr>
                                        <p:cTn id="183" dur="5750" fill="hold"/>
                                        <p:tgtEl>
                                          <p:spTgt spid="94"/>
                                        </p:tgtEl>
                                        <p:attrNameLst>
                                          <p:attrName>fill.type</p:attrName>
                                        </p:attrNameLst>
                                      </p:cBhvr>
                                      <p:to>
                                        <p:strVal val="solid"/>
                                      </p:to>
                                    </p:set>
                                    <p:set>
                                      <p:cBhvr>
                                        <p:cTn id="184" dur="5750" fill="hold"/>
                                        <p:tgtEl>
                                          <p:spTgt spid="94"/>
                                        </p:tgtEl>
                                        <p:attrNameLst>
                                          <p:attrName>fill.on</p:attrName>
                                        </p:attrNameLst>
                                      </p:cBhvr>
                                      <p:to>
                                        <p:strVal val="true"/>
                                      </p:to>
                                    </p:set>
                                  </p:childTnLst>
                                </p:cTn>
                              </p:par>
                              <p:par>
                                <p:cTn id="185" presetID="27" presetClass="emph" presetSubtype="0" repeatCount="indefinite" fill="remove" grpId="0" nodeType="withEffect">
                                  <p:stCondLst>
                                    <p:cond delay="0"/>
                                  </p:stCondLst>
                                  <p:childTnLst>
                                    <p:animClr clrSpc="rgb" dir="cw">
                                      <p:cBhvr override="childStyle">
                                        <p:cTn id="186" dur="875" autoRev="1" fill="remove"/>
                                        <p:tgtEl>
                                          <p:spTgt spid="110"/>
                                        </p:tgtEl>
                                        <p:attrNameLst>
                                          <p:attrName>style.color</p:attrName>
                                        </p:attrNameLst>
                                      </p:cBhvr>
                                      <p:to>
                                        <a:schemeClr val="bg1"/>
                                      </p:to>
                                    </p:animClr>
                                    <p:animClr clrSpc="rgb" dir="cw">
                                      <p:cBhvr>
                                        <p:cTn id="187" dur="875" autoRev="1" fill="remove"/>
                                        <p:tgtEl>
                                          <p:spTgt spid="110"/>
                                        </p:tgtEl>
                                        <p:attrNameLst>
                                          <p:attrName>fillcolor</p:attrName>
                                        </p:attrNameLst>
                                      </p:cBhvr>
                                      <p:to>
                                        <a:schemeClr val="bg1"/>
                                      </p:to>
                                    </p:animClr>
                                    <p:set>
                                      <p:cBhvr>
                                        <p:cTn id="188" dur="875" autoRev="1" fill="remove"/>
                                        <p:tgtEl>
                                          <p:spTgt spid="110"/>
                                        </p:tgtEl>
                                        <p:attrNameLst>
                                          <p:attrName>fill.type</p:attrName>
                                        </p:attrNameLst>
                                      </p:cBhvr>
                                      <p:to>
                                        <p:strVal val="solid"/>
                                      </p:to>
                                    </p:set>
                                    <p:set>
                                      <p:cBhvr>
                                        <p:cTn id="189" dur="875" autoRev="1" fill="remove"/>
                                        <p:tgtEl>
                                          <p:spTgt spid="1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lstStyle/>
          <a:p>
            <a:r>
              <a:rPr lang="en-US" dirty="0">
                <a:solidFill>
                  <a:schemeClr val="tx1"/>
                </a:solidFill>
              </a:rPr>
              <a:t>Large sensor networks are being designed and deployed by leading HP </a:t>
            </a:r>
            <a:r>
              <a:rPr lang="en-US" dirty="0" smtClean="0">
                <a:solidFill>
                  <a:schemeClr val="tx1"/>
                </a:solidFill>
              </a:rPr>
              <a:t>customers</a:t>
            </a:r>
            <a:endParaRPr lang="en-US" dirty="0">
              <a:solidFill>
                <a:schemeClr val="tx1"/>
              </a:solidFill>
            </a:endParaRPr>
          </a:p>
        </p:txBody>
      </p:sp>
      <p:sp>
        <p:nvSpPr>
          <p:cNvPr id="2" name="Title 1"/>
          <p:cNvSpPr>
            <a:spLocks noGrp="1"/>
          </p:cNvSpPr>
          <p:nvPr>
            <p:ph type="title"/>
          </p:nvPr>
        </p:nvSpPr>
        <p:spPr/>
        <p:txBody>
          <a:bodyPr/>
          <a:lstStyle/>
          <a:p>
            <a:r>
              <a:rPr lang="en-US" dirty="0"/>
              <a:t>CeNSE – Central Nervous System for the Earth</a:t>
            </a:r>
          </a:p>
        </p:txBody>
      </p:sp>
      <p:graphicFrame>
        <p:nvGraphicFramePr>
          <p:cNvPr id="11" name="Table 10"/>
          <p:cNvGraphicFramePr>
            <a:graphicFrameLocks noGrp="1"/>
          </p:cNvGraphicFramePr>
          <p:nvPr>
            <p:extLst>
              <p:ext uri="{D42A27DB-BD31-4B8C-83A1-F6EECF244321}">
                <p14:modId xmlns:p14="http://schemas.microsoft.com/office/powerpoint/2010/main" val="3880889297"/>
              </p:ext>
            </p:extLst>
          </p:nvPr>
        </p:nvGraphicFramePr>
        <p:xfrm>
          <a:off x="4397829" y="1257668"/>
          <a:ext cx="4106091" cy="3291840"/>
        </p:xfrm>
        <a:graphic>
          <a:graphicData uri="http://schemas.openxmlformats.org/drawingml/2006/table">
            <a:tbl>
              <a:tblPr firstRow="1" bandRow="1">
                <a:tableStyleId>{5C22544A-7EE6-4342-B048-85BDC9FD1C3A}</a:tableStyleId>
              </a:tblPr>
              <a:tblGrid>
                <a:gridCol w="4106091"/>
              </a:tblGrid>
              <a:tr h="392465">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The data volumes being generated </a:t>
                      </a:r>
                      <a:endParaRPr kumimoji="0" lang="en-US" sz="16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srgbClr val="0096D6"/>
                          </a:solidFill>
                          <a:effectLst/>
                          <a:uLnTx/>
                          <a:uFillTx/>
                          <a:latin typeface="+mn-lt"/>
                          <a:ea typeface="+mn-ea"/>
                          <a:cs typeface="+mn-cs"/>
                        </a:rPr>
                        <a:t>70-100,000,000,000,000 bytes per day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srgbClr val="0096D6"/>
                          </a:solidFill>
                          <a:effectLst/>
                          <a:uLnTx/>
                          <a:uFillTx/>
                          <a:latin typeface="+mn-lt"/>
                          <a:ea typeface="+mn-ea"/>
                          <a:cs typeface="+mn-cs"/>
                        </a:rPr>
                        <a:t>25,000,000,000,000,000,000 bytes per year</a:t>
                      </a:r>
                    </a:p>
                  </a:txBody>
                  <a:tcPr marT="91440" marB="9144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r>
              <a:tr h="392465">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Data being generated on the back-end network to configure, monitor and manage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srgbClr val="0096D6"/>
                          </a:solidFill>
                          <a:effectLst/>
                          <a:uLnTx/>
                          <a:uFillTx/>
                          <a:latin typeface="+mn-lt"/>
                          <a:ea typeface="+mn-ea"/>
                          <a:cs typeface="+mn-cs"/>
                        </a:rPr>
                        <a:t>1,000,000,000,000 bytes per day</a:t>
                      </a:r>
                      <a:endParaRPr kumimoji="0" lang="en-US" sz="1600" b="0" i="0" u="none" strike="noStrike" kern="1200" cap="none" spc="0" normalizeH="0" baseline="0" noProof="0" dirty="0" smtClean="0">
                        <a:ln>
                          <a:noFill/>
                        </a:ln>
                        <a:solidFill>
                          <a:prstClr val="black"/>
                        </a:solidFill>
                        <a:effectLst/>
                        <a:uLnTx/>
                        <a:uFillTx/>
                        <a:latin typeface="+mn-lt"/>
                        <a:ea typeface="+mn-ea"/>
                        <a:cs typeface="+mn-cs"/>
                      </a:endParaRPr>
                    </a:p>
                  </a:txBody>
                  <a:tcPr marT="91440" marB="9144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r>
              <a:tr h="392465">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srgbClr val="0096D6"/>
                          </a:solidFill>
                          <a:effectLst/>
                          <a:uLnTx/>
                          <a:uFillTx/>
                          <a:latin typeface="+mn-lt"/>
                          <a:ea typeface="+mn-ea"/>
                          <a:cs typeface="+mn-cs"/>
                        </a:rPr>
                        <a:t>A trillion sensors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by 2030, roughly 150 sensors for every person on earth</a:t>
                      </a:r>
                      <a:endParaRPr kumimoji="0" lang="en-US" sz="1600" b="0" i="0" u="none" strike="noStrike" kern="1200" cap="none" spc="0" normalizeH="0" baseline="0" noProof="0" dirty="0" smtClean="0">
                        <a:ln>
                          <a:noFill/>
                        </a:ln>
                        <a:solidFill>
                          <a:prstClr val="black"/>
                        </a:solidFill>
                        <a:effectLst/>
                        <a:uLnTx/>
                        <a:uFillTx/>
                        <a:latin typeface="+mn-lt"/>
                        <a:ea typeface="+mn-ea"/>
                        <a:cs typeface="+mn-cs"/>
                      </a:endParaRPr>
                    </a:p>
                  </a:txBody>
                  <a:tcPr marT="91440" marB="9144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r>
              <a:tr h="418630">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As sensor networks grow to this scale that equates to</a:t>
                      </a:r>
                      <a:r>
                        <a:rPr kumimoji="0" lang="en-US" sz="1600" b="1" i="0" u="none" strike="noStrike" kern="1200" cap="none" spc="0" normalizeH="0" baseline="0" noProof="0" dirty="0" smtClean="0">
                          <a:ln>
                            <a:noFill/>
                          </a:ln>
                          <a:solidFill>
                            <a:srgbClr val="0096D6"/>
                          </a:solidFill>
                          <a:effectLst/>
                          <a:uLnTx/>
                          <a:uFillTx/>
                          <a:latin typeface="+mn-lt"/>
                          <a:ea typeface="+mn-ea"/>
                          <a:cs typeface="+mn-cs"/>
                        </a:rPr>
                        <a:t> one million times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more storage and processing will be required.</a:t>
                      </a:r>
                    </a:p>
                  </a:txBody>
                  <a:tcPr marT="91440" marB="9144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9525" cap="flat" cmpd="sng" algn="ctr">
                      <a:noFill/>
                      <a:prstDash val="solid"/>
                      <a:round/>
                      <a:headEnd type="none" w="med" len="med"/>
                      <a:tailEnd type="none" w="med" len="med"/>
                    </a:lnB>
                    <a:noFill/>
                  </a:tcPr>
                </a:tc>
              </a:tr>
            </a:tbl>
          </a:graphicData>
        </a:graphic>
      </p:graphicFrame>
      <p:sp>
        <p:nvSpPr>
          <p:cNvPr id="13" name="Oval 12"/>
          <p:cNvSpPr/>
          <p:nvPr/>
        </p:nvSpPr>
        <p:spPr>
          <a:xfrm>
            <a:off x="382293" y="1261067"/>
            <a:ext cx="3135379" cy="3135379"/>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4" name="Freeform 271"/>
          <p:cNvSpPr>
            <a:spLocks noEditPoints="1"/>
          </p:cNvSpPr>
          <p:nvPr/>
        </p:nvSpPr>
        <p:spPr bwMode="auto">
          <a:xfrm>
            <a:off x="408150" y="1270730"/>
            <a:ext cx="3075026" cy="2807546"/>
          </a:xfrm>
          <a:custGeom>
            <a:avLst/>
            <a:gdLst/>
            <a:ahLst/>
            <a:cxnLst>
              <a:cxn ang="0">
                <a:pos x="3706" y="3088"/>
              </a:cxn>
              <a:cxn ang="0">
                <a:pos x="224" y="1831"/>
              </a:cxn>
              <a:cxn ang="0">
                <a:pos x="3462" y="1633"/>
              </a:cxn>
              <a:cxn ang="0">
                <a:pos x="167" y="1774"/>
              </a:cxn>
              <a:cxn ang="0">
                <a:pos x="141" y="2133"/>
              </a:cxn>
              <a:cxn ang="0">
                <a:pos x="704" y="3074"/>
              </a:cxn>
              <a:cxn ang="0">
                <a:pos x="774" y="4042"/>
              </a:cxn>
              <a:cxn ang="0">
                <a:pos x="473" y="3850"/>
              </a:cxn>
              <a:cxn ang="0">
                <a:pos x="0" y="2585"/>
              </a:cxn>
              <a:cxn ang="0">
                <a:pos x="2660" y="1588"/>
              </a:cxn>
              <a:cxn ang="0">
                <a:pos x="151" y="1480"/>
              </a:cxn>
              <a:cxn ang="0">
                <a:pos x="3858" y="1336"/>
              </a:cxn>
              <a:cxn ang="0">
                <a:pos x="2090" y="1101"/>
              </a:cxn>
              <a:cxn ang="0">
                <a:pos x="2382" y="1095"/>
              </a:cxn>
              <a:cxn ang="0">
                <a:pos x="691" y="798"/>
              </a:cxn>
              <a:cxn ang="0">
                <a:pos x="2086" y="716"/>
              </a:cxn>
              <a:cxn ang="0">
                <a:pos x="1371" y="363"/>
              </a:cxn>
              <a:cxn ang="0">
                <a:pos x="2919" y="288"/>
              </a:cxn>
              <a:cxn ang="0">
                <a:pos x="1653" y="307"/>
              </a:cxn>
              <a:cxn ang="0">
                <a:pos x="1445" y="417"/>
              </a:cxn>
              <a:cxn ang="0">
                <a:pos x="2087" y="232"/>
              </a:cxn>
              <a:cxn ang="0">
                <a:pos x="2219" y="313"/>
              </a:cxn>
              <a:cxn ang="0">
                <a:pos x="1539" y="731"/>
              </a:cxn>
              <a:cxn ang="0">
                <a:pos x="1906" y="234"/>
              </a:cxn>
              <a:cxn ang="0">
                <a:pos x="1827" y="167"/>
              </a:cxn>
              <a:cxn ang="0">
                <a:pos x="1783" y="174"/>
              </a:cxn>
              <a:cxn ang="0">
                <a:pos x="2065" y="205"/>
              </a:cxn>
              <a:cxn ang="0">
                <a:pos x="2014" y="155"/>
              </a:cxn>
              <a:cxn ang="0">
                <a:pos x="2818" y="145"/>
              </a:cxn>
              <a:cxn ang="0">
                <a:pos x="1713" y="121"/>
              </a:cxn>
              <a:cxn ang="0">
                <a:pos x="1900" y="102"/>
              </a:cxn>
              <a:cxn ang="0">
                <a:pos x="2752" y="45"/>
              </a:cxn>
              <a:cxn ang="0">
                <a:pos x="1505" y="218"/>
              </a:cxn>
              <a:cxn ang="0">
                <a:pos x="1275" y="365"/>
              </a:cxn>
              <a:cxn ang="0">
                <a:pos x="1008" y="633"/>
              </a:cxn>
              <a:cxn ang="0">
                <a:pos x="857" y="892"/>
              </a:cxn>
              <a:cxn ang="0">
                <a:pos x="378" y="1278"/>
              </a:cxn>
              <a:cxn ang="0">
                <a:pos x="430" y="980"/>
              </a:cxn>
              <a:cxn ang="0">
                <a:pos x="1321" y="230"/>
              </a:cxn>
              <a:cxn ang="0">
                <a:pos x="2682" y="7"/>
              </a:cxn>
              <a:cxn ang="0">
                <a:pos x="3358" y="200"/>
              </a:cxn>
              <a:cxn ang="0">
                <a:pos x="4371" y="1060"/>
              </a:cxn>
              <a:cxn ang="0">
                <a:pos x="4586" y="1534"/>
              </a:cxn>
              <a:cxn ang="0">
                <a:pos x="4479" y="1850"/>
              </a:cxn>
              <a:cxn ang="0">
                <a:pos x="4124" y="1885"/>
              </a:cxn>
              <a:cxn ang="0">
                <a:pos x="3704" y="2050"/>
              </a:cxn>
              <a:cxn ang="0">
                <a:pos x="4152" y="2448"/>
              </a:cxn>
              <a:cxn ang="0">
                <a:pos x="3652" y="3860"/>
              </a:cxn>
              <a:cxn ang="0">
                <a:pos x="2883" y="3974"/>
              </a:cxn>
              <a:cxn ang="0">
                <a:pos x="1969" y="2992"/>
              </a:cxn>
              <a:cxn ang="0">
                <a:pos x="2369" y="1705"/>
              </a:cxn>
              <a:cxn ang="0">
                <a:pos x="3527" y="1651"/>
              </a:cxn>
              <a:cxn ang="0">
                <a:pos x="3311" y="1297"/>
              </a:cxn>
              <a:cxn ang="0">
                <a:pos x="2748" y="1336"/>
              </a:cxn>
              <a:cxn ang="0">
                <a:pos x="2343" y="1633"/>
              </a:cxn>
              <a:cxn ang="0">
                <a:pos x="2292" y="1241"/>
              </a:cxn>
              <a:cxn ang="0">
                <a:pos x="2885" y="874"/>
              </a:cxn>
              <a:cxn ang="0">
                <a:pos x="2650" y="965"/>
              </a:cxn>
              <a:cxn ang="0">
                <a:pos x="2994" y="557"/>
              </a:cxn>
              <a:cxn ang="0">
                <a:pos x="3165" y="412"/>
              </a:cxn>
              <a:cxn ang="0">
                <a:pos x="3099" y="287"/>
              </a:cxn>
              <a:cxn ang="0">
                <a:pos x="3016" y="142"/>
              </a:cxn>
              <a:cxn ang="0">
                <a:pos x="2679" y="7"/>
              </a:cxn>
            </a:cxnLst>
            <a:rect l="0" t="0" r="r" b="b"/>
            <a:pathLst>
              <a:path w="4725" h="4314">
                <a:moveTo>
                  <a:pt x="4131" y="3398"/>
                </a:moveTo>
                <a:lnTo>
                  <a:pt x="4144" y="3474"/>
                </a:lnTo>
                <a:lnTo>
                  <a:pt x="4092" y="3609"/>
                </a:lnTo>
                <a:lnTo>
                  <a:pt x="4065" y="3657"/>
                </a:lnTo>
                <a:lnTo>
                  <a:pt x="4007" y="3762"/>
                </a:lnTo>
                <a:lnTo>
                  <a:pt x="3976" y="3814"/>
                </a:lnTo>
                <a:lnTo>
                  <a:pt x="3949" y="3862"/>
                </a:lnTo>
                <a:lnTo>
                  <a:pt x="3881" y="3913"/>
                </a:lnTo>
                <a:lnTo>
                  <a:pt x="3861" y="3878"/>
                </a:lnTo>
                <a:lnTo>
                  <a:pt x="3880" y="3806"/>
                </a:lnTo>
                <a:lnTo>
                  <a:pt x="3930" y="3733"/>
                </a:lnTo>
                <a:lnTo>
                  <a:pt x="3941" y="3657"/>
                </a:lnTo>
                <a:lnTo>
                  <a:pt x="3973" y="3596"/>
                </a:lnTo>
                <a:lnTo>
                  <a:pt x="4041" y="3553"/>
                </a:lnTo>
                <a:lnTo>
                  <a:pt x="4131" y="3398"/>
                </a:lnTo>
                <a:close/>
                <a:moveTo>
                  <a:pt x="3681" y="3059"/>
                </a:moveTo>
                <a:lnTo>
                  <a:pt x="3620" y="3100"/>
                </a:lnTo>
                <a:lnTo>
                  <a:pt x="3624" y="3192"/>
                </a:lnTo>
                <a:lnTo>
                  <a:pt x="3682" y="3189"/>
                </a:lnTo>
                <a:lnTo>
                  <a:pt x="3706" y="3088"/>
                </a:lnTo>
                <a:lnTo>
                  <a:pt x="3681" y="3059"/>
                </a:lnTo>
                <a:close/>
                <a:moveTo>
                  <a:pt x="4702" y="2145"/>
                </a:moveTo>
                <a:lnTo>
                  <a:pt x="4725" y="2234"/>
                </a:lnTo>
                <a:lnTo>
                  <a:pt x="4724" y="2290"/>
                </a:lnTo>
                <a:lnTo>
                  <a:pt x="4713" y="2291"/>
                </a:lnTo>
                <a:lnTo>
                  <a:pt x="4694" y="2161"/>
                </a:lnTo>
                <a:lnTo>
                  <a:pt x="4697" y="2155"/>
                </a:lnTo>
                <a:lnTo>
                  <a:pt x="4700" y="2151"/>
                </a:lnTo>
                <a:lnTo>
                  <a:pt x="4702" y="2145"/>
                </a:lnTo>
                <a:close/>
                <a:moveTo>
                  <a:pt x="288" y="1999"/>
                </a:moveTo>
                <a:lnTo>
                  <a:pt x="290" y="2000"/>
                </a:lnTo>
                <a:lnTo>
                  <a:pt x="288" y="2000"/>
                </a:lnTo>
                <a:lnTo>
                  <a:pt x="288" y="1999"/>
                </a:lnTo>
                <a:close/>
                <a:moveTo>
                  <a:pt x="274" y="1959"/>
                </a:moveTo>
                <a:lnTo>
                  <a:pt x="297" y="1977"/>
                </a:lnTo>
                <a:lnTo>
                  <a:pt x="288" y="1999"/>
                </a:lnTo>
                <a:lnTo>
                  <a:pt x="267" y="1983"/>
                </a:lnTo>
                <a:lnTo>
                  <a:pt x="271" y="1971"/>
                </a:lnTo>
                <a:lnTo>
                  <a:pt x="274" y="1959"/>
                </a:lnTo>
                <a:close/>
                <a:moveTo>
                  <a:pt x="224" y="1831"/>
                </a:moveTo>
                <a:lnTo>
                  <a:pt x="255" y="1896"/>
                </a:lnTo>
                <a:lnTo>
                  <a:pt x="253" y="1958"/>
                </a:lnTo>
                <a:lnTo>
                  <a:pt x="223" y="1920"/>
                </a:lnTo>
                <a:lnTo>
                  <a:pt x="207" y="1945"/>
                </a:lnTo>
                <a:lnTo>
                  <a:pt x="202" y="1913"/>
                </a:lnTo>
                <a:lnTo>
                  <a:pt x="183" y="1875"/>
                </a:lnTo>
                <a:lnTo>
                  <a:pt x="208" y="1870"/>
                </a:lnTo>
                <a:lnTo>
                  <a:pt x="224" y="1831"/>
                </a:lnTo>
                <a:close/>
                <a:moveTo>
                  <a:pt x="145" y="1809"/>
                </a:moveTo>
                <a:lnTo>
                  <a:pt x="155" y="1848"/>
                </a:lnTo>
                <a:lnTo>
                  <a:pt x="147" y="1872"/>
                </a:lnTo>
                <a:lnTo>
                  <a:pt x="138" y="1832"/>
                </a:lnTo>
                <a:lnTo>
                  <a:pt x="145" y="1809"/>
                </a:lnTo>
                <a:close/>
                <a:moveTo>
                  <a:pt x="3228" y="1670"/>
                </a:moveTo>
                <a:lnTo>
                  <a:pt x="3231" y="1689"/>
                </a:lnTo>
                <a:lnTo>
                  <a:pt x="3201" y="1702"/>
                </a:lnTo>
                <a:lnTo>
                  <a:pt x="3175" y="1701"/>
                </a:lnTo>
                <a:lnTo>
                  <a:pt x="3169" y="1684"/>
                </a:lnTo>
                <a:lnTo>
                  <a:pt x="3228" y="1670"/>
                </a:lnTo>
                <a:close/>
                <a:moveTo>
                  <a:pt x="3462" y="1633"/>
                </a:moveTo>
                <a:lnTo>
                  <a:pt x="3462" y="1651"/>
                </a:lnTo>
                <a:lnTo>
                  <a:pt x="3441" y="1667"/>
                </a:lnTo>
                <a:lnTo>
                  <a:pt x="3415" y="1673"/>
                </a:lnTo>
                <a:lnTo>
                  <a:pt x="3406" y="1646"/>
                </a:lnTo>
                <a:lnTo>
                  <a:pt x="3462" y="1633"/>
                </a:lnTo>
                <a:close/>
                <a:moveTo>
                  <a:pt x="2855" y="1611"/>
                </a:moveTo>
                <a:lnTo>
                  <a:pt x="2850" y="1645"/>
                </a:lnTo>
                <a:lnTo>
                  <a:pt x="2852" y="1674"/>
                </a:lnTo>
                <a:lnTo>
                  <a:pt x="2764" y="1642"/>
                </a:lnTo>
                <a:lnTo>
                  <a:pt x="2763" y="1619"/>
                </a:lnTo>
                <a:lnTo>
                  <a:pt x="2855" y="1611"/>
                </a:lnTo>
                <a:close/>
                <a:moveTo>
                  <a:pt x="164" y="1578"/>
                </a:moveTo>
                <a:lnTo>
                  <a:pt x="193" y="1586"/>
                </a:lnTo>
                <a:lnTo>
                  <a:pt x="196" y="1623"/>
                </a:lnTo>
                <a:lnTo>
                  <a:pt x="202" y="1661"/>
                </a:lnTo>
                <a:lnTo>
                  <a:pt x="207" y="1698"/>
                </a:lnTo>
                <a:lnTo>
                  <a:pt x="199" y="1743"/>
                </a:lnTo>
                <a:lnTo>
                  <a:pt x="214" y="1799"/>
                </a:lnTo>
                <a:lnTo>
                  <a:pt x="198" y="1816"/>
                </a:lnTo>
                <a:lnTo>
                  <a:pt x="167" y="1774"/>
                </a:lnTo>
                <a:lnTo>
                  <a:pt x="179" y="1756"/>
                </a:lnTo>
                <a:lnTo>
                  <a:pt x="182" y="1692"/>
                </a:lnTo>
                <a:lnTo>
                  <a:pt x="176" y="1626"/>
                </a:lnTo>
                <a:lnTo>
                  <a:pt x="160" y="1589"/>
                </a:lnTo>
                <a:lnTo>
                  <a:pt x="161" y="1584"/>
                </a:lnTo>
                <a:lnTo>
                  <a:pt x="164" y="1578"/>
                </a:lnTo>
                <a:close/>
                <a:moveTo>
                  <a:pt x="145" y="1544"/>
                </a:moveTo>
                <a:lnTo>
                  <a:pt x="145" y="1563"/>
                </a:lnTo>
                <a:lnTo>
                  <a:pt x="147" y="1582"/>
                </a:lnTo>
                <a:lnTo>
                  <a:pt x="95" y="1690"/>
                </a:lnTo>
                <a:lnTo>
                  <a:pt x="68" y="1768"/>
                </a:lnTo>
                <a:lnTo>
                  <a:pt x="71" y="1800"/>
                </a:lnTo>
                <a:lnTo>
                  <a:pt x="78" y="1834"/>
                </a:lnTo>
                <a:lnTo>
                  <a:pt x="66" y="1892"/>
                </a:lnTo>
                <a:lnTo>
                  <a:pt x="28" y="2043"/>
                </a:lnTo>
                <a:lnTo>
                  <a:pt x="28" y="2138"/>
                </a:lnTo>
                <a:lnTo>
                  <a:pt x="49" y="2135"/>
                </a:lnTo>
                <a:lnTo>
                  <a:pt x="63" y="2212"/>
                </a:lnTo>
                <a:lnTo>
                  <a:pt x="94" y="2155"/>
                </a:lnTo>
                <a:lnTo>
                  <a:pt x="141" y="2133"/>
                </a:lnTo>
                <a:lnTo>
                  <a:pt x="152" y="2155"/>
                </a:lnTo>
                <a:lnTo>
                  <a:pt x="147" y="2187"/>
                </a:lnTo>
                <a:lnTo>
                  <a:pt x="167" y="2204"/>
                </a:lnTo>
                <a:lnTo>
                  <a:pt x="192" y="2256"/>
                </a:lnTo>
                <a:lnTo>
                  <a:pt x="217" y="2284"/>
                </a:lnTo>
                <a:lnTo>
                  <a:pt x="243" y="2313"/>
                </a:lnTo>
                <a:lnTo>
                  <a:pt x="268" y="2340"/>
                </a:lnTo>
                <a:lnTo>
                  <a:pt x="286" y="2385"/>
                </a:lnTo>
                <a:lnTo>
                  <a:pt x="306" y="2433"/>
                </a:lnTo>
                <a:lnTo>
                  <a:pt x="328" y="2481"/>
                </a:lnTo>
                <a:lnTo>
                  <a:pt x="348" y="2530"/>
                </a:lnTo>
                <a:lnTo>
                  <a:pt x="369" y="2574"/>
                </a:lnTo>
                <a:lnTo>
                  <a:pt x="461" y="2654"/>
                </a:lnTo>
                <a:lnTo>
                  <a:pt x="477" y="2705"/>
                </a:lnTo>
                <a:lnTo>
                  <a:pt x="495" y="2761"/>
                </a:lnTo>
                <a:lnTo>
                  <a:pt x="512" y="2815"/>
                </a:lnTo>
                <a:lnTo>
                  <a:pt x="528" y="2866"/>
                </a:lnTo>
                <a:lnTo>
                  <a:pt x="500" y="2948"/>
                </a:lnTo>
                <a:lnTo>
                  <a:pt x="609" y="2984"/>
                </a:lnTo>
                <a:lnTo>
                  <a:pt x="704" y="3074"/>
                </a:lnTo>
                <a:lnTo>
                  <a:pt x="806" y="3131"/>
                </a:lnTo>
                <a:lnTo>
                  <a:pt x="840" y="3161"/>
                </a:lnTo>
                <a:lnTo>
                  <a:pt x="913" y="3226"/>
                </a:lnTo>
                <a:lnTo>
                  <a:pt x="951" y="3258"/>
                </a:lnTo>
                <a:lnTo>
                  <a:pt x="985" y="3287"/>
                </a:lnTo>
                <a:lnTo>
                  <a:pt x="996" y="3423"/>
                </a:lnTo>
                <a:lnTo>
                  <a:pt x="971" y="3449"/>
                </a:lnTo>
                <a:lnTo>
                  <a:pt x="945" y="3477"/>
                </a:lnTo>
                <a:lnTo>
                  <a:pt x="919" y="3506"/>
                </a:lnTo>
                <a:lnTo>
                  <a:pt x="894" y="3533"/>
                </a:lnTo>
                <a:lnTo>
                  <a:pt x="898" y="3587"/>
                </a:lnTo>
                <a:lnTo>
                  <a:pt x="903" y="3644"/>
                </a:lnTo>
                <a:lnTo>
                  <a:pt x="908" y="3701"/>
                </a:lnTo>
                <a:lnTo>
                  <a:pt x="914" y="3755"/>
                </a:lnTo>
                <a:lnTo>
                  <a:pt x="891" y="3835"/>
                </a:lnTo>
                <a:lnTo>
                  <a:pt x="827" y="3830"/>
                </a:lnTo>
                <a:lnTo>
                  <a:pt x="755" y="3849"/>
                </a:lnTo>
                <a:lnTo>
                  <a:pt x="784" y="3938"/>
                </a:lnTo>
                <a:lnTo>
                  <a:pt x="780" y="3971"/>
                </a:lnTo>
                <a:lnTo>
                  <a:pt x="774" y="4042"/>
                </a:lnTo>
                <a:lnTo>
                  <a:pt x="774" y="4075"/>
                </a:lnTo>
                <a:lnTo>
                  <a:pt x="715" y="4047"/>
                </a:lnTo>
                <a:lnTo>
                  <a:pt x="781" y="4128"/>
                </a:lnTo>
                <a:lnTo>
                  <a:pt x="742" y="4122"/>
                </a:lnTo>
                <a:lnTo>
                  <a:pt x="765" y="4154"/>
                </a:lnTo>
                <a:lnTo>
                  <a:pt x="749" y="4148"/>
                </a:lnTo>
                <a:lnTo>
                  <a:pt x="812" y="4210"/>
                </a:lnTo>
                <a:lnTo>
                  <a:pt x="832" y="4230"/>
                </a:lnTo>
                <a:lnTo>
                  <a:pt x="808" y="4208"/>
                </a:lnTo>
                <a:lnTo>
                  <a:pt x="800" y="4202"/>
                </a:lnTo>
                <a:lnTo>
                  <a:pt x="727" y="4135"/>
                </a:lnTo>
                <a:lnTo>
                  <a:pt x="713" y="4121"/>
                </a:lnTo>
                <a:lnTo>
                  <a:pt x="686" y="4097"/>
                </a:lnTo>
                <a:lnTo>
                  <a:pt x="664" y="4074"/>
                </a:lnTo>
                <a:lnTo>
                  <a:pt x="635" y="4042"/>
                </a:lnTo>
                <a:lnTo>
                  <a:pt x="603" y="4008"/>
                </a:lnTo>
                <a:lnTo>
                  <a:pt x="574" y="3974"/>
                </a:lnTo>
                <a:lnTo>
                  <a:pt x="553" y="3952"/>
                </a:lnTo>
                <a:lnTo>
                  <a:pt x="536" y="3933"/>
                </a:lnTo>
                <a:lnTo>
                  <a:pt x="473" y="3850"/>
                </a:lnTo>
                <a:lnTo>
                  <a:pt x="445" y="3806"/>
                </a:lnTo>
                <a:lnTo>
                  <a:pt x="416" y="3758"/>
                </a:lnTo>
                <a:lnTo>
                  <a:pt x="357" y="3659"/>
                </a:lnTo>
                <a:lnTo>
                  <a:pt x="332" y="3613"/>
                </a:lnTo>
                <a:lnTo>
                  <a:pt x="312" y="3569"/>
                </a:lnTo>
                <a:lnTo>
                  <a:pt x="250" y="3425"/>
                </a:lnTo>
                <a:lnTo>
                  <a:pt x="233" y="3379"/>
                </a:lnTo>
                <a:lnTo>
                  <a:pt x="210" y="3338"/>
                </a:lnTo>
                <a:lnTo>
                  <a:pt x="186" y="3293"/>
                </a:lnTo>
                <a:lnTo>
                  <a:pt x="161" y="3246"/>
                </a:lnTo>
                <a:lnTo>
                  <a:pt x="139" y="3201"/>
                </a:lnTo>
                <a:lnTo>
                  <a:pt x="119" y="3158"/>
                </a:lnTo>
                <a:lnTo>
                  <a:pt x="103" y="3106"/>
                </a:lnTo>
                <a:lnTo>
                  <a:pt x="85" y="3049"/>
                </a:lnTo>
                <a:lnTo>
                  <a:pt x="69" y="2990"/>
                </a:lnTo>
                <a:lnTo>
                  <a:pt x="55" y="2938"/>
                </a:lnTo>
                <a:lnTo>
                  <a:pt x="14" y="2761"/>
                </a:lnTo>
                <a:lnTo>
                  <a:pt x="3" y="2688"/>
                </a:lnTo>
                <a:lnTo>
                  <a:pt x="9" y="2658"/>
                </a:lnTo>
                <a:lnTo>
                  <a:pt x="0" y="2585"/>
                </a:lnTo>
                <a:lnTo>
                  <a:pt x="3" y="2493"/>
                </a:lnTo>
                <a:lnTo>
                  <a:pt x="30" y="2416"/>
                </a:lnTo>
                <a:lnTo>
                  <a:pt x="41" y="2306"/>
                </a:lnTo>
                <a:lnTo>
                  <a:pt x="44" y="2204"/>
                </a:lnTo>
                <a:lnTo>
                  <a:pt x="38" y="2167"/>
                </a:lnTo>
                <a:lnTo>
                  <a:pt x="21" y="2221"/>
                </a:lnTo>
                <a:lnTo>
                  <a:pt x="15" y="2120"/>
                </a:lnTo>
                <a:lnTo>
                  <a:pt x="16" y="2041"/>
                </a:lnTo>
                <a:lnTo>
                  <a:pt x="24" y="1993"/>
                </a:lnTo>
                <a:lnTo>
                  <a:pt x="38" y="1885"/>
                </a:lnTo>
                <a:lnTo>
                  <a:pt x="49" y="1797"/>
                </a:lnTo>
                <a:lnTo>
                  <a:pt x="82" y="1667"/>
                </a:lnTo>
                <a:lnTo>
                  <a:pt x="98" y="1623"/>
                </a:lnTo>
                <a:lnTo>
                  <a:pt x="109" y="1592"/>
                </a:lnTo>
                <a:lnTo>
                  <a:pt x="106" y="1603"/>
                </a:lnTo>
                <a:lnTo>
                  <a:pt x="106" y="1623"/>
                </a:lnTo>
                <a:lnTo>
                  <a:pt x="145" y="1544"/>
                </a:lnTo>
                <a:close/>
                <a:moveTo>
                  <a:pt x="2653" y="1524"/>
                </a:moveTo>
                <a:lnTo>
                  <a:pt x="2657" y="1556"/>
                </a:lnTo>
                <a:lnTo>
                  <a:pt x="2660" y="1588"/>
                </a:lnTo>
                <a:lnTo>
                  <a:pt x="2635" y="1588"/>
                </a:lnTo>
                <a:lnTo>
                  <a:pt x="2615" y="1527"/>
                </a:lnTo>
                <a:lnTo>
                  <a:pt x="2653" y="1524"/>
                </a:lnTo>
                <a:close/>
                <a:moveTo>
                  <a:pt x="151" y="1480"/>
                </a:moveTo>
                <a:lnTo>
                  <a:pt x="133" y="1527"/>
                </a:lnTo>
                <a:lnTo>
                  <a:pt x="114" y="1575"/>
                </a:lnTo>
                <a:lnTo>
                  <a:pt x="109" y="1592"/>
                </a:lnTo>
                <a:lnTo>
                  <a:pt x="114" y="1572"/>
                </a:lnTo>
                <a:lnTo>
                  <a:pt x="131" y="1531"/>
                </a:lnTo>
                <a:lnTo>
                  <a:pt x="151" y="1480"/>
                </a:lnTo>
                <a:close/>
                <a:moveTo>
                  <a:pt x="2631" y="1459"/>
                </a:moveTo>
                <a:lnTo>
                  <a:pt x="2646" y="1459"/>
                </a:lnTo>
                <a:lnTo>
                  <a:pt x="2649" y="1481"/>
                </a:lnTo>
                <a:lnTo>
                  <a:pt x="2651" y="1505"/>
                </a:lnTo>
                <a:lnTo>
                  <a:pt x="2621" y="1506"/>
                </a:lnTo>
                <a:lnTo>
                  <a:pt x="2616" y="1461"/>
                </a:lnTo>
                <a:lnTo>
                  <a:pt x="2631" y="1459"/>
                </a:lnTo>
                <a:close/>
                <a:moveTo>
                  <a:pt x="171" y="1430"/>
                </a:moveTo>
                <a:lnTo>
                  <a:pt x="166" y="1443"/>
                </a:lnTo>
                <a:lnTo>
                  <a:pt x="151" y="1480"/>
                </a:lnTo>
                <a:lnTo>
                  <a:pt x="169" y="1436"/>
                </a:lnTo>
                <a:lnTo>
                  <a:pt x="171" y="1430"/>
                </a:lnTo>
                <a:close/>
                <a:moveTo>
                  <a:pt x="239" y="1291"/>
                </a:moveTo>
                <a:lnTo>
                  <a:pt x="207" y="1354"/>
                </a:lnTo>
                <a:lnTo>
                  <a:pt x="171" y="1430"/>
                </a:lnTo>
                <a:lnTo>
                  <a:pt x="183" y="1402"/>
                </a:lnTo>
                <a:lnTo>
                  <a:pt x="229" y="1309"/>
                </a:lnTo>
                <a:lnTo>
                  <a:pt x="239" y="1291"/>
                </a:lnTo>
                <a:close/>
                <a:moveTo>
                  <a:pt x="3669" y="1092"/>
                </a:moveTo>
                <a:lnTo>
                  <a:pt x="3618" y="1108"/>
                </a:lnTo>
                <a:lnTo>
                  <a:pt x="3612" y="1160"/>
                </a:lnTo>
                <a:lnTo>
                  <a:pt x="3605" y="1202"/>
                </a:lnTo>
                <a:lnTo>
                  <a:pt x="3639" y="1231"/>
                </a:lnTo>
                <a:lnTo>
                  <a:pt x="3712" y="1295"/>
                </a:lnTo>
                <a:lnTo>
                  <a:pt x="3745" y="1326"/>
                </a:lnTo>
                <a:lnTo>
                  <a:pt x="3764" y="1393"/>
                </a:lnTo>
                <a:lnTo>
                  <a:pt x="3808" y="1442"/>
                </a:lnTo>
                <a:lnTo>
                  <a:pt x="3871" y="1443"/>
                </a:lnTo>
                <a:lnTo>
                  <a:pt x="3915" y="1424"/>
                </a:lnTo>
                <a:lnTo>
                  <a:pt x="3858" y="1336"/>
                </a:lnTo>
                <a:lnTo>
                  <a:pt x="3811" y="1295"/>
                </a:lnTo>
                <a:lnTo>
                  <a:pt x="3826" y="1268"/>
                </a:lnTo>
                <a:lnTo>
                  <a:pt x="3794" y="1247"/>
                </a:lnTo>
                <a:lnTo>
                  <a:pt x="3786" y="1265"/>
                </a:lnTo>
                <a:lnTo>
                  <a:pt x="3723" y="1225"/>
                </a:lnTo>
                <a:lnTo>
                  <a:pt x="3674" y="1158"/>
                </a:lnTo>
                <a:lnTo>
                  <a:pt x="3698" y="1129"/>
                </a:lnTo>
                <a:lnTo>
                  <a:pt x="3669" y="1092"/>
                </a:lnTo>
                <a:close/>
                <a:moveTo>
                  <a:pt x="3796" y="1028"/>
                </a:moveTo>
                <a:lnTo>
                  <a:pt x="3789" y="1091"/>
                </a:lnTo>
                <a:lnTo>
                  <a:pt x="3829" y="1149"/>
                </a:lnTo>
                <a:lnTo>
                  <a:pt x="3875" y="1135"/>
                </a:lnTo>
                <a:lnTo>
                  <a:pt x="3851" y="1073"/>
                </a:lnTo>
                <a:lnTo>
                  <a:pt x="3796" y="1028"/>
                </a:lnTo>
                <a:close/>
                <a:moveTo>
                  <a:pt x="2159" y="1000"/>
                </a:moveTo>
                <a:lnTo>
                  <a:pt x="2211" y="1012"/>
                </a:lnTo>
                <a:lnTo>
                  <a:pt x="2189" y="1070"/>
                </a:lnTo>
                <a:lnTo>
                  <a:pt x="2184" y="1108"/>
                </a:lnTo>
                <a:lnTo>
                  <a:pt x="2100" y="1123"/>
                </a:lnTo>
                <a:lnTo>
                  <a:pt x="2090" y="1101"/>
                </a:lnTo>
                <a:lnTo>
                  <a:pt x="2128" y="1069"/>
                </a:lnTo>
                <a:lnTo>
                  <a:pt x="2103" y="1053"/>
                </a:lnTo>
                <a:lnTo>
                  <a:pt x="2112" y="1024"/>
                </a:lnTo>
                <a:lnTo>
                  <a:pt x="2159" y="1000"/>
                </a:lnTo>
                <a:close/>
                <a:moveTo>
                  <a:pt x="1109" y="921"/>
                </a:moveTo>
                <a:lnTo>
                  <a:pt x="1123" y="921"/>
                </a:lnTo>
                <a:lnTo>
                  <a:pt x="1082" y="969"/>
                </a:lnTo>
                <a:lnTo>
                  <a:pt x="1109" y="1002"/>
                </a:lnTo>
                <a:lnTo>
                  <a:pt x="1078" y="1059"/>
                </a:lnTo>
                <a:lnTo>
                  <a:pt x="1014" y="1016"/>
                </a:lnTo>
                <a:lnTo>
                  <a:pt x="1011" y="984"/>
                </a:lnTo>
                <a:lnTo>
                  <a:pt x="1109" y="921"/>
                </a:lnTo>
                <a:close/>
                <a:moveTo>
                  <a:pt x="2265" y="888"/>
                </a:moveTo>
                <a:lnTo>
                  <a:pt x="2264" y="927"/>
                </a:lnTo>
                <a:lnTo>
                  <a:pt x="2298" y="933"/>
                </a:lnTo>
                <a:lnTo>
                  <a:pt x="2282" y="972"/>
                </a:lnTo>
                <a:lnTo>
                  <a:pt x="2305" y="1003"/>
                </a:lnTo>
                <a:lnTo>
                  <a:pt x="2331" y="1034"/>
                </a:lnTo>
                <a:lnTo>
                  <a:pt x="2358" y="1066"/>
                </a:lnTo>
                <a:lnTo>
                  <a:pt x="2382" y="1095"/>
                </a:lnTo>
                <a:lnTo>
                  <a:pt x="2366" y="1133"/>
                </a:lnTo>
                <a:lnTo>
                  <a:pt x="2368" y="1160"/>
                </a:lnTo>
                <a:lnTo>
                  <a:pt x="2271" y="1167"/>
                </a:lnTo>
                <a:lnTo>
                  <a:pt x="2246" y="1180"/>
                </a:lnTo>
                <a:lnTo>
                  <a:pt x="2182" y="1187"/>
                </a:lnTo>
                <a:lnTo>
                  <a:pt x="2182" y="1176"/>
                </a:lnTo>
                <a:lnTo>
                  <a:pt x="2238" y="1152"/>
                </a:lnTo>
                <a:lnTo>
                  <a:pt x="2230" y="1098"/>
                </a:lnTo>
                <a:lnTo>
                  <a:pt x="2271" y="1070"/>
                </a:lnTo>
                <a:lnTo>
                  <a:pt x="2261" y="1025"/>
                </a:lnTo>
                <a:lnTo>
                  <a:pt x="2223" y="1026"/>
                </a:lnTo>
                <a:lnTo>
                  <a:pt x="2229" y="987"/>
                </a:lnTo>
                <a:lnTo>
                  <a:pt x="2204" y="949"/>
                </a:lnTo>
                <a:lnTo>
                  <a:pt x="2229" y="905"/>
                </a:lnTo>
                <a:lnTo>
                  <a:pt x="2265" y="888"/>
                </a:lnTo>
                <a:close/>
                <a:moveTo>
                  <a:pt x="764" y="700"/>
                </a:moveTo>
                <a:lnTo>
                  <a:pt x="729" y="724"/>
                </a:lnTo>
                <a:lnTo>
                  <a:pt x="727" y="741"/>
                </a:lnTo>
                <a:lnTo>
                  <a:pt x="727" y="781"/>
                </a:lnTo>
                <a:lnTo>
                  <a:pt x="691" y="798"/>
                </a:lnTo>
                <a:lnTo>
                  <a:pt x="598" y="888"/>
                </a:lnTo>
                <a:lnTo>
                  <a:pt x="582" y="920"/>
                </a:lnTo>
                <a:lnTo>
                  <a:pt x="676" y="826"/>
                </a:lnTo>
                <a:lnTo>
                  <a:pt x="708" y="826"/>
                </a:lnTo>
                <a:lnTo>
                  <a:pt x="647" y="893"/>
                </a:lnTo>
                <a:lnTo>
                  <a:pt x="635" y="924"/>
                </a:lnTo>
                <a:lnTo>
                  <a:pt x="686" y="876"/>
                </a:lnTo>
                <a:lnTo>
                  <a:pt x="699" y="892"/>
                </a:lnTo>
                <a:lnTo>
                  <a:pt x="730" y="847"/>
                </a:lnTo>
                <a:lnTo>
                  <a:pt x="732" y="801"/>
                </a:lnTo>
                <a:lnTo>
                  <a:pt x="771" y="746"/>
                </a:lnTo>
                <a:lnTo>
                  <a:pt x="790" y="709"/>
                </a:lnTo>
                <a:lnTo>
                  <a:pt x="764" y="700"/>
                </a:lnTo>
                <a:close/>
                <a:moveTo>
                  <a:pt x="1970" y="633"/>
                </a:moveTo>
                <a:lnTo>
                  <a:pt x="1996" y="637"/>
                </a:lnTo>
                <a:lnTo>
                  <a:pt x="1998" y="654"/>
                </a:lnTo>
                <a:lnTo>
                  <a:pt x="2018" y="648"/>
                </a:lnTo>
                <a:lnTo>
                  <a:pt x="2090" y="637"/>
                </a:lnTo>
                <a:lnTo>
                  <a:pt x="2112" y="680"/>
                </a:lnTo>
                <a:lnTo>
                  <a:pt x="2086" y="716"/>
                </a:lnTo>
                <a:lnTo>
                  <a:pt x="2008" y="728"/>
                </a:lnTo>
                <a:lnTo>
                  <a:pt x="1957" y="699"/>
                </a:lnTo>
                <a:lnTo>
                  <a:pt x="1963" y="680"/>
                </a:lnTo>
                <a:lnTo>
                  <a:pt x="1950" y="670"/>
                </a:lnTo>
                <a:lnTo>
                  <a:pt x="1960" y="651"/>
                </a:lnTo>
                <a:lnTo>
                  <a:pt x="1970" y="633"/>
                </a:lnTo>
                <a:close/>
                <a:moveTo>
                  <a:pt x="2963" y="376"/>
                </a:moveTo>
                <a:lnTo>
                  <a:pt x="2991" y="395"/>
                </a:lnTo>
                <a:lnTo>
                  <a:pt x="3042" y="414"/>
                </a:lnTo>
                <a:lnTo>
                  <a:pt x="3019" y="425"/>
                </a:lnTo>
                <a:lnTo>
                  <a:pt x="2972" y="418"/>
                </a:lnTo>
                <a:lnTo>
                  <a:pt x="2938" y="386"/>
                </a:lnTo>
                <a:lnTo>
                  <a:pt x="2963" y="376"/>
                </a:lnTo>
                <a:close/>
                <a:moveTo>
                  <a:pt x="1371" y="363"/>
                </a:moveTo>
                <a:lnTo>
                  <a:pt x="1356" y="379"/>
                </a:lnTo>
                <a:lnTo>
                  <a:pt x="1341" y="398"/>
                </a:lnTo>
                <a:lnTo>
                  <a:pt x="1327" y="415"/>
                </a:lnTo>
                <a:lnTo>
                  <a:pt x="1278" y="412"/>
                </a:lnTo>
                <a:lnTo>
                  <a:pt x="1300" y="389"/>
                </a:lnTo>
                <a:lnTo>
                  <a:pt x="1371" y="363"/>
                </a:lnTo>
                <a:close/>
                <a:moveTo>
                  <a:pt x="2458" y="316"/>
                </a:moveTo>
                <a:lnTo>
                  <a:pt x="2505" y="316"/>
                </a:lnTo>
                <a:lnTo>
                  <a:pt x="2535" y="327"/>
                </a:lnTo>
                <a:lnTo>
                  <a:pt x="2529" y="348"/>
                </a:lnTo>
                <a:lnTo>
                  <a:pt x="2530" y="389"/>
                </a:lnTo>
                <a:lnTo>
                  <a:pt x="2499" y="364"/>
                </a:lnTo>
                <a:lnTo>
                  <a:pt x="2491" y="348"/>
                </a:lnTo>
                <a:lnTo>
                  <a:pt x="2482" y="349"/>
                </a:lnTo>
                <a:lnTo>
                  <a:pt x="2456" y="326"/>
                </a:lnTo>
                <a:lnTo>
                  <a:pt x="2458" y="316"/>
                </a:lnTo>
                <a:close/>
                <a:moveTo>
                  <a:pt x="2513" y="295"/>
                </a:moveTo>
                <a:lnTo>
                  <a:pt x="2545" y="295"/>
                </a:lnTo>
                <a:lnTo>
                  <a:pt x="2565" y="300"/>
                </a:lnTo>
                <a:lnTo>
                  <a:pt x="2564" y="323"/>
                </a:lnTo>
                <a:lnTo>
                  <a:pt x="2529" y="311"/>
                </a:lnTo>
                <a:lnTo>
                  <a:pt x="2513" y="306"/>
                </a:lnTo>
                <a:lnTo>
                  <a:pt x="2513" y="295"/>
                </a:lnTo>
                <a:close/>
                <a:moveTo>
                  <a:pt x="2890" y="272"/>
                </a:moveTo>
                <a:lnTo>
                  <a:pt x="2915" y="278"/>
                </a:lnTo>
                <a:lnTo>
                  <a:pt x="2919" y="288"/>
                </a:lnTo>
                <a:lnTo>
                  <a:pt x="2923" y="295"/>
                </a:lnTo>
                <a:lnTo>
                  <a:pt x="2925" y="304"/>
                </a:lnTo>
                <a:lnTo>
                  <a:pt x="2928" y="316"/>
                </a:lnTo>
                <a:lnTo>
                  <a:pt x="2931" y="335"/>
                </a:lnTo>
                <a:lnTo>
                  <a:pt x="2959" y="365"/>
                </a:lnTo>
                <a:lnTo>
                  <a:pt x="2947" y="370"/>
                </a:lnTo>
                <a:lnTo>
                  <a:pt x="2935" y="376"/>
                </a:lnTo>
                <a:lnTo>
                  <a:pt x="2887" y="333"/>
                </a:lnTo>
                <a:lnTo>
                  <a:pt x="2883" y="317"/>
                </a:lnTo>
                <a:lnTo>
                  <a:pt x="2877" y="301"/>
                </a:lnTo>
                <a:lnTo>
                  <a:pt x="2884" y="287"/>
                </a:lnTo>
                <a:lnTo>
                  <a:pt x="2890" y="272"/>
                </a:lnTo>
                <a:close/>
                <a:moveTo>
                  <a:pt x="1672" y="232"/>
                </a:moveTo>
                <a:lnTo>
                  <a:pt x="1675" y="244"/>
                </a:lnTo>
                <a:lnTo>
                  <a:pt x="1594" y="272"/>
                </a:lnTo>
                <a:lnTo>
                  <a:pt x="1676" y="249"/>
                </a:lnTo>
                <a:lnTo>
                  <a:pt x="1691" y="260"/>
                </a:lnTo>
                <a:lnTo>
                  <a:pt x="1654" y="278"/>
                </a:lnTo>
                <a:lnTo>
                  <a:pt x="1669" y="292"/>
                </a:lnTo>
                <a:lnTo>
                  <a:pt x="1653" y="307"/>
                </a:lnTo>
                <a:lnTo>
                  <a:pt x="1621" y="339"/>
                </a:lnTo>
                <a:lnTo>
                  <a:pt x="1605" y="371"/>
                </a:lnTo>
                <a:lnTo>
                  <a:pt x="1550" y="409"/>
                </a:lnTo>
                <a:lnTo>
                  <a:pt x="1546" y="437"/>
                </a:lnTo>
                <a:lnTo>
                  <a:pt x="1540" y="469"/>
                </a:lnTo>
                <a:lnTo>
                  <a:pt x="1452" y="504"/>
                </a:lnTo>
                <a:lnTo>
                  <a:pt x="1463" y="465"/>
                </a:lnTo>
                <a:lnTo>
                  <a:pt x="1442" y="474"/>
                </a:lnTo>
                <a:lnTo>
                  <a:pt x="1400" y="532"/>
                </a:lnTo>
                <a:lnTo>
                  <a:pt x="1363" y="548"/>
                </a:lnTo>
                <a:lnTo>
                  <a:pt x="1375" y="509"/>
                </a:lnTo>
                <a:lnTo>
                  <a:pt x="1328" y="560"/>
                </a:lnTo>
                <a:lnTo>
                  <a:pt x="1318" y="535"/>
                </a:lnTo>
                <a:lnTo>
                  <a:pt x="1331" y="509"/>
                </a:lnTo>
                <a:lnTo>
                  <a:pt x="1346" y="482"/>
                </a:lnTo>
                <a:lnTo>
                  <a:pt x="1360" y="458"/>
                </a:lnTo>
                <a:lnTo>
                  <a:pt x="1349" y="433"/>
                </a:lnTo>
                <a:lnTo>
                  <a:pt x="1379" y="421"/>
                </a:lnTo>
                <a:lnTo>
                  <a:pt x="1404" y="430"/>
                </a:lnTo>
                <a:lnTo>
                  <a:pt x="1445" y="417"/>
                </a:lnTo>
                <a:lnTo>
                  <a:pt x="1466" y="434"/>
                </a:lnTo>
                <a:lnTo>
                  <a:pt x="1480" y="414"/>
                </a:lnTo>
                <a:lnTo>
                  <a:pt x="1498" y="393"/>
                </a:lnTo>
                <a:lnTo>
                  <a:pt x="1514" y="374"/>
                </a:lnTo>
                <a:lnTo>
                  <a:pt x="1455" y="387"/>
                </a:lnTo>
                <a:lnTo>
                  <a:pt x="1480" y="373"/>
                </a:lnTo>
                <a:lnTo>
                  <a:pt x="1530" y="354"/>
                </a:lnTo>
                <a:lnTo>
                  <a:pt x="1555" y="333"/>
                </a:lnTo>
                <a:lnTo>
                  <a:pt x="1552" y="319"/>
                </a:lnTo>
                <a:lnTo>
                  <a:pt x="1550" y="307"/>
                </a:lnTo>
                <a:lnTo>
                  <a:pt x="1550" y="295"/>
                </a:lnTo>
                <a:lnTo>
                  <a:pt x="1552" y="284"/>
                </a:lnTo>
                <a:lnTo>
                  <a:pt x="1555" y="268"/>
                </a:lnTo>
                <a:lnTo>
                  <a:pt x="1605" y="247"/>
                </a:lnTo>
                <a:lnTo>
                  <a:pt x="1672" y="232"/>
                </a:lnTo>
                <a:close/>
                <a:moveTo>
                  <a:pt x="2086" y="209"/>
                </a:moveTo>
                <a:lnTo>
                  <a:pt x="2089" y="212"/>
                </a:lnTo>
                <a:lnTo>
                  <a:pt x="2091" y="213"/>
                </a:lnTo>
                <a:lnTo>
                  <a:pt x="2097" y="219"/>
                </a:lnTo>
                <a:lnTo>
                  <a:pt x="2087" y="232"/>
                </a:lnTo>
                <a:lnTo>
                  <a:pt x="2113" y="228"/>
                </a:lnTo>
                <a:lnTo>
                  <a:pt x="2115" y="232"/>
                </a:lnTo>
                <a:lnTo>
                  <a:pt x="2116" y="238"/>
                </a:lnTo>
                <a:lnTo>
                  <a:pt x="2119" y="244"/>
                </a:lnTo>
                <a:lnTo>
                  <a:pt x="2121" y="249"/>
                </a:lnTo>
                <a:lnTo>
                  <a:pt x="2140" y="240"/>
                </a:lnTo>
                <a:lnTo>
                  <a:pt x="2172" y="222"/>
                </a:lnTo>
                <a:lnTo>
                  <a:pt x="2179" y="228"/>
                </a:lnTo>
                <a:lnTo>
                  <a:pt x="2211" y="219"/>
                </a:lnTo>
                <a:lnTo>
                  <a:pt x="2220" y="222"/>
                </a:lnTo>
                <a:lnTo>
                  <a:pt x="2227" y="228"/>
                </a:lnTo>
                <a:lnTo>
                  <a:pt x="2235" y="231"/>
                </a:lnTo>
                <a:lnTo>
                  <a:pt x="2242" y="235"/>
                </a:lnTo>
                <a:lnTo>
                  <a:pt x="2254" y="241"/>
                </a:lnTo>
                <a:lnTo>
                  <a:pt x="2214" y="263"/>
                </a:lnTo>
                <a:lnTo>
                  <a:pt x="2216" y="282"/>
                </a:lnTo>
                <a:lnTo>
                  <a:pt x="2232" y="282"/>
                </a:lnTo>
                <a:lnTo>
                  <a:pt x="2249" y="284"/>
                </a:lnTo>
                <a:lnTo>
                  <a:pt x="2235" y="304"/>
                </a:lnTo>
                <a:lnTo>
                  <a:pt x="2219" y="313"/>
                </a:lnTo>
                <a:lnTo>
                  <a:pt x="2200" y="333"/>
                </a:lnTo>
                <a:lnTo>
                  <a:pt x="2188" y="365"/>
                </a:lnTo>
                <a:lnTo>
                  <a:pt x="2121" y="442"/>
                </a:lnTo>
                <a:lnTo>
                  <a:pt x="2067" y="452"/>
                </a:lnTo>
                <a:lnTo>
                  <a:pt x="2055" y="478"/>
                </a:lnTo>
                <a:lnTo>
                  <a:pt x="2080" y="496"/>
                </a:lnTo>
                <a:lnTo>
                  <a:pt x="2065" y="519"/>
                </a:lnTo>
                <a:lnTo>
                  <a:pt x="2037" y="523"/>
                </a:lnTo>
                <a:lnTo>
                  <a:pt x="2024" y="550"/>
                </a:lnTo>
                <a:lnTo>
                  <a:pt x="1998" y="556"/>
                </a:lnTo>
                <a:lnTo>
                  <a:pt x="1970" y="561"/>
                </a:lnTo>
                <a:lnTo>
                  <a:pt x="1944" y="567"/>
                </a:lnTo>
                <a:lnTo>
                  <a:pt x="1920" y="564"/>
                </a:lnTo>
                <a:lnTo>
                  <a:pt x="1894" y="560"/>
                </a:lnTo>
                <a:lnTo>
                  <a:pt x="1871" y="557"/>
                </a:lnTo>
                <a:lnTo>
                  <a:pt x="1812" y="611"/>
                </a:lnTo>
                <a:lnTo>
                  <a:pt x="1738" y="602"/>
                </a:lnTo>
                <a:lnTo>
                  <a:pt x="1641" y="649"/>
                </a:lnTo>
                <a:lnTo>
                  <a:pt x="1590" y="705"/>
                </a:lnTo>
                <a:lnTo>
                  <a:pt x="1539" y="731"/>
                </a:lnTo>
                <a:lnTo>
                  <a:pt x="1524" y="716"/>
                </a:lnTo>
                <a:lnTo>
                  <a:pt x="1509" y="700"/>
                </a:lnTo>
                <a:lnTo>
                  <a:pt x="1495" y="686"/>
                </a:lnTo>
                <a:lnTo>
                  <a:pt x="1502" y="627"/>
                </a:lnTo>
                <a:lnTo>
                  <a:pt x="1561" y="586"/>
                </a:lnTo>
                <a:lnTo>
                  <a:pt x="1540" y="582"/>
                </a:lnTo>
                <a:lnTo>
                  <a:pt x="1568" y="541"/>
                </a:lnTo>
                <a:lnTo>
                  <a:pt x="1638" y="487"/>
                </a:lnTo>
                <a:lnTo>
                  <a:pt x="1701" y="471"/>
                </a:lnTo>
                <a:lnTo>
                  <a:pt x="1752" y="408"/>
                </a:lnTo>
                <a:lnTo>
                  <a:pt x="1745" y="398"/>
                </a:lnTo>
                <a:lnTo>
                  <a:pt x="1789" y="371"/>
                </a:lnTo>
                <a:lnTo>
                  <a:pt x="1859" y="314"/>
                </a:lnTo>
                <a:lnTo>
                  <a:pt x="1850" y="307"/>
                </a:lnTo>
                <a:lnTo>
                  <a:pt x="1838" y="295"/>
                </a:lnTo>
                <a:lnTo>
                  <a:pt x="1833" y="288"/>
                </a:lnTo>
                <a:lnTo>
                  <a:pt x="1824" y="278"/>
                </a:lnTo>
                <a:lnTo>
                  <a:pt x="1838" y="263"/>
                </a:lnTo>
                <a:lnTo>
                  <a:pt x="1869" y="253"/>
                </a:lnTo>
                <a:lnTo>
                  <a:pt x="1906" y="234"/>
                </a:lnTo>
                <a:lnTo>
                  <a:pt x="1929" y="231"/>
                </a:lnTo>
                <a:lnTo>
                  <a:pt x="1957" y="237"/>
                </a:lnTo>
                <a:lnTo>
                  <a:pt x="2008" y="222"/>
                </a:lnTo>
                <a:lnTo>
                  <a:pt x="2046" y="215"/>
                </a:lnTo>
                <a:lnTo>
                  <a:pt x="2086" y="209"/>
                </a:lnTo>
                <a:close/>
                <a:moveTo>
                  <a:pt x="1707" y="197"/>
                </a:moveTo>
                <a:lnTo>
                  <a:pt x="1707" y="210"/>
                </a:lnTo>
                <a:lnTo>
                  <a:pt x="1672" y="222"/>
                </a:lnTo>
                <a:lnTo>
                  <a:pt x="1644" y="213"/>
                </a:lnTo>
                <a:lnTo>
                  <a:pt x="1676" y="200"/>
                </a:lnTo>
                <a:lnTo>
                  <a:pt x="1707" y="197"/>
                </a:lnTo>
                <a:close/>
                <a:moveTo>
                  <a:pt x="1708" y="177"/>
                </a:moveTo>
                <a:lnTo>
                  <a:pt x="1704" y="189"/>
                </a:lnTo>
                <a:lnTo>
                  <a:pt x="1670" y="194"/>
                </a:lnTo>
                <a:lnTo>
                  <a:pt x="1647" y="206"/>
                </a:lnTo>
                <a:lnTo>
                  <a:pt x="1600" y="210"/>
                </a:lnTo>
                <a:lnTo>
                  <a:pt x="1660" y="183"/>
                </a:lnTo>
                <a:lnTo>
                  <a:pt x="1667" y="186"/>
                </a:lnTo>
                <a:lnTo>
                  <a:pt x="1708" y="177"/>
                </a:lnTo>
                <a:close/>
                <a:moveTo>
                  <a:pt x="1827" y="167"/>
                </a:moveTo>
                <a:lnTo>
                  <a:pt x="1825" y="171"/>
                </a:lnTo>
                <a:lnTo>
                  <a:pt x="1825" y="178"/>
                </a:lnTo>
                <a:lnTo>
                  <a:pt x="1824" y="183"/>
                </a:lnTo>
                <a:lnTo>
                  <a:pt x="1792" y="196"/>
                </a:lnTo>
                <a:lnTo>
                  <a:pt x="1762" y="203"/>
                </a:lnTo>
                <a:lnTo>
                  <a:pt x="1765" y="208"/>
                </a:lnTo>
                <a:lnTo>
                  <a:pt x="1774" y="216"/>
                </a:lnTo>
                <a:lnTo>
                  <a:pt x="1777" y="221"/>
                </a:lnTo>
                <a:lnTo>
                  <a:pt x="1765" y="241"/>
                </a:lnTo>
                <a:lnTo>
                  <a:pt x="1736" y="251"/>
                </a:lnTo>
                <a:lnTo>
                  <a:pt x="1730" y="247"/>
                </a:lnTo>
                <a:lnTo>
                  <a:pt x="1719" y="235"/>
                </a:lnTo>
                <a:lnTo>
                  <a:pt x="1714" y="230"/>
                </a:lnTo>
                <a:lnTo>
                  <a:pt x="1729" y="206"/>
                </a:lnTo>
                <a:lnTo>
                  <a:pt x="1781" y="190"/>
                </a:lnTo>
                <a:lnTo>
                  <a:pt x="1806" y="172"/>
                </a:lnTo>
                <a:lnTo>
                  <a:pt x="1827" y="167"/>
                </a:lnTo>
                <a:close/>
                <a:moveTo>
                  <a:pt x="1811" y="156"/>
                </a:moveTo>
                <a:lnTo>
                  <a:pt x="1821" y="164"/>
                </a:lnTo>
                <a:lnTo>
                  <a:pt x="1783" y="174"/>
                </a:lnTo>
                <a:lnTo>
                  <a:pt x="1736" y="177"/>
                </a:lnTo>
                <a:lnTo>
                  <a:pt x="1781" y="158"/>
                </a:lnTo>
                <a:lnTo>
                  <a:pt x="1811" y="156"/>
                </a:lnTo>
                <a:close/>
                <a:moveTo>
                  <a:pt x="2773" y="151"/>
                </a:moveTo>
                <a:lnTo>
                  <a:pt x="2779" y="155"/>
                </a:lnTo>
                <a:lnTo>
                  <a:pt x="2786" y="161"/>
                </a:lnTo>
                <a:lnTo>
                  <a:pt x="2792" y="165"/>
                </a:lnTo>
                <a:lnTo>
                  <a:pt x="2751" y="158"/>
                </a:lnTo>
                <a:lnTo>
                  <a:pt x="2741" y="152"/>
                </a:lnTo>
                <a:lnTo>
                  <a:pt x="2773" y="151"/>
                </a:lnTo>
                <a:close/>
                <a:moveTo>
                  <a:pt x="2042" y="151"/>
                </a:moveTo>
                <a:lnTo>
                  <a:pt x="2058" y="156"/>
                </a:lnTo>
                <a:lnTo>
                  <a:pt x="2053" y="162"/>
                </a:lnTo>
                <a:lnTo>
                  <a:pt x="2067" y="167"/>
                </a:lnTo>
                <a:lnTo>
                  <a:pt x="2081" y="170"/>
                </a:lnTo>
                <a:lnTo>
                  <a:pt x="2102" y="168"/>
                </a:lnTo>
                <a:lnTo>
                  <a:pt x="2100" y="180"/>
                </a:lnTo>
                <a:lnTo>
                  <a:pt x="2106" y="197"/>
                </a:lnTo>
                <a:lnTo>
                  <a:pt x="2094" y="203"/>
                </a:lnTo>
                <a:lnTo>
                  <a:pt x="2065" y="205"/>
                </a:lnTo>
                <a:lnTo>
                  <a:pt x="2036" y="208"/>
                </a:lnTo>
                <a:lnTo>
                  <a:pt x="1977" y="216"/>
                </a:lnTo>
                <a:lnTo>
                  <a:pt x="1947" y="219"/>
                </a:lnTo>
                <a:lnTo>
                  <a:pt x="1942" y="215"/>
                </a:lnTo>
                <a:lnTo>
                  <a:pt x="1938" y="212"/>
                </a:lnTo>
                <a:lnTo>
                  <a:pt x="1934" y="208"/>
                </a:lnTo>
                <a:lnTo>
                  <a:pt x="1910" y="216"/>
                </a:lnTo>
                <a:lnTo>
                  <a:pt x="1878" y="224"/>
                </a:lnTo>
                <a:lnTo>
                  <a:pt x="1862" y="222"/>
                </a:lnTo>
                <a:lnTo>
                  <a:pt x="1819" y="228"/>
                </a:lnTo>
                <a:lnTo>
                  <a:pt x="1815" y="222"/>
                </a:lnTo>
                <a:lnTo>
                  <a:pt x="1812" y="216"/>
                </a:lnTo>
                <a:lnTo>
                  <a:pt x="1809" y="208"/>
                </a:lnTo>
                <a:lnTo>
                  <a:pt x="1806" y="196"/>
                </a:lnTo>
                <a:lnTo>
                  <a:pt x="1878" y="191"/>
                </a:lnTo>
                <a:lnTo>
                  <a:pt x="1939" y="181"/>
                </a:lnTo>
                <a:lnTo>
                  <a:pt x="1948" y="187"/>
                </a:lnTo>
                <a:lnTo>
                  <a:pt x="1985" y="180"/>
                </a:lnTo>
                <a:lnTo>
                  <a:pt x="1999" y="167"/>
                </a:lnTo>
                <a:lnTo>
                  <a:pt x="2014" y="155"/>
                </a:lnTo>
                <a:lnTo>
                  <a:pt x="2042" y="151"/>
                </a:lnTo>
                <a:close/>
                <a:moveTo>
                  <a:pt x="1996" y="149"/>
                </a:moveTo>
                <a:lnTo>
                  <a:pt x="1983" y="158"/>
                </a:lnTo>
                <a:lnTo>
                  <a:pt x="1936" y="178"/>
                </a:lnTo>
                <a:lnTo>
                  <a:pt x="1875" y="184"/>
                </a:lnTo>
                <a:lnTo>
                  <a:pt x="1878" y="171"/>
                </a:lnTo>
                <a:lnTo>
                  <a:pt x="1916" y="162"/>
                </a:lnTo>
                <a:lnTo>
                  <a:pt x="1938" y="152"/>
                </a:lnTo>
                <a:lnTo>
                  <a:pt x="1996" y="149"/>
                </a:lnTo>
                <a:close/>
                <a:moveTo>
                  <a:pt x="2808" y="148"/>
                </a:moveTo>
                <a:lnTo>
                  <a:pt x="2842" y="155"/>
                </a:lnTo>
                <a:lnTo>
                  <a:pt x="2836" y="167"/>
                </a:lnTo>
                <a:lnTo>
                  <a:pt x="2809" y="164"/>
                </a:lnTo>
                <a:lnTo>
                  <a:pt x="2793" y="153"/>
                </a:lnTo>
                <a:lnTo>
                  <a:pt x="2808" y="148"/>
                </a:lnTo>
                <a:close/>
                <a:moveTo>
                  <a:pt x="2840" y="139"/>
                </a:moveTo>
                <a:lnTo>
                  <a:pt x="2871" y="151"/>
                </a:lnTo>
                <a:lnTo>
                  <a:pt x="2869" y="153"/>
                </a:lnTo>
                <a:lnTo>
                  <a:pt x="2843" y="151"/>
                </a:lnTo>
                <a:lnTo>
                  <a:pt x="2818" y="145"/>
                </a:lnTo>
                <a:lnTo>
                  <a:pt x="2840" y="139"/>
                </a:lnTo>
                <a:close/>
                <a:moveTo>
                  <a:pt x="1713" y="121"/>
                </a:moveTo>
                <a:lnTo>
                  <a:pt x="1736" y="123"/>
                </a:lnTo>
                <a:lnTo>
                  <a:pt x="1720" y="134"/>
                </a:lnTo>
                <a:lnTo>
                  <a:pt x="1705" y="146"/>
                </a:lnTo>
                <a:lnTo>
                  <a:pt x="1679" y="158"/>
                </a:lnTo>
                <a:lnTo>
                  <a:pt x="1678" y="167"/>
                </a:lnTo>
                <a:lnTo>
                  <a:pt x="1610" y="187"/>
                </a:lnTo>
                <a:lnTo>
                  <a:pt x="1575" y="208"/>
                </a:lnTo>
                <a:lnTo>
                  <a:pt x="1556" y="215"/>
                </a:lnTo>
                <a:lnTo>
                  <a:pt x="1550" y="209"/>
                </a:lnTo>
                <a:lnTo>
                  <a:pt x="1547" y="203"/>
                </a:lnTo>
                <a:lnTo>
                  <a:pt x="1546" y="196"/>
                </a:lnTo>
                <a:lnTo>
                  <a:pt x="1545" y="184"/>
                </a:lnTo>
                <a:lnTo>
                  <a:pt x="1553" y="172"/>
                </a:lnTo>
                <a:lnTo>
                  <a:pt x="1591" y="159"/>
                </a:lnTo>
                <a:lnTo>
                  <a:pt x="1606" y="149"/>
                </a:lnTo>
                <a:lnTo>
                  <a:pt x="1634" y="148"/>
                </a:lnTo>
                <a:lnTo>
                  <a:pt x="1660" y="134"/>
                </a:lnTo>
                <a:lnTo>
                  <a:pt x="1713" y="121"/>
                </a:lnTo>
                <a:close/>
                <a:moveTo>
                  <a:pt x="1868" y="107"/>
                </a:moveTo>
                <a:lnTo>
                  <a:pt x="1852" y="114"/>
                </a:lnTo>
                <a:lnTo>
                  <a:pt x="1834" y="121"/>
                </a:lnTo>
                <a:lnTo>
                  <a:pt x="1818" y="129"/>
                </a:lnTo>
                <a:lnTo>
                  <a:pt x="1849" y="129"/>
                </a:lnTo>
                <a:lnTo>
                  <a:pt x="1803" y="142"/>
                </a:lnTo>
                <a:lnTo>
                  <a:pt x="1765" y="149"/>
                </a:lnTo>
                <a:lnTo>
                  <a:pt x="1765" y="145"/>
                </a:lnTo>
                <a:lnTo>
                  <a:pt x="1767" y="139"/>
                </a:lnTo>
                <a:lnTo>
                  <a:pt x="1767" y="133"/>
                </a:lnTo>
                <a:lnTo>
                  <a:pt x="1768" y="129"/>
                </a:lnTo>
                <a:lnTo>
                  <a:pt x="1792" y="126"/>
                </a:lnTo>
                <a:lnTo>
                  <a:pt x="1806" y="117"/>
                </a:lnTo>
                <a:lnTo>
                  <a:pt x="1822" y="110"/>
                </a:lnTo>
                <a:lnTo>
                  <a:pt x="1868" y="107"/>
                </a:lnTo>
                <a:close/>
                <a:moveTo>
                  <a:pt x="1871" y="91"/>
                </a:moveTo>
                <a:lnTo>
                  <a:pt x="1897" y="91"/>
                </a:lnTo>
                <a:lnTo>
                  <a:pt x="1897" y="94"/>
                </a:lnTo>
                <a:lnTo>
                  <a:pt x="1900" y="99"/>
                </a:lnTo>
                <a:lnTo>
                  <a:pt x="1900" y="102"/>
                </a:lnTo>
                <a:lnTo>
                  <a:pt x="1874" y="105"/>
                </a:lnTo>
                <a:lnTo>
                  <a:pt x="1874" y="99"/>
                </a:lnTo>
                <a:lnTo>
                  <a:pt x="1862" y="96"/>
                </a:lnTo>
                <a:lnTo>
                  <a:pt x="1871" y="91"/>
                </a:lnTo>
                <a:close/>
                <a:moveTo>
                  <a:pt x="1831" y="91"/>
                </a:moveTo>
                <a:lnTo>
                  <a:pt x="1811" y="99"/>
                </a:lnTo>
                <a:lnTo>
                  <a:pt x="1787" y="108"/>
                </a:lnTo>
                <a:lnTo>
                  <a:pt x="1764" y="118"/>
                </a:lnTo>
                <a:lnTo>
                  <a:pt x="1746" y="115"/>
                </a:lnTo>
                <a:lnTo>
                  <a:pt x="1727" y="113"/>
                </a:lnTo>
                <a:lnTo>
                  <a:pt x="1710" y="110"/>
                </a:lnTo>
                <a:lnTo>
                  <a:pt x="1771" y="94"/>
                </a:lnTo>
                <a:lnTo>
                  <a:pt x="1792" y="95"/>
                </a:lnTo>
                <a:lnTo>
                  <a:pt x="1831" y="91"/>
                </a:lnTo>
                <a:close/>
                <a:moveTo>
                  <a:pt x="2738" y="38"/>
                </a:moveTo>
                <a:lnTo>
                  <a:pt x="2780" y="44"/>
                </a:lnTo>
                <a:lnTo>
                  <a:pt x="2812" y="53"/>
                </a:lnTo>
                <a:lnTo>
                  <a:pt x="2799" y="54"/>
                </a:lnTo>
                <a:lnTo>
                  <a:pt x="2766" y="53"/>
                </a:lnTo>
                <a:lnTo>
                  <a:pt x="2752" y="45"/>
                </a:lnTo>
                <a:lnTo>
                  <a:pt x="2738" y="38"/>
                </a:lnTo>
                <a:close/>
                <a:moveTo>
                  <a:pt x="2048" y="12"/>
                </a:moveTo>
                <a:lnTo>
                  <a:pt x="2018" y="16"/>
                </a:lnTo>
                <a:lnTo>
                  <a:pt x="1985" y="22"/>
                </a:lnTo>
                <a:lnTo>
                  <a:pt x="1945" y="29"/>
                </a:lnTo>
                <a:lnTo>
                  <a:pt x="1903" y="38"/>
                </a:lnTo>
                <a:lnTo>
                  <a:pt x="1865" y="45"/>
                </a:lnTo>
                <a:lnTo>
                  <a:pt x="1764" y="72"/>
                </a:lnTo>
                <a:lnTo>
                  <a:pt x="1743" y="86"/>
                </a:lnTo>
                <a:lnTo>
                  <a:pt x="1717" y="96"/>
                </a:lnTo>
                <a:lnTo>
                  <a:pt x="1698" y="104"/>
                </a:lnTo>
                <a:lnTo>
                  <a:pt x="1663" y="118"/>
                </a:lnTo>
                <a:lnTo>
                  <a:pt x="1644" y="127"/>
                </a:lnTo>
                <a:lnTo>
                  <a:pt x="1621" y="139"/>
                </a:lnTo>
                <a:lnTo>
                  <a:pt x="1572" y="159"/>
                </a:lnTo>
                <a:lnTo>
                  <a:pt x="1534" y="172"/>
                </a:lnTo>
                <a:lnTo>
                  <a:pt x="1518" y="190"/>
                </a:lnTo>
                <a:lnTo>
                  <a:pt x="1451" y="221"/>
                </a:lnTo>
                <a:lnTo>
                  <a:pt x="1512" y="203"/>
                </a:lnTo>
                <a:lnTo>
                  <a:pt x="1505" y="218"/>
                </a:lnTo>
                <a:lnTo>
                  <a:pt x="1477" y="234"/>
                </a:lnTo>
                <a:lnTo>
                  <a:pt x="1466" y="251"/>
                </a:lnTo>
                <a:lnTo>
                  <a:pt x="1490" y="250"/>
                </a:lnTo>
                <a:lnTo>
                  <a:pt x="1433" y="276"/>
                </a:lnTo>
                <a:lnTo>
                  <a:pt x="1512" y="259"/>
                </a:lnTo>
                <a:lnTo>
                  <a:pt x="1542" y="238"/>
                </a:lnTo>
                <a:lnTo>
                  <a:pt x="1590" y="222"/>
                </a:lnTo>
                <a:lnTo>
                  <a:pt x="1628" y="222"/>
                </a:lnTo>
                <a:lnTo>
                  <a:pt x="1559" y="250"/>
                </a:lnTo>
                <a:lnTo>
                  <a:pt x="1489" y="287"/>
                </a:lnTo>
                <a:lnTo>
                  <a:pt x="1498" y="291"/>
                </a:lnTo>
                <a:lnTo>
                  <a:pt x="1439" y="325"/>
                </a:lnTo>
                <a:lnTo>
                  <a:pt x="1523" y="301"/>
                </a:lnTo>
                <a:lnTo>
                  <a:pt x="1504" y="330"/>
                </a:lnTo>
                <a:lnTo>
                  <a:pt x="1422" y="361"/>
                </a:lnTo>
                <a:lnTo>
                  <a:pt x="1403" y="355"/>
                </a:lnTo>
                <a:lnTo>
                  <a:pt x="1382" y="351"/>
                </a:lnTo>
                <a:lnTo>
                  <a:pt x="1363" y="345"/>
                </a:lnTo>
                <a:lnTo>
                  <a:pt x="1331" y="364"/>
                </a:lnTo>
                <a:lnTo>
                  <a:pt x="1275" y="365"/>
                </a:lnTo>
                <a:lnTo>
                  <a:pt x="1201" y="386"/>
                </a:lnTo>
                <a:lnTo>
                  <a:pt x="1166" y="405"/>
                </a:lnTo>
                <a:lnTo>
                  <a:pt x="1129" y="424"/>
                </a:lnTo>
                <a:lnTo>
                  <a:pt x="1116" y="439"/>
                </a:lnTo>
                <a:lnTo>
                  <a:pt x="1065" y="475"/>
                </a:lnTo>
                <a:lnTo>
                  <a:pt x="1055" y="490"/>
                </a:lnTo>
                <a:lnTo>
                  <a:pt x="1047" y="501"/>
                </a:lnTo>
                <a:lnTo>
                  <a:pt x="1042" y="513"/>
                </a:lnTo>
                <a:lnTo>
                  <a:pt x="1034" y="525"/>
                </a:lnTo>
                <a:lnTo>
                  <a:pt x="1028" y="537"/>
                </a:lnTo>
                <a:lnTo>
                  <a:pt x="1023" y="553"/>
                </a:lnTo>
                <a:lnTo>
                  <a:pt x="1015" y="573"/>
                </a:lnTo>
                <a:lnTo>
                  <a:pt x="1005" y="598"/>
                </a:lnTo>
                <a:lnTo>
                  <a:pt x="927" y="658"/>
                </a:lnTo>
                <a:lnTo>
                  <a:pt x="887" y="703"/>
                </a:lnTo>
                <a:lnTo>
                  <a:pt x="889" y="708"/>
                </a:lnTo>
                <a:lnTo>
                  <a:pt x="891" y="714"/>
                </a:lnTo>
                <a:lnTo>
                  <a:pt x="894" y="718"/>
                </a:lnTo>
                <a:lnTo>
                  <a:pt x="898" y="727"/>
                </a:lnTo>
                <a:lnTo>
                  <a:pt x="1008" y="633"/>
                </a:lnTo>
                <a:lnTo>
                  <a:pt x="1043" y="629"/>
                </a:lnTo>
                <a:lnTo>
                  <a:pt x="1090" y="605"/>
                </a:lnTo>
                <a:lnTo>
                  <a:pt x="1157" y="535"/>
                </a:lnTo>
                <a:lnTo>
                  <a:pt x="1273" y="478"/>
                </a:lnTo>
                <a:lnTo>
                  <a:pt x="1286" y="506"/>
                </a:lnTo>
                <a:lnTo>
                  <a:pt x="1270" y="556"/>
                </a:lnTo>
                <a:lnTo>
                  <a:pt x="1192" y="623"/>
                </a:lnTo>
                <a:lnTo>
                  <a:pt x="1223" y="636"/>
                </a:lnTo>
                <a:lnTo>
                  <a:pt x="1296" y="602"/>
                </a:lnTo>
                <a:lnTo>
                  <a:pt x="1230" y="702"/>
                </a:lnTo>
                <a:lnTo>
                  <a:pt x="1197" y="737"/>
                </a:lnTo>
                <a:lnTo>
                  <a:pt x="1191" y="773"/>
                </a:lnTo>
                <a:lnTo>
                  <a:pt x="1185" y="814"/>
                </a:lnTo>
                <a:lnTo>
                  <a:pt x="1180" y="854"/>
                </a:lnTo>
                <a:lnTo>
                  <a:pt x="1141" y="892"/>
                </a:lnTo>
                <a:lnTo>
                  <a:pt x="1046" y="920"/>
                </a:lnTo>
                <a:lnTo>
                  <a:pt x="1017" y="902"/>
                </a:lnTo>
                <a:lnTo>
                  <a:pt x="987" y="883"/>
                </a:lnTo>
                <a:lnTo>
                  <a:pt x="960" y="864"/>
                </a:lnTo>
                <a:lnTo>
                  <a:pt x="857" y="892"/>
                </a:lnTo>
                <a:lnTo>
                  <a:pt x="809" y="923"/>
                </a:lnTo>
                <a:lnTo>
                  <a:pt x="846" y="915"/>
                </a:lnTo>
                <a:lnTo>
                  <a:pt x="884" y="909"/>
                </a:lnTo>
                <a:lnTo>
                  <a:pt x="919" y="902"/>
                </a:lnTo>
                <a:lnTo>
                  <a:pt x="945" y="918"/>
                </a:lnTo>
                <a:lnTo>
                  <a:pt x="869" y="1013"/>
                </a:lnTo>
                <a:lnTo>
                  <a:pt x="888" y="1054"/>
                </a:lnTo>
                <a:lnTo>
                  <a:pt x="854" y="1062"/>
                </a:lnTo>
                <a:lnTo>
                  <a:pt x="818" y="1069"/>
                </a:lnTo>
                <a:lnTo>
                  <a:pt x="783" y="1076"/>
                </a:lnTo>
                <a:lnTo>
                  <a:pt x="837" y="1021"/>
                </a:lnTo>
                <a:lnTo>
                  <a:pt x="805" y="1025"/>
                </a:lnTo>
                <a:lnTo>
                  <a:pt x="737" y="1031"/>
                </a:lnTo>
                <a:lnTo>
                  <a:pt x="682" y="1083"/>
                </a:lnTo>
                <a:lnTo>
                  <a:pt x="628" y="1089"/>
                </a:lnTo>
                <a:lnTo>
                  <a:pt x="543" y="1155"/>
                </a:lnTo>
                <a:lnTo>
                  <a:pt x="549" y="1126"/>
                </a:lnTo>
                <a:lnTo>
                  <a:pt x="484" y="1222"/>
                </a:lnTo>
                <a:lnTo>
                  <a:pt x="426" y="1257"/>
                </a:lnTo>
                <a:lnTo>
                  <a:pt x="378" y="1278"/>
                </a:lnTo>
                <a:lnTo>
                  <a:pt x="343" y="1312"/>
                </a:lnTo>
                <a:lnTo>
                  <a:pt x="296" y="1411"/>
                </a:lnTo>
                <a:lnTo>
                  <a:pt x="250" y="1502"/>
                </a:lnTo>
                <a:lnTo>
                  <a:pt x="233" y="1527"/>
                </a:lnTo>
                <a:lnTo>
                  <a:pt x="262" y="1424"/>
                </a:lnTo>
                <a:lnTo>
                  <a:pt x="302" y="1341"/>
                </a:lnTo>
                <a:lnTo>
                  <a:pt x="309" y="1281"/>
                </a:lnTo>
                <a:lnTo>
                  <a:pt x="309" y="1237"/>
                </a:lnTo>
                <a:lnTo>
                  <a:pt x="275" y="1290"/>
                </a:lnTo>
                <a:lnTo>
                  <a:pt x="288" y="1243"/>
                </a:lnTo>
                <a:lnTo>
                  <a:pt x="302" y="1199"/>
                </a:lnTo>
                <a:lnTo>
                  <a:pt x="283" y="1215"/>
                </a:lnTo>
                <a:lnTo>
                  <a:pt x="239" y="1291"/>
                </a:lnTo>
                <a:lnTo>
                  <a:pt x="245" y="1279"/>
                </a:lnTo>
                <a:lnTo>
                  <a:pt x="275" y="1222"/>
                </a:lnTo>
                <a:lnTo>
                  <a:pt x="283" y="1209"/>
                </a:lnTo>
                <a:lnTo>
                  <a:pt x="322" y="1143"/>
                </a:lnTo>
                <a:lnTo>
                  <a:pt x="366" y="1073"/>
                </a:lnTo>
                <a:lnTo>
                  <a:pt x="401" y="1021"/>
                </a:lnTo>
                <a:lnTo>
                  <a:pt x="430" y="980"/>
                </a:lnTo>
                <a:lnTo>
                  <a:pt x="470" y="927"/>
                </a:lnTo>
                <a:lnTo>
                  <a:pt x="555" y="822"/>
                </a:lnTo>
                <a:lnTo>
                  <a:pt x="601" y="768"/>
                </a:lnTo>
                <a:lnTo>
                  <a:pt x="653" y="715"/>
                </a:lnTo>
                <a:lnTo>
                  <a:pt x="701" y="667"/>
                </a:lnTo>
                <a:lnTo>
                  <a:pt x="746" y="624"/>
                </a:lnTo>
                <a:lnTo>
                  <a:pt x="790" y="585"/>
                </a:lnTo>
                <a:lnTo>
                  <a:pt x="832" y="548"/>
                </a:lnTo>
                <a:lnTo>
                  <a:pt x="917" y="481"/>
                </a:lnTo>
                <a:lnTo>
                  <a:pt x="945" y="461"/>
                </a:lnTo>
                <a:lnTo>
                  <a:pt x="999" y="423"/>
                </a:lnTo>
                <a:lnTo>
                  <a:pt x="1061" y="380"/>
                </a:lnTo>
                <a:lnTo>
                  <a:pt x="1128" y="336"/>
                </a:lnTo>
                <a:lnTo>
                  <a:pt x="1141" y="327"/>
                </a:lnTo>
                <a:lnTo>
                  <a:pt x="1159" y="317"/>
                </a:lnTo>
                <a:lnTo>
                  <a:pt x="1185" y="303"/>
                </a:lnTo>
                <a:lnTo>
                  <a:pt x="1213" y="288"/>
                </a:lnTo>
                <a:lnTo>
                  <a:pt x="1243" y="270"/>
                </a:lnTo>
                <a:lnTo>
                  <a:pt x="1280" y="251"/>
                </a:lnTo>
                <a:lnTo>
                  <a:pt x="1321" y="230"/>
                </a:lnTo>
                <a:lnTo>
                  <a:pt x="1347" y="218"/>
                </a:lnTo>
                <a:lnTo>
                  <a:pt x="1369" y="208"/>
                </a:lnTo>
                <a:lnTo>
                  <a:pt x="1390" y="197"/>
                </a:lnTo>
                <a:lnTo>
                  <a:pt x="1409" y="190"/>
                </a:lnTo>
                <a:lnTo>
                  <a:pt x="1428" y="181"/>
                </a:lnTo>
                <a:lnTo>
                  <a:pt x="1448" y="172"/>
                </a:lnTo>
                <a:lnTo>
                  <a:pt x="1471" y="164"/>
                </a:lnTo>
                <a:lnTo>
                  <a:pt x="1498" y="153"/>
                </a:lnTo>
                <a:lnTo>
                  <a:pt x="1530" y="140"/>
                </a:lnTo>
                <a:lnTo>
                  <a:pt x="1568" y="126"/>
                </a:lnTo>
                <a:lnTo>
                  <a:pt x="1625" y="107"/>
                </a:lnTo>
                <a:lnTo>
                  <a:pt x="1628" y="105"/>
                </a:lnTo>
                <a:lnTo>
                  <a:pt x="1702" y="83"/>
                </a:lnTo>
                <a:lnTo>
                  <a:pt x="1796" y="58"/>
                </a:lnTo>
                <a:lnTo>
                  <a:pt x="1895" y="36"/>
                </a:lnTo>
                <a:lnTo>
                  <a:pt x="2001" y="17"/>
                </a:lnTo>
                <a:lnTo>
                  <a:pt x="2048" y="12"/>
                </a:lnTo>
                <a:close/>
                <a:moveTo>
                  <a:pt x="2625" y="0"/>
                </a:moveTo>
                <a:lnTo>
                  <a:pt x="2670" y="6"/>
                </a:lnTo>
                <a:lnTo>
                  <a:pt x="2682" y="7"/>
                </a:lnTo>
                <a:lnTo>
                  <a:pt x="2713" y="12"/>
                </a:lnTo>
                <a:lnTo>
                  <a:pt x="2716" y="12"/>
                </a:lnTo>
                <a:lnTo>
                  <a:pt x="2741" y="16"/>
                </a:lnTo>
                <a:lnTo>
                  <a:pt x="2771" y="20"/>
                </a:lnTo>
                <a:lnTo>
                  <a:pt x="2787" y="23"/>
                </a:lnTo>
                <a:lnTo>
                  <a:pt x="2792" y="23"/>
                </a:lnTo>
                <a:lnTo>
                  <a:pt x="2852" y="35"/>
                </a:lnTo>
                <a:lnTo>
                  <a:pt x="2856" y="36"/>
                </a:lnTo>
                <a:lnTo>
                  <a:pt x="2868" y="38"/>
                </a:lnTo>
                <a:lnTo>
                  <a:pt x="2874" y="39"/>
                </a:lnTo>
                <a:lnTo>
                  <a:pt x="2997" y="69"/>
                </a:lnTo>
                <a:lnTo>
                  <a:pt x="3005" y="72"/>
                </a:lnTo>
                <a:lnTo>
                  <a:pt x="3020" y="76"/>
                </a:lnTo>
                <a:lnTo>
                  <a:pt x="3038" y="82"/>
                </a:lnTo>
                <a:lnTo>
                  <a:pt x="3059" y="88"/>
                </a:lnTo>
                <a:lnTo>
                  <a:pt x="3086" y="96"/>
                </a:lnTo>
                <a:lnTo>
                  <a:pt x="3119" y="107"/>
                </a:lnTo>
                <a:lnTo>
                  <a:pt x="3133" y="111"/>
                </a:lnTo>
                <a:lnTo>
                  <a:pt x="3238" y="149"/>
                </a:lnTo>
                <a:lnTo>
                  <a:pt x="3358" y="200"/>
                </a:lnTo>
                <a:lnTo>
                  <a:pt x="3478" y="257"/>
                </a:lnTo>
                <a:lnTo>
                  <a:pt x="3586" y="316"/>
                </a:lnTo>
                <a:lnTo>
                  <a:pt x="3617" y="336"/>
                </a:lnTo>
                <a:lnTo>
                  <a:pt x="3655" y="358"/>
                </a:lnTo>
                <a:lnTo>
                  <a:pt x="3726" y="405"/>
                </a:lnTo>
                <a:lnTo>
                  <a:pt x="3791" y="452"/>
                </a:lnTo>
                <a:lnTo>
                  <a:pt x="3851" y="497"/>
                </a:lnTo>
                <a:lnTo>
                  <a:pt x="3905" y="542"/>
                </a:lnTo>
                <a:lnTo>
                  <a:pt x="3956" y="586"/>
                </a:lnTo>
                <a:lnTo>
                  <a:pt x="4006" y="630"/>
                </a:lnTo>
                <a:lnTo>
                  <a:pt x="4051" y="671"/>
                </a:lnTo>
                <a:lnTo>
                  <a:pt x="4082" y="703"/>
                </a:lnTo>
                <a:lnTo>
                  <a:pt x="4112" y="734"/>
                </a:lnTo>
                <a:lnTo>
                  <a:pt x="4161" y="785"/>
                </a:lnTo>
                <a:lnTo>
                  <a:pt x="4166" y="792"/>
                </a:lnTo>
                <a:lnTo>
                  <a:pt x="4213" y="847"/>
                </a:lnTo>
                <a:lnTo>
                  <a:pt x="4257" y="901"/>
                </a:lnTo>
                <a:lnTo>
                  <a:pt x="4298" y="955"/>
                </a:lnTo>
                <a:lnTo>
                  <a:pt x="4336" y="1007"/>
                </a:lnTo>
                <a:lnTo>
                  <a:pt x="4371" y="1060"/>
                </a:lnTo>
                <a:lnTo>
                  <a:pt x="4406" y="1114"/>
                </a:lnTo>
                <a:lnTo>
                  <a:pt x="4440" y="1170"/>
                </a:lnTo>
                <a:lnTo>
                  <a:pt x="4473" y="1228"/>
                </a:lnTo>
                <a:lnTo>
                  <a:pt x="4509" y="1290"/>
                </a:lnTo>
                <a:lnTo>
                  <a:pt x="4533" y="1345"/>
                </a:lnTo>
                <a:lnTo>
                  <a:pt x="4560" y="1404"/>
                </a:lnTo>
                <a:lnTo>
                  <a:pt x="4586" y="1465"/>
                </a:lnTo>
                <a:lnTo>
                  <a:pt x="4612" y="1525"/>
                </a:lnTo>
                <a:lnTo>
                  <a:pt x="4634" y="1582"/>
                </a:lnTo>
                <a:lnTo>
                  <a:pt x="4636" y="1586"/>
                </a:lnTo>
                <a:lnTo>
                  <a:pt x="4655" y="1642"/>
                </a:lnTo>
                <a:lnTo>
                  <a:pt x="4664" y="1668"/>
                </a:lnTo>
                <a:lnTo>
                  <a:pt x="4669" y="1690"/>
                </a:lnTo>
                <a:lnTo>
                  <a:pt x="4677" y="1717"/>
                </a:lnTo>
                <a:lnTo>
                  <a:pt x="4645" y="1623"/>
                </a:lnTo>
                <a:lnTo>
                  <a:pt x="4630" y="1592"/>
                </a:lnTo>
                <a:lnTo>
                  <a:pt x="4612" y="1559"/>
                </a:lnTo>
                <a:lnTo>
                  <a:pt x="4595" y="1527"/>
                </a:lnTo>
                <a:lnTo>
                  <a:pt x="4579" y="1497"/>
                </a:lnTo>
                <a:lnTo>
                  <a:pt x="4586" y="1534"/>
                </a:lnTo>
                <a:lnTo>
                  <a:pt x="4592" y="1575"/>
                </a:lnTo>
                <a:lnTo>
                  <a:pt x="4596" y="1611"/>
                </a:lnTo>
                <a:lnTo>
                  <a:pt x="4611" y="1654"/>
                </a:lnTo>
                <a:lnTo>
                  <a:pt x="4620" y="1712"/>
                </a:lnTo>
                <a:lnTo>
                  <a:pt x="4634" y="1794"/>
                </a:lnTo>
                <a:lnTo>
                  <a:pt x="4640" y="1923"/>
                </a:lnTo>
                <a:lnTo>
                  <a:pt x="4652" y="1971"/>
                </a:lnTo>
                <a:lnTo>
                  <a:pt x="4675" y="2076"/>
                </a:lnTo>
                <a:lnTo>
                  <a:pt x="4685" y="2126"/>
                </a:lnTo>
                <a:lnTo>
                  <a:pt x="4680" y="2262"/>
                </a:lnTo>
                <a:lnTo>
                  <a:pt x="4647" y="2171"/>
                </a:lnTo>
                <a:lnTo>
                  <a:pt x="4627" y="2125"/>
                </a:lnTo>
                <a:lnTo>
                  <a:pt x="4604" y="2075"/>
                </a:lnTo>
                <a:lnTo>
                  <a:pt x="4580" y="2024"/>
                </a:lnTo>
                <a:lnTo>
                  <a:pt x="4558" y="1978"/>
                </a:lnTo>
                <a:lnTo>
                  <a:pt x="4541" y="1932"/>
                </a:lnTo>
                <a:lnTo>
                  <a:pt x="4522" y="1880"/>
                </a:lnTo>
                <a:lnTo>
                  <a:pt x="4501" y="1831"/>
                </a:lnTo>
                <a:lnTo>
                  <a:pt x="4482" y="1784"/>
                </a:lnTo>
                <a:lnTo>
                  <a:pt x="4479" y="1850"/>
                </a:lnTo>
                <a:lnTo>
                  <a:pt x="4433" y="1810"/>
                </a:lnTo>
                <a:lnTo>
                  <a:pt x="4431" y="1772"/>
                </a:lnTo>
                <a:lnTo>
                  <a:pt x="4392" y="1771"/>
                </a:lnTo>
                <a:lnTo>
                  <a:pt x="4339" y="1705"/>
                </a:lnTo>
                <a:lnTo>
                  <a:pt x="4292" y="1755"/>
                </a:lnTo>
                <a:lnTo>
                  <a:pt x="4269" y="1778"/>
                </a:lnTo>
                <a:lnTo>
                  <a:pt x="4196" y="1813"/>
                </a:lnTo>
                <a:lnTo>
                  <a:pt x="4134" y="1762"/>
                </a:lnTo>
                <a:lnTo>
                  <a:pt x="4079" y="1807"/>
                </a:lnTo>
                <a:lnTo>
                  <a:pt x="4041" y="1785"/>
                </a:lnTo>
                <a:lnTo>
                  <a:pt x="4001" y="1760"/>
                </a:lnTo>
                <a:lnTo>
                  <a:pt x="3960" y="1737"/>
                </a:lnTo>
                <a:lnTo>
                  <a:pt x="3922" y="1715"/>
                </a:lnTo>
                <a:lnTo>
                  <a:pt x="3908" y="1753"/>
                </a:lnTo>
                <a:lnTo>
                  <a:pt x="3940" y="1787"/>
                </a:lnTo>
                <a:lnTo>
                  <a:pt x="3973" y="1823"/>
                </a:lnTo>
                <a:lnTo>
                  <a:pt x="4008" y="1860"/>
                </a:lnTo>
                <a:lnTo>
                  <a:pt x="4042" y="1898"/>
                </a:lnTo>
                <a:lnTo>
                  <a:pt x="4073" y="1932"/>
                </a:lnTo>
                <a:lnTo>
                  <a:pt x="4124" y="1885"/>
                </a:lnTo>
                <a:lnTo>
                  <a:pt x="4147" y="1825"/>
                </a:lnTo>
                <a:lnTo>
                  <a:pt x="4184" y="1880"/>
                </a:lnTo>
                <a:lnTo>
                  <a:pt x="4276" y="1907"/>
                </a:lnTo>
                <a:lnTo>
                  <a:pt x="4270" y="1956"/>
                </a:lnTo>
                <a:lnTo>
                  <a:pt x="4263" y="2011"/>
                </a:lnTo>
                <a:lnTo>
                  <a:pt x="4254" y="2063"/>
                </a:lnTo>
                <a:lnTo>
                  <a:pt x="4247" y="2113"/>
                </a:lnTo>
                <a:lnTo>
                  <a:pt x="4229" y="2154"/>
                </a:lnTo>
                <a:lnTo>
                  <a:pt x="4209" y="2196"/>
                </a:lnTo>
                <a:lnTo>
                  <a:pt x="4188" y="2240"/>
                </a:lnTo>
                <a:lnTo>
                  <a:pt x="4168" y="2280"/>
                </a:lnTo>
                <a:lnTo>
                  <a:pt x="4133" y="2315"/>
                </a:lnTo>
                <a:lnTo>
                  <a:pt x="4096" y="2353"/>
                </a:lnTo>
                <a:lnTo>
                  <a:pt x="4057" y="2389"/>
                </a:lnTo>
                <a:lnTo>
                  <a:pt x="4019" y="2427"/>
                </a:lnTo>
                <a:lnTo>
                  <a:pt x="3982" y="2461"/>
                </a:lnTo>
                <a:lnTo>
                  <a:pt x="3930" y="2386"/>
                </a:lnTo>
                <a:lnTo>
                  <a:pt x="3874" y="2255"/>
                </a:lnTo>
                <a:lnTo>
                  <a:pt x="3805" y="2193"/>
                </a:lnTo>
                <a:lnTo>
                  <a:pt x="3704" y="2050"/>
                </a:lnTo>
                <a:lnTo>
                  <a:pt x="3672" y="2011"/>
                </a:lnTo>
                <a:lnTo>
                  <a:pt x="3636" y="1968"/>
                </a:lnTo>
                <a:lnTo>
                  <a:pt x="3600" y="1926"/>
                </a:lnTo>
                <a:lnTo>
                  <a:pt x="3567" y="1886"/>
                </a:lnTo>
                <a:lnTo>
                  <a:pt x="3546" y="1915"/>
                </a:lnTo>
                <a:lnTo>
                  <a:pt x="3494" y="1889"/>
                </a:lnTo>
                <a:lnTo>
                  <a:pt x="3532" y="1939"/>
                </a:lnTo>
                <a:lnTo>
                  <a:pt x="3573" y="1993"/>
                </a:lnTo>
                <a:lnTo>
                  <a:pt x="3615" y="2049"/>
                </a:lnTo>
                <a:lnTo>
                  <a:pt x="3656" y="2103"/>
                </a:lnTo>
                <a:lnTo>
                  <a:pt x="3694" y="2152"/>
                </a:lnTo>
                <a:lnTo>
                  <a:pt x="3750" y="2278"/>
                </a:lnTo>
                <a:lnTo>
                  <a:pt x="3791" y="2307"/>
                </a:lnTo>
                <a:lnTo>
                  <a:pt x="3849" y="2397"/>
                </a:lnTo>
                <a:lnTo>
                  <a:pt x="3951" y="2478"/>
                </a:lnTo>
                <a:lnTo>
                  <a:pt x="3960" y="2528"/>
                </a:lnTo>
                <a:lnTo>
                  <a:pt x="4025" y="2547"/>
                </a:lnTo>
                <a:lnTo>
                  <a:pt x="4065" y="2516"/>
                </a:lnTo>
                <a:lnTo>
                  <a:pt x="4108" y="2481"/>
                </a:lnTo>
                <a:lnTo>
                  <a:pt x="4152" y="2448"/>
                </a:lnTo>
                <a:lnTo>
                  <a:pt x="4191" y="2416"/>
                </a:lnTo>
                <a:lnTo>
                  <a:pt x="4194" y="2515"/>
                </a:lnTo>
                <a:lnTo>
                  <a:pt x="4184" y="2568"/>
                </a:lnTo>
                <a:lnTo>
                  <a:pt x="4161" y="2682"/>
                </a:lnTo>
                <a:lnTo>
                  <a:pt x="4150" y="2734"/>
                </a:lnTo>
                <a:lnTo>
                  <a:pt x="4083" y="2869"/>
                </a:lnTo>
                <a:lnTo>
                  <a:pt x="4030" y="2924"/>
                </a:lnTo>
                <a:lnTo>
                  <a:pt x="3954" y="3085"/>
                </a:lnTo>
                <a:lnTo>
                  <a:pt x="3906" y="3135"/>
                </a:lnTo>
                <a:lnTo>
                  <a:pt x="3861" y="3275"/>
                </a:lnTo>
                <a:lnTo>
                  <a:pt x="3871" y="3401"/>
                </a:lnTo>
                <a:lnTo>
                  <a:pt x="3886" y="3441"/>
                </a:lnTo>
                <a:lnTo>
                  <a:pt x="3881" y="3480"/>
                </a:lnTo>
                <a:lnTo>
                  <a:pt x="3870" y="3565"/>
                </a:lnTo>
                <a:lnTo>
                  <a:pt x="3865" y="3604"/>
                </a:lnTo>
                <a:lnTo>
                  <a:pt x="3779" y="3691"/>
                </a:lnTo>
                <a:lnTo>
                  <a:pt x="3732" y="3736"/>
                </a:lnTo>
                <a:lnTo>
                  <a:pt x="3687" y="3780"/>
                </a:lnTo>
                <a:lnTo>
                  <a:pt x="3644" y="3821"/>
                </a:lnTo>
                <a:lnTo>
                  <a:pt x="3652" y="3860"/>
                </a:lnTo>
                <a:lnTo>
                  <a:pt x="3630" y="3942"/>
                </a:lnTo>
                <a:lnTo>
                  <a:pt x="3542" y="3999"/>
                </a:lnTo>
                <a:lnTo>
                  <a:pt x="3485" y="4097"/>
                </a:lnTo>
                <a:lnTo>
                  <a:pt x="3448" y="4126"/>
                </a:lnTo>
                <a:lnTo>
                  <a:pt x="3369" y="4188"/>
                </a:lnTo>
                <a:lnTo>
                  <a:pt x="3329" y="4219"/>
                </a:lnTo>
                <a:lnTo>
                  <a:pt x="3292" y="4246"/>
                </a:lnTo>
                <a:lnTo>
                  <a:pt x="3190" y="4281"/>
                </a:lnTo>
                <a:lnTo>
                  <a:pt x="3143" y="4289"/>
                </a:lnTo>
                <a:lnTo>
                  <a:pt x="3040" y="4306"/>
                </a:lnTo>
                <a:lnTo>
                  <a:pt x="2994" y="4314"/>
                </a:lnTo>
                <a:lnTo>
                  <a:pt x="2988" y="4240"/>
                </a:lnTo>
                <a:lnTo>
                  <a:pt x="2969" y="4216"/>
                </a:lnTo>
                <a:lnTo>
                  <a:pt x="2948" y="4188"/>
                </a:lnTo>
                <a:lnTo>
                  <a:pt x="2928" y="4162"/>
                </a:lnTo>
                <a:lnTo>
                  <a:pt x="2909" y="4137"/>
                </a:lnTo>
                <a:lnTo>
                  <a:pt x="2907" y="4094"/>
                </a:lnTo>
                <a:lnTo>
                  <a:pt x="2904" y="4047"/>
                </a:lnTo>
                <a:lnTo>
                  <a:pt x="2902" y="4005"/>
                </a:lnTo>
                <a:lnTo>
                  <a:pt x="2883" y="3974"/>
                </a:lnTo>
                <a:lnTo>
                  <a:pt x="2861" y="3941"/>
                </a:lnTo>
                <a:lnTo>
                  <a:pt x="2840" y="3907"/>
                </a:lnTo>
                <a:lnTo>
                  <a:pt x="2820" y="3876"/>
                </a:lnTo>
                <a:lnTo>
                  <a:pt x="2824" y="3799"/>
                </a:lnTo>
                <a:lnTo>
                  <a:pt x="2903" y="3641"/>
                </a:lnTo>
                <a:lnTo>
                  <a:pt x="2902" y="3515"/>
                </a:lnTo>
                <a:lnTo>
                  <a:pt x="2846" y="3384"/>
                </a:lnTo>
                <a:lnTo>
                  <a:pt x="2812" y="3350"/>
                </a:lnTo>
                <a:lnTo>
                  <a:pt x="2776" y="3315"/>
                </a:lnTo>
                <a:lnTo>
                  <a:pt x="2707" y="3246"/>
                </a:lnTo>
                <a:lnTo>
                  <a:pt x="2742" y="3186"/>
                </a:lnTo>
                <a:lnTo>
                  <a:pt x="2748" y="3075"/>
                </a:lnTo>
                <a:lnTo>
                  <a:pt x="2690" y="3021"/>
                </a:lnTo>
                <a:lnTo>
                  <a:pt x="2594" y="3024"/>
                </a:lnTo>
                <a:lnTo>
                  <a:pt x="2524" y="2951"/>
                </a:lnTo>
                <a:lnTo>
                  <a:pt x="2399" y="2949"/>
                </a:lnTo>
                <a:lnTo>
                  <a:pt x="2241" y="3014"/>
                </a:lnTo>
                <a:lnTo>
                  <a:pt x="2118" y="2996"/>
                </a:lnTo>
                <a:lnTo>
                  <a:pt x="2008" y="3018"/>
                </a:lnTo>
                <a:lnTo>
                  <a:pt x="1969" y="2992"/>
                </a:lnTo>
                <a:lnTo>
                  <a:pt x="1926" y="2964"/>
                </a:lnTo>
                <a:lnTo>
                  <a:pt x="1884" y="2935"/>
                </a:lnTo>
                <a:lnTo>
                  <a:pt x="1846" y="2908"/>
                </a:lnTo>
                <a:lnTo>
                  <a:pt x="1767" y="2772"/>
                </a:lnTo>
                <a:lnTo>
                  <a:pt x="1672" y="2661"/>
                </a:lnTo>
                <a:lnTo>
                  <a:pt x="1656" y="2571"/>
                </a:lnTo>
                <a:lnTo>
                  <a:pt x="1710" y="2416"/>
                </a:lnTo>
                <a:lnTo>
                  <a:pt x="1695" y="2258"/>
                </a:lnTo>
                <a:lnTo>
                  <a:pt x="1726" y="2215"/>
                </a:lnTo>
                <a:lnTo>
                  <a:pt x="1760" y="2168"/>
                </a:lnTo>
                <a:lnTo>
                  <a:pt x="1795" y="2122"/>
                </a:lnTo>
                <a:lnTo>
                  <a:pt x="1828" y="2076"/>
                </a:lnTo>
                <a:lnTo>
                  <a:pt x="1859" y="2032"/>
                </a:lnTo>
                <a:lnTo>
                  <a:pt x="1980" y="1958"/>
                </a:lnTo>
                <a:lnTo>
                  <a:pt x="1988" y="1888"/>
                </a:lnTo>
                <a:lnTo>
                  <a:pt x="2023" y="1834"/>
                </a:lnTo>
                <a:lnTo>
                  <a:pt x="2106" y="1788"/>
                </a:lnTo>
                <a:lnTo>
                  <a:pt x="2143" y="1730"/>
                </a:lnTo>
                <a:lnTo>
                  <a:pt x="2251" y="1749"/>
                </a:lnTo>
                <a:lnTo>
                  <a:pt x="2369" y="1705"/>
                </a:lnTo>
                <a:lnTo>
                  <a:pt x="2457" y="1679"/>
                </a:lnTo>
                <a:lnTo>
                  <a:pt x="2505" y="1680"/>
                </a:lnTo>
                <a:lnTo>
                  <a:pt x="2545" y="1677"/>
                </a:lnTo>
                <a:lnTo>
                  <a:pt x="2632" y="1671"/>
                </a:lnTo>
                <a:lnTo>
                  <a:pt x="2672" y="1668"/>
                </a:lnTo>
                <a:lnTo>
                  <a:pt x="2739" y="1739"/>
                </a:lnTo>
                <a:lnTo>
                  <a:pt x="2701" y="1791"/>
                </a:lnTo>
                <a:lnTo>
                  <a:pt x="2766" y="1829"/>
                </a:lnTo>
                <a:lnTo>
                  <a:pt x="2855" y="1839"/>
                </a:lnTo>
                <a:lnTo>
                  <a:pt x="2935" y="1891"/>
                </a:lnTo>
                <a:lnTo>
                  <a:pt x="3027" y="1902"/>
                </a:lnTo>
                <a:lnTo>
                  <a:pt x="3065" y="1892"/>
                </a:lnTo>
                <a:lnTo>
                  <a:pt x="3051" y="1848"/>
                </a:lnTo>
                <a:lnTo>
                  <a:pt x="3065" y="1810"/>
                </a:lnTo>
                <a:lnTo>
                  <a:pt x="3141" y="1800"/>
                </a:lnTo>
                <a:lnTo>
                  <a:pt x="3236" y="1835"/>
                </a:lnTo>
                <a:lnTo>
                  <a:pt x="3364" y="1841"/>
                </a:lnTo>
                <a:lnTo>
                  <a:pt x="3415" y="1806"/>
                </a:lnTo>
                <a:lnTo>
                  <a:pt x="3519" y="1793"/>
                </a:lnTo>
                <a:lnTo>
                  <a:pt x="3527" y="1651"/>
                </a:lnTo>
                <a:lnTo>
                  <a:pt x="3489" y="1572"/>
                </a:lnTo>
                <a:lnTo>
                  <a:pt x="3424" y="1610"/>
                </a:lnTo>
                <a:lnTo>
                  <a:pt x="3362" y="1603"/>
                </a:lnTo>
                <a:lnTo>
                  <a:pt x="3292" y="1630"/>
                </a:lnTo>
                <a:lnTo>
                  <a:pt x="3217" y="1584"/>
                </a:lnTo>
                <a:lnTo>
                  <a:pt x="3190" y="1505"/>
                </a:lnTo>
                <a:lnTo>
                  <a:pt x="3248" y="1450"/>
                </a:lnTo>
                <a:lnTo>
                  <a:pt x="3333" y="1392"/>
                </a:lnTo>
                <a:lnTo>
                  <a:pt x="3388" y="1377"/>
                </a:lnTo>
                <a:lnTo>
                  <a:pt x="3476" y="1399"/>
                </a:lnTo>
                <a:lnTo>
                  <a:pt x="3554" y="1374"/>
                </a:lnTo>
                <a:lnTo>
                  <a:pt x="3551" y="1328"/>
                </a:lnTo>
                <a:lnTo>
                  <a:pt x="3462" y="1285"/>
                </a:lnTo>
                <a:lnTo>
                  <a:pt x="3378" y="1262"/>
                </a:lnTo>
                <a:lnTo>
                  <a:pt x="3391" y="1238"/>
                </a:lnTo>
                <a:lnTo>
                  <a:pt x="3391" y="1174"/>
                </a:lnTo>
                <a:lnTo>
                  <a:pt x="3330" y="1205"/>
                </a:lnTo>
                <a:lnTo>
                  <a:pt x="3299" y="1219"/>
                </a:lnTo>
                <a:lnTo>
                  <a:pt x="3352" y="1268"/>
                </a:lnTo>
                <a:lnTo>
                  <a:pt x="3311" y="1297"/>
                </a:lnTo>
                <a:lnTo>
                  <a:pt x="3267" y="1268"/>
                </a:lnTo>
                <a:lnTo>
                  <a:pt x="3252" y="1233"/>
                </a:lnTo>
                <a:lnTo>
                  <a:pt x="3210" y="1237"/>
                </a:lnTo>
                <a:lnTo>
                  <a:pt x="3198" y="1276"/>
                </a:lnTo>
                <a:lnTo>
                  <a:pt x="3184" y="1402"/>
                </a:lnTo>
                <a:lnTo>
                  <a:pt x="3217" y="1431"/>
                </a:lnTo>
                <a:lnTo>
                  <a:pt x="3217" y="1442"/>
                </a:lnTo>
                <a:lnTo>
                  <a:pt x="3165" y="1478"/>
                </a:lnTo>
                <a:lnTo>
                  <a:pt x="3124" y="1468"/>
                </a:lnTo>
                <a:lnTo>
                  <a:pt x="3108" y="1503"/>
                </a:lnTo>
                <a:lnTo>
                  <a:pt x="3071" y="1490"/>
                </a:lnTo>
                <a:lnTo>
                  <a:pt x="3067" y="1524"/>
                </a:lnTo>
                <a:lnTo>
                  <a:pt x="3144" y="1585"/>
                </a:lnTo>
                <a:lnTo>
                  <a:pt x="3115" y="1607"/>
                </a:lnTo>
                <a:lnTo>
                  <a:pt x="3116" y="1657"/>
                </a:lnTo>
                <a:lnTo>
                  <a:pt x="3071" y="1629"/>
                </a:lnTo>
                <a:lnTo>
                  <a:pt x="2967" y="1503"/>
                </a:lnTo>
                <a:lnTo>
                  <a:pt x="2957" y="1450"/>
                </a:lnTo>
                <a:lnTo>
                  <a:pt x="2831" y="1404"/>
                </a:lnTo>
                <a:lnTo>
                  <a:pt x="2748" y="1336"/>
                </a:lnTo>
                <a:lnTo>
                  <a:pt x="2717" y="1353"/>
                </a:lnTo>
                <a:lnTo>
                  <a:pt x="2720" y="1386"/>
                </a:lnTo>
                <a:lnTo>
                  <a:pt x="2842" y="1475"/>
                </a:lnTo>
                <a:lnTo>
                  <a:pt x="2926" y="1499"/>
                </a:lnTo>
                <a:lnTo>
                  <a:pt x="2937" y="1532"/>
                </a:lnTo>
                <a:lnTo>
                  <a:pt x="2897" y="1537"/>
                </a:lnTo>
                <a:lnTo>
                  <a:pt x="2896" y="1604"/>
                </a:lnTo>
                <a:lnTo>
                  <a:pt x="2877" y="1626"/>
                </a:lnTo>
                <a:lnTo>
                  <a:pt x="2850" y="1546"/>
                </a:lnTo>
                <a:lnTo>
                  <a:pt x="2739" y="1487"/>
                </a:lnTo>
                <a:lnTo>
                  <a:pt x="2707" y="1464"/>
                </a:lnTo>
                <a:lnTo>
                  <a:pt x="2640" y="1414"/>
                </a:lnTo>
                <a:lnTo>
                  <a:pt x="2608" y="1391"/>
                </a:lnTo>
                <a:lnTo>
                  <a:pt x="2597" y="1415"/>
                </a:lnTo>
                <a:lnTo>
                  <a:pt x="2535" y="1453"/>
                </a:lnTo>
                <a:lnTo>
                  <a:pt x="2498" y="1430"/>
                </a:lnTo>
                <a:lnTo>
                  <a:pt x="2444" y="1436"/>
                </a:lnTo>
                <a:lnTo>
                  <a:pt x="2435" y="1502"/>
                </a:lnTo>
                <a:lnTo>
                  <a:pt x="2353" y="1531"/>
                </a:lnTo>
                <a:lnTo>
                  <a:pt x="2343" y="1633"/>
                </a:lnTo>
                <a:lnTo>
                  <a:pt x="2267" y="1686"/>
                </a:lnTo>
                <a:lnTo>
                  <a:pt x="2203" y="1686"/>
                </a:lnTo>
                <a:lnTo>
                  <a:pt x="2143" y="1706"/>
                </a:lnTo>
                <a:lnTo>
                  <a:pt x="2106" y="1680"/>
                </a:lnTo>
                <a:lnTo>
                  <a:pt x="2042" y="1665"/>
                </a:lnTo>
                <a:lnTo>
                  <a:pt x="2023" y="1592"/>
                </a:lnTo>
                <a:lnTo>
                  <a:pt x="2058" y="1548"/>
                </a:lnTo>
                <a:lnTo>
                  <a:pt x="2062" y="1513"/>
                </a:lnTo>
                <a:lnTo>
                  <a:pt x="2065" y="1480"/>
                </a:lnTo>
                <a:lnTo>
                  <a:pt x="2055" y="1433"/>
                </a:lnTo>
                <a:lnTo>
                  <a:pt x="2148" y="1429"/>
                </a:lnTo>
                <a:lnTo>
                  <a:pt x="2197" y="1431"/>
                </a:lnTo>
                <a:lnTo>
                  <a:pt x="2248" y="1434"/>
                </a:lnTo>
                <a:lnTo>
                  <a:pt x="2296" y="1437"/>
                </a:lnTo>
                <a:lnTo>
                  <a:pt x="2303" y="1335"/>
                </a:lnTo>
                <a:lnTo>
                  <a:pt x="2261" y="1291"/>
                </a:lnTo>
                <a:lnTo>
                  <a:pt x="2217" y="1269"/>
                </a:lnTo>
                <a:lnTo>
                  <a:pt x="2229" y="1240"/>
                </a:lnTo>
                <a:lnTo>
                  <a:pt x="2260" y="1241"/>
                </a:lnTo>
                <a:lnTo>
                  <a:pt x="2292" y="1241"/>
                </a:lnTo>
                <a:lnTo>
                  <a:pt x="2303" y="1215"/>
                </a:lnTo>
                <a:lnTo>
                  <a:pt x="2368" y="1187"/>
                </a:lnTo>
                <a:lnTo>
                  <a:pt x="2399" y="1154"/>
                </a:lnTo>
                <a:lnTo>
                  <a:pt x="2450" y="1130"/>
                </a:lnTo>
                <a:lnTo>
                  <a:pt x="2489" y="1073"/>
                </a:lnTo>
                <a:lnTo>
                  <a:pt x="2568" y="1054"/>
                </a:lnTo>
                <a:lnTo>
                  <a:pt x="2565" y="1019"/>
                </a:lnTo>
                <a:lnTo>
                  <a:pt x="2549" y="958"/>
                </a:lnTo>
                <a:lnTo>
                  <a:pt x="2564" y="936"/>
                </a:lnTo>
                <a:lnTo>
                  <a:pt x="2596" y="931"/>
                </a:lnTo>
                <a:lnTo>
                  <a:pt x="2606" y="1005"/>
                </a:lnTo>
                <a:lnTo>
                  <a:pt x="2634" y="1035"/>
                </a:lnTo>
                <a:lnTo>
                  <a:pt x="2707" y="1034"/>
                </a:lnTo>
                <a:lnTo>
                  <a:pt x="2768" y="1003"/>
                </a:lnTo>
                <a:lnTo>
                  <a:pt x="2836" y="999"/>
                </a:lnTo>
                <a:lnTo>
                  <a:pt x="2855" y="965"/>
                </a:lnTo>
                <a:lnTo>
                  <a:pt x="2843" y="940"/>
                </a:lnTo>
                <a:lnTo>
                  <a:pt x="2855" y="895"/>
                </a:lnTo>
                <a:lnTo>
                  <a:pt x="2900" y="911"/>
                </a:lnTo>
                <a:lnTo>
                  <a:pt x="2885" y="874"/>
                </a:lnTo>
                <a:lnTo>
                  <a:pt x="2861" y="852"/>
                </a:lnTo>
                <a:lnTo>
                  <a:pt x="2897" y="832"/>
                </a:lnTo>
                <a:lnTo>
                  <a:pt x="2940" y="830"/>
                </a:lnTo>
                <a:lnTo>
                  <a:pt x="2925" y="804"/>
                </a:lnTo>
                <a:lnTo>
                  <a:pt x="2897" y="811"/>
                </a:lnTo>
                <a:lnTo>
                  <a:pt x="2868" y="819"/>
                </a:lnTo>
                <a:lnTo>
                  <a:pt x="2840" y="826"/>
                </a:lnTo>
                <a:lnTo>
                  <a:pt x="2805" y="810"/>
                </a:lnTo>
                <a:lnTo>
                  <a:pt x="2793" y="775"/>
                </a:lnTo>
                <a:lnTo>
                  <a:pt x="2768" y="734"/>
                </a:lnTo>
                <a:lnTo>
                  <a:pt x="2799" y="670"/>
                </a:lnTo>
                <a:lnTo>
                  <a:pt x="2780" y="646"/>
                </a:lnTo>
                <a:lnTo>
                  <a:pt x="2747" y="656"/>
                </a:lnTo>
                <a:lnTo>
                  <a:pt x="2744" y="705"/>
                </a:lnTo>
                <a:lnTo>
                  <a:pt x="2706" y="743"/>
                </a:lnTo>
                <a:lnTo>
                  <a:pt x="2716" y="810"/>
                </a:lnTo>
                <a:lnTo>
                  <a:pt x="2745" y="839"/>
                </a:lnTo>
                <a:lnTo>
                  <a:pt x="2732" y="890"/>
                </a:lnTo>
                <a:lnTo>
                  <a:pt x="2741" y="955"/>
                </a:lnTo>
                <a:lnTo>
                  <a:pt x="2650" y="965"/>
                </a:lnTo>
                <a:lnTo>
                  <a:pt x="2600" y="876"/>
                </a:lnTo>
                <a:lnTo>
                  <a:pt x="2570" y="876"/>
                </a:lnTo>
                <a:lnTo>
                  <a:pt x="2542" y="911"/>
                </a:lnTo>
                <a:lnTo>
                  <a:pt x="2482" y="904"/>
                </a:lnTo>
                <a:lnTo>
                  <a:pt x="2458" y="809"/>
                </a:lnTo>
                <a:lnTo>
                  <a:pt x="2476" y="776"/>
                </a:lnTo>
                <a:lnTo>
                  <a:pt x="2545" y="728"/>
                </a:lnTo>
                <a:lnTo>
                  <a:pt x="2562" y="696"/>
                </a:lnTo>
                <a:lnTo>
                  <a:pt x="2580" y="659"/>
                </a:lnTo>
                <a:lnTo>
                  <a:pt x="2596" y="626"/>
                </a:lnTo>
                <a:lnTo>
                  <a:pt x="2632" y="563"/>
                </a:lnTo>
                <a:lnTo>
                  <a:pt x="2656" y="551"/>
                </a:lnTo>
                <a:lnTo>
                  <a:pt x="2679" y="538"/>
                </a:lnTo>
                <a:lnTo>
                  <a:pt x="2703" y="526"/>
                </a:lnTo>
                <a:lnTo>
                  <a:pt x="2738" y="503"/>
                </a:lnTo>
                <a:lnTo>
                  <a:pt x="2779" y="523"/>
                </a:lnTo>
                <a:lnTo>
                  <a:pt x="2875" y="523"/>
                </a:lnTo>
                <a:lnTo>
                  <a:pt x="2921" y="537"/>
                </a:lnTo>
                <a:lnTo>
                  <a:pt x="2963" y="542"/>
                </a:lnTo>
                <a:lnTo>
                  <a:pt x="2994" y="557"/>
                </a:lnTo>
                <a:lnTo>
                  <a:pt x="3005" y="580"/>
                </a:lnTo>
                <a:lnTo>
                  <a:pt x="2954" y="604"/>
                </a:lnTo>
                <a:lnTo>
                  <a:pt x="2880" y="594"/>
                </a:lnTo>
                <a:lnTo>
                  <a:pt x="2907" y="611"/>
                </a:lnTo>
                <a:lnTo>
                  <a:pt x="2966" y="646"/>
                </a:lnTo>
                <a:lnTo>
                  <a:pt x="2992" y="662"/>
                </a:lnTo>
                <a:lnTo>
                  <a:pt x="3040" y="632"/>
                </a:lnTo>
                <a:lnTo>
                  <a:pt x="3014" y="592"/>
                </a:lnTo>
                <a:lnTo>
                  <a:pt x="3057" y="575"/>
                </a:lnTo>
                <a:lnTo>
                  <a:pt x="3023" y="550"/>
                </a:lnTo>
                <a:lnTo>
                  <a:pt x="3013" y="532"/>
                </a:lnTo>
                <a:lnTo>
                  <a:pt x="3061" y="553"/>
                </a:lnTo>
                <a:lnTo>
                  <a:pt x="3071" y="544"/>
                </a:lnTo>
                <a:lnTo>
                  <a:pt x="3062" y="510"/>
                </a:lnTo>
                <a:lnTo>
                  <a:pt x="3084" y="493"/>
                </a:lnTo>
                <a:lnTo>
                  <a:pt x="3105" y="475"/>
                </a:lnTo>
                <a:lnTo>
                  <a:pt x="3146" y="458"/>
                </a:lnTo>
                <a:lnTo>
                  <a:pt x="3109" y="418"/>
                </a:lnTo>
                <a:lnTo>
                  <a:pt x="3135" y="415"/>
                </a:lnTo>
                <a:lnTo>
                  <a:pt x="3165" y="412"/>
                </a:lnTo>
                <a:lnTo>
                  <a:pt x="3191" y="409"/>
                </a:lnTo>
                <a:lnTo>
                  <a:pt x="3135" y="389"/>
                </a:lnTo>
                <a:lnTo>
                  <a:pt x="3083" y="360"/>
                </a:lnTo>
                <a:lnTo>
                  <a:pt x="3084" y="349"/>
                </a:lnTo>
                <a:lnTo>
                  <a:pt x="3046" y="326"/>
                </a:lnTo>
                <a:lnTo>
                  <a:pt x="3073" y="322"/>
                </a:lnTo>
                <a:lnTo>
                  <a:pt x="3150" y="355"/>
                </a:lnTo>
                <a:lnTo>
                  <a:pt x="3232" y="392"/>
                </a:lnTo>
                <a:lnTo>
                  <a:pt x="3270" y="423"/>
                </a:lnTo>
                <a:lnTo>
                  <a:pt x="3282" y="415"/>
                </a:lnTo>
                <a:lnTo>
                  <a:pt x="3245" y="387"/>
                </a:lnTo>
                <a:lnTo>
                  <a:pt x="3135" y="338"/>
                </a:lnTo>
                <a:lnTo>
                  <a:pt x="3102" y="326"/>
                </a:lnTo>
                <a:lnTo>
                  <a:pt x="3105" y="325"/>
                </a:lnTo>
                <a:lnTo>
                  <a:pt x="3106" y="322"/>
                </a:lnTo>
                <a:lnTo>
                  <a:pt x="3109" y="319"/>
                </a:lnTo>
                <a:lnTo>
                  <a:pt x="3124" y="320"/>
                </a:lnTo>
                <a:lnTo>
                  <a:pt x="3111" y="298"/>
                </a:lnTo>
                <a:lnTo>
                  <a:pt x="3141" y="294"/>
                </a:lnTo>
                <a:lnTo>
                  <a:pt x="3099" y="287"/>
                </a:lnTo>
                <a:lnTo>
                  <a:pt x="3061" y="272"/>
                </a:lnTo>
                <a:lnTo>
                  <a:pt x="3057" y="257"/>
                </a:lnTo>
                <a:lnTo>
                  <a:pt x="3052" y="244"/>
                </a:lnTo>
                <a:lnTo>
                  <a:pt x="3013" y="232"/>
                </a:lnTo>
                <a:lnTo>
                  <a:pt x="2992" y="216"/>
                </a:lnTo>
                <a:lnTo>
                  <a:pt x="2970" y="200"/>
                </a:lnTo>
                <a:lnTo>
                  <a:pt x="2950" y="186"/>
                </a:lnTo>
                <a:lnTo>
                  <a:pt x="2970" y="181"/>
                </a:lnTo>
                <a:lnTo>
                  <a:pt x="2916" y="159"/>
                </a:lnTo>
                <a:lnTo>
                  <a:pt x="2884" y="143"/>
                </a:lnTo>
                <a:lnTo>
                  <a:pt x="2907" y="139"/>
                </a:lnTo>
                <a:lnTo>
                  <a:pt x="2909" y="123"/>
                </a:lnTo>
                <a:lnTo>
                  <a:pt x="2948" y="127"/>
                </a:lnTo>
                <a:lnTo>
                  <a:pt x="2979" y="137"/>
                </a:lnTo>
                <a:lnTo>
                  <a:pt x="3013" y="151"/>
                </a:lnTo>
                <a:lnTo>
                  <a:pt x="3045" y="162"/>
                </a:lnTo>
                <a:lnTo>
                  <a:pt x="3076" y="174"/>
                </a:lnTo>
                <a:lnTo>
                  <a:pt x="3057" y="164"/>
                </a:lnTo>
                <a:lnTo>
                  <a:pt x="3035" y="152"/>
                </a:lnTo>
                <a:lnTo>
                  <a:pt x="3016" y="142"/>
                </a:lnTo>
                <a:lnTo>
                  <a:pt x="2992" y="118"/>
                </a:lnTo>
                <a:lnTo>
                  <a:pt x="2994" y="111"/>
                </a:lnTo>
                <a:lnTo>
                  <a:pt x="2942" y="96"/>
                </a:lnTo>
                <a:lnTo>
                  <a:pt x="2931" y="83"/>
                </a:lnTo>
                <a:lnTo>
                  <a:pt x="2973" y="88"/>
                </a:lnTo>
                <a:lnTo>
                  <a:pt x="2986" y="85"/>
                </a:lnTo>
                <a:lnTo>
                  <a:pt x="2945" y="76"/>
                </a:lnTo>
                <a:lnTo>
                  <a:pt x="2916" y="64"/>
                </a:lnTo>
                <a:lnTo>
                  <a:pt x="2885" y="54"/>
                </a:lnTo>
                <a:lnTo>
                  <a:pt x="2849" y="50"/>
                </a:lnTo>
                <a:lnTo>
                  <a:pt x="2837" y="45"/>
                </a:lnTo>
                <a:lnTo>
                  <a:pt x="2827" y="42"/>
                </a:lnTo>
                <a:lnTo>
                  <a:pt x="2818" y="39"/>
                </a:lnTo>
                <a:lnTo>
                  <a:pt x="2805" y="36"/>
                </a:lnTo>
                <a:lnTo>
                  <a:pt x="2764" y="26"/>
                </a:lnTo>
                <a:lnTo>
                  <a:pt x="2763" y="22"/>
                </a:lnTo>
                <a:lnTo>
                  <a:pt x="2736" y="17"/>
                </a:lnTo>
                <a:lnTo>
                  <a:pt x="2707" y="12"/>
                </a:lnTo>
                <a:lnTo>
                  <a:pt x="2681" y="7"/>
                </a:lnTo>
                <a:lnTo>
                  <a:pt x="2679" y="7"/>
                </a:lnTo>
                <a:lnTo>
                  <a:pt x="2625" y="0"/>
                </a:lnTo>
                <a:close/>
              </a:path>
            </a:pathLst>
          </a:custGeom>
          <a:solidFill>
            <a:schemeClr val="accent5"/>
          </a:solidFill>
          <a:ln w="28575">
            <a:noFill/>
            <a:prstDash val="solid"/>
            <a:round/>
            <a:headEnd/>
            <a:tailEnd/>
          </a:ln>
        </p:spPr>
        <p:txBody>
          <a:bodyPr vert="horz" wrap="square" lIns="91440" tIns="45720" rIns="91440" bIns="45720" numCol="1" anchor="t" anchorCtr="0" compatLnSpc="1">
            <a:prstTxWarp prst="textNoShape">
              <a:avLst/>
            </a:prstTxWarp>
          </a:bodyPr>
          <a:lstStyle/>
          <a:p>
            <a:endParaRPr lang="en-IE" dirty="0"/>
          </a:p>
        </p:txBody>
      </p:sp>
      <p:sp>
        <p:nvSpPr>
          <p:cNvPr id="15" name="Oval 14"/>
          <p:cNvSpPr/>
          <p:nvPr/>
        </p:nvSpPr>
        <p:spPr>
          <a:xfrm>
            <a:off x="2743194" y="168312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6" name="Oval 15"/>
          <p:cNvSpPr/>
          <p:nvPr/>
        </p:nvSpPr>
        <p:spPr>
          <a:xfrm>
            <a:off x="2336188" y="165763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8" name="Oval 17"/>
          <p:cNvSpPr/>
          <p:nvPr/>
        </p:nvSpPr>
        <p:spPr>
          <a:xfrm>
            <a:off x="1983442" y="203908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9" name="Oval 18"/>
          <p:cNvSpPr/>
          <p:nvPr/>
        </p:nvSpPr>
        <p:spPr>
          <a:xfrm>
            <a:off x="2404334" y="215373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0" name="Oval 19"/>
          <p:cNvSpPr/>
          <p:nvPr/>
        </p:nvSpPr>
        <p:spPr>
          <a:xfrm>
            <a:off x="1958019" y="193000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1" name="Oval 20"/>
          <p:cNvSpPr/>
          <p:nvPr/>
        </p:nvSpPr>
        <p:spPr>
          <a:xfrm>
            <a:off x="2855827" y="305601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2" name="Oval 21"/>
          <p:cNvSpPr/>
          <p:nvPr/>
        </p:nvSpPr>
        <p:spPr>
          <a:xfrm>
            <a:off x="881036" y="193131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5" name="Oval 24"/>
          <p:cNvSpPr/>
          <p:nvPr/>
        </p:nvSpPr>
        <p:spPr>
          <a:xfrm>
            <a:off x="2786390" y="250149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7" name="Oval 26"/>
          <p:cNvSpPr/>
          <p:nvPr/>
        </p:nvSpPr>
        <p:spPr>
          <a:xfrm>
            <a:off x="2922751" y="346652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9" name="Oval 28"/>
          <p:cNvSpPr/>
          <p:nvPr/>
        </p:nvSpPr>
        <p:spPr>
          <a:xfrm>
            <a:off x="2664817" y="345670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1" name="Oval 30"/>
          <p:cNvSpPr/>
          <p:nvPr/>
        </p:nvSpPr>
        <p:spPr>
          <a:xfrm>
            <a:off x="3193861" y="290935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3" name="Oval 32"/>
          <p:cNvSpPr/>
          <p:nvPr/>
        </p:nvSpPr>
        <p:spPr>
          <a:xfrm>
            <a:off x="3108954" y="365028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4" name="Oval 33"/>
          <p:cNvSpPr/>
          <p:nvPr/>
        </p:nvSpPr>
        <p:spPr>
          <a:xfrm>
            <a:off x="1201489" y="307874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5" name="Oval 34"/>
          <p:cNvSpPr/>
          <p:nvPr/>
        </p:nvSpPr>
        <p:spPr>
          <a:xfrm>
            <a:off x="2630297" y="157926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6" name="Oval 35"/>
          <p:cNvSpPr/>
          <p:nvPr/>
        </p:nvSpPr>
        <p:spPr>
          <a:xfrm>
            <a:off x="2223291" y="155377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8" name="Oval 37"/>
          <p:cNvSpPr/>
          <p:nvPr/>
        </p:nvSpPr>
        <p:spPr>
          <a:xfrm>
            <a:off x="1870545" y="193521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9" name="Oval 38"/>
          <p:cNvSpPr/>
          <p:nvPr/>
        </p:nvSpPr>
        <p:spPr>
          <a:xfrm>
            <a:off x="2291437" y="204986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0" name="Oval 39"/>
          <p:cNvSpPr/>
          <p:nvPr/>
        </p:nvSpPr>
        <p:spPr>
          <a:xfrm>
            <a:off x="1845122" y="182613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1" name="Oval 40"/>
          <p:cNvSpPr/>
          <p:nvPr/>
        </p:nvSpPr>
        <p:spPr>
          <a:xfrm>
            <a:off x="2742930" y="295214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2" name="Oval 41"/>
          <p:cNvSpPr/>
          <p:nvPr/>
        </p:nvSpPr>
        <p:spPr>
          <a:xfrm>
            <a:off x="768139" y="182744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3" name="Oval 42"/>
          <p:cNvSpPr/>
          <p:nvPr/>
        </p:nvSpPr>
        <p:spPr>
          <a:xfrm>
            <a:off x="2088413" y="226904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4" name="Oval 43"/>
          <p:cNvSpPr/>
          <p:nvPr/>
        </p:nvSpPr>
        <p:spPr>
          <a:xfrm>
            <a:off x="2419430" y="381895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5" name="Oval 44"/>
          <p:cNvSpPr/>
          <p:nvPr/>
        </p:nvSpPr>
        <p:spPr>
          <a:xfrm>
            <a:off x="2673493" y="239763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7" name="Oval 46"/>
          <p:cNvSpPr/>
          <p:nvPr/>
        </p:nvSpPr>
        <p:spPr>
          <a:xfrm>
            <a:off x="2809854" y="336265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9" name="Oval 48"/>
          <p:cNvSpPr/>
          <p:nvPr/>
        </p:nvSpPr>
        <p:spPr>
          <a:xfrm>
            <a:off x="2551920" y="335284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1" name="Oval 50"/>
          <p:cNvSpPr/>
          <p:nvPr/>
        </p:nvSpPr>
        <p:spPr>
          <a:xfrm>
            <a:off x="3080964" y="280549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3" name="Oval 52"/>
          <p:cNvSpPr/>
          <p:nvPr/>
        </p:nvSpPr>
        <p:spPr>
          <a:xfrm>
            <a:off x="2996057" y="354642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4" name="Oval 53"/>
          <p:cNvSpPr/>
          <p:nvPr/>
        </p:nvSpPr>
        <p:spPr>
          <a:xfrm>
            <a:off x="1088592" y="297488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5" name="Oval 54"/>
          <p:cNvSpPr/>
          <p:nvPr/>
        </p:nvSpPr>
        <p:spPr>
          <a:xfrm>
            <a:off x="2630297" y="179218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6" name="Oval 55"/>
          <p:cNvSpPr/>
          <p:nvPr/>
        </p:nvSpPr>
        <p:spPr>
          <a:xfrm>
            <a:off x="2223291" y="176669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8" name="Oval 57"/>
          <p:cNvSpPr/>
          <p:nvPr/>
        </p:nvSpPr>
        <p:spPr>
          <a:xfrm>
            <a:off x="1870545" y="214814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9" name="Oval 58"/>
          <p:cNvSpPr/>
          <p:nvPr/>
        </p:nvSpPr>
        <p:spPr>
          <a:xfrm>
            <a:off x="2291437" y="226279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0" name="Oval 59"/>
          <p:cNvSpPr/>
          <p:nvPr/>
        </p:nvSpPr>
        <p:spPr>
          <a:xfrm>
            <a:off x="1845122" y="203905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1" name="Oval 60"/>
          <p:cNvSpPr/>
          <p:nvPr/>
        </p:nvSpPr>
        <p:spPr>
          <a:xfrm>
            <a:off x="2742930" y="316507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2" name="Oval 61"/>
          <p:cNvSpPr/>
          <p:nvPr/>
        </p:nvSpPr>
        <p:spPr>
          <a:xfrm>
            <a:off x="768139" y="20403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4" name="Oval 63"/>
          <p:cNvSpPr/>
          <p:nvPr/>
        </p:nvSpPr>
        <p:spPr>
          <a:xfrm>
            <a:off x="2419430" y="403187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5" name="Oval 64"/>
          <p:cNvSpPr/>
          <p:nvPr/>
        </p:nvSpPr>
        <p:spPr>
          <a:xfrm>
            <a:off x="2673493" y="261055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6" name="Oval 65"/>
          <p:cNvSpPr/>
          <p:nvPr/>
        </p:nvSpPr>
        <p:spPr>
          <a:xfrm>
            <a:off x="2385003" y="383616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7" name="Oval 66"/>
          <p:cNvSpPr/>
          <p:nvPr/>
        </p:nvSpPr>
        <p:spPr>
          <a:xfrm>
            <a:off x="2809854" y="357558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9" name="Oval 68"/>
          <p:cNvSpPr/>
          <p:nvPr/>
        </p:nvSpPr>
        <p:spPr>
          <a:xfrm>
            <a:off x="2551920" y="356576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1" name="Oval 70"/>
          <p:cNvSpPr/>
          <p:nvPr/>
        </p:nvSpPr>
        <p:spPr>
          <a:xfrm>
            <a:off x="3080964" y="301841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3" name="Oval 72"/>
          <p:cNvSpPr/>
          <p:nvPr/>
        </p:nvSpPr>
        <p:spPr>
          <a:xfrm>
            <a:off x="2996057" y="375934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4" name="Oval 73"/>
          <p:cNvSpPr/>
          <p:nvPr/>
        </p:nvSpPr>
        <p:spPr>
          <a:xfrm>
            <a:off x="1088592" y="318780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7" name="Oval 76"/>
          <p:cNvSpPr/>
          <p:nvPr/>
        </p:nvSpPr>
        <p:spPr>
          <a:xfrm flipH="1">
            <a:off x="1057860" y="168312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8" name="Oval 77"/>
          <p:cNvSpPr/>
          <p:nvPr/>
        </p:nvSpPr>
        <p:spPr>
          <a:xfrm flipH="1">
            <a:off x="1464866" y="165763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9" name="Oval 78"/>
          <p:cNvSpPr/>
          <p:nvPr/>
        </p:nvSpPr>
        <p:spPr>
          <a:xfrm flipH="1">
            <a:off x="737818" y="220954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0" name="Oval 79"/>
          <p:cNvSpPr/>
          <p:nvPr/>
        </p:nvSpPr>
        <p:spPr>
          <a:xfrm flipH="1">
            <a:off x="1817612" y="203908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1" name="Oval 80"/>
          <p:cNvSpPr/>
          <p:nvPr/>
        </p:nvSpPr>
        <p:spPr>
          <a:xfrm flipH="1">
            <a:off x="1396720" y="215373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2" name="Oval 81"/>
          <p:cNvSpPr/>
          <p:nvPr/>
        </p:nvSpPr>
        <p:spPr>
          <a:xfrm flipH="1">
            <a:off x="1843035" y="193000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3" name="Oval 82"/>
          <p:cNvSpPr/>
          <p:nvPr/>
        </p:nvSpPr>
        <p:spPr>
          <a:xfrm flipH="1">
            <a:off x="945227" y="305601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7" name="Oval 86"/>
          <p:cNvSpPr/>
          <p:nvPr/>
        </p:nvSpPr>
        <p:spPr>
          <a:xfrm flipH="1">
            <a:off x="1014664" y="250149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2" name="Oval 91"/>
          <p:cNvSpPr/>
          <p:nvPr/>
        </p:nvSpPr>
        <p:spPr>
          <a:xfrm flipH="1">
            <a:off x="2754301" y="368947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3" name="Oval 92"/>
          <p:cNvSpPr/>
          <p:nvPr/>
        </p:nvSpPr>
        <p:spPr>
          <a:xfrm flipH="1">
            <a:off x="607193" y="290935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4" name="Oval 93"/>
          <p:cNvSpPr/>
          <p:nvPr/>
        </p:nvSpPr>
        <p:spPr>
          <a:xfrm flipH="1">
            <a:off x="2826015" y="355761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6" name="Oval 95"/>
          <p:cNvSpPr/>
          <p:nvPr/>
        </p:nvSpPr>
        <p:spPr>
          <a:xfrm flipH="1">
            <a:off x="2599565" y="307874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7" name="Oval 96"/>
          <p:cNvSpPr/>
          <p:nvPr/>
        </p:nvSpPr>
        <p:spPr>
          <a:xfrm flipH="1">
            <a:off x="1170757" y="157926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8" name="Oval 97"/>
          <p:cNvSpPr/>
          <p:nvPr/>
        </p:nvSpPr>
        <p:spPr>
          <a:xfrm flipH="1">
            <a:off x="1577763" y="155377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9" name="Oval 98"/>
          <p:cNvSpPr/>
          <p:nvPr/>
        </p:nvSpPr>
        <p:spPr>
          <a:xfrm flipH="1">
            <a:off x="850715" y="210568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0" name="Oval 99"/>
          <p:cNvSpPr/>
          <p:nvPr/>
        </p:nvSpPr>
        <p:spPr>
          <a:xfrm flipH="1">
            <a:off x="1930509" y="193521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1" name="Oval 100"/>
          <p:cNvSpPr/>
          <p:nvPr/>
        </p:nvSpPr>
        <p:spPr>
          <a:xfrm flipH="1">
            <a:off x="1509617" y="204986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2" name="Oval 101"/>
          <p:cNvSpPr/>
          <p:nvPr/>
        </p:nvSpPr>
        <p:spPr>
          <a:xfrm flipH="1">
            <a:off x="1955932" y="182613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3" name="Oval 102"/>
          <p:cNvSpPr/>
          <p:nvPr/>
        </p:nvSpPr>
        <p:spPr>
          <a:xfrm flipH="1">
            <a:off x="1058124" y="295214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5" name="Oval 104"/>
          <p:cNvSpPr/>
          <p:nvPr/>
        </p:nvSpPr>
        <p:spPr>
          <a:xfrm flipH="1">
            <a:off x="1712641" y="226904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7" name="Oval 106"/>
          <p:cNvSpPr/>
          <p:nvPr/>
        </p:nvSpPr>
        <p:spPr>
          <a:xfrm flipH="1">
            <a:off x="1127561" y="239763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2" name="Oval 111"/>
          <p:cNvSpPr/>
          <p:nvPr/>
        </p:nvSpPr>
        <p:spPr>
          <a:xfrm flipH="1">
            <a:off x="2867198" y="358560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3" name="Oval 112"/>
          <p:cNvSpPr/>
          <p:nvPr/>
        </p:nvSpPr>
        <p:spPr>
          <a:xfrm flipH="1">
            <a:off x="720090" y="280549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4" name="Oval 113"/>
          <p:cNvSpPr/>
          <p:nvPr/>
        </p:nvSpPr>
        <p:spPr>
          <a:xfrm flipH="1">
            <a:off x="2938912" y="345374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6" name="Oval 115"/>
          <p:cNvSpPr/>
          <p:nvPr/>
        </p:nvSpPr>
        <p:spPr>
          <a:xfrm flipH="1">
            <a:off x="2712462" y="297488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7" name="Oval 116"/>
          <p:cNvSpPr/>
          <p:nvPr/>
        </p:nvSpPr>
        <p:spPr>
          <a:xfrm flipH="1">
            <a:off x="1170757" y="179218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8" name="Oval 117"/>
          <p:cNvSpPr/>
          <p:nvPr/>
        </p:nvSpPr>
        <p:spPr>
          <a:xfrm flipH="1">
            <a:off x="1577763" y="176669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9" name="Oval 118"/>
          <p:cNvSpPr/>
          <p:nvPr/>
        </p:nvSpPr>
        <p:spPr>
          <a:xfrm flipH="1">
            <a:off x="850715" y="231860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0" name="Oval 119"/>
          <p:cNvSpPr/>
          <p:nvPr/>
        </p:nvSpPr>
        <p:spPr>
          <a:xfrm flipH="1">
            <a:off x="1930509" y="214814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1" name="Oval 120"/>
          <p:cNvSpPr/>
          <p:nvPr/>
        </p:nvSpPr>
        <p:spPr>
          <a:xfrm flipH="1">
            <a:off x="1509617" y="226279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2" name="Oval 121"/>
          <p:cNvSpPr/>
          <p:nvPr/>
        </p:nvSpPr>
        <p:spPr>
          <a:xfrm flipH="1">
            <a:off x="1955932" y="203905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3" name="Oval 122"/>
          <p:cNvSpPr/>
          <p:nvPr/>
        </p:nvSpPr>
        <p:spPr>
          <a:xfrm flipH="1">
            <a:off x="1058124" y="316507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7" name="Oval 126"/>
          <p:cNvSpPr/>
          <p:nvPr/>
        </p:nvSpPr>
        <p:spPr>
          <a:xfrm flipH="1">
            <a:off x="1127561" y="261055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8" name="Oval 127"/>
          <p:cNvSpPr/>
          <p:nvPr/>
        </p:nvSpPr>
        <p:spPr>
          <a:xfrm flipH="1">
            <a:off x="1416051" y="383616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33" name="Oval 132"/>
          <p:cNvSpPr/>
          <p:nvPr/>
        </p:nvSpPr>
        <p:spPr>
          <a:xfrm flipH="1">
            <a:off x="720090" y="301841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34" name="Oval 133"/>
          <p:cNvSpPr/>
          <p:nvPr/>
        </p:nvSpPr>
        <p:spPr>
          <a:xfrm flipH="1">
            <a:off x="2938912" y="366667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36" name="Oval 135"/>
          <p:cNvSpPr/>
          <p:nvPr/>
        </p:nvSpPr>
        <p:spPr>
          <a:xfrm flipH="1">
            <a:off x="2712462" y="318780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39" name="Oval 138"/>
          <p:cNvSpPr/>
          <p:nvPr/>
        </p:nvSpPr>
        <p:spPr>
          <a:xfrm flipV="1">
            <a:off x="2426228" y="398085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40" name="Oval 139"/>
          <p:cNvSpPr/>
          <p:nvPr/>
        </p:nvSpPr>
        <p:spPr>
          <a:xfrm flipV="1">
            <a:off x="3153276" y="342894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44" name="Oval 143"/>
          <p:cNvSpPr/>
          <p:nvPr/>
        </p:nvSpPr>
        <p:spPr>
          <a:xfrm flipV="1">
            <a:off x="2945867" y="258247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47" name="Oval 146"/>
          <p:cNvSpPr/>
          <p:nvPr/>
        </p:nvSpPr>
        <p:spPr>
          <a:xfrm flipV="1">
            <a:off x="2622367" y="171567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48" name="Oval 147"/>
          <p:cNvSpPr/>
          <p:nvPr/>
        </p:nvSpPr>
        <p:spPr>
          <a:xfrm flipV="1">
            <a:off x="2876430" y="313699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49" name="Oval 148"/>
          <p:cNvSpPr/>
          <p:nvPr/>
        </p:nvSpPr>
        <p:spPr>
          <a:xfrm flipV="1">
            <a:off x="2587940" y="191138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53" name="Oval 152"/>
          <p:cNvSpPr/>
          <p:nvPr/>
        </p:nvSpPr>
        <p:spPr>
          <a:xfrm flipV="1">
            <a:off x="1136793" y="194901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54" name="Oval 153"/>
          <p:cNvSpPr/>
          <p:nvPr/>
        </p:nvSpPr>
        <p:spPr>
          <a:xfrm flipV="1">
            <a:off x="3283901" y="272913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55" name="Oval 154"/>
          <p:cNvSpPr/>
          <p:nvPr/>
        </p:nvSpPr>
        <p:spPr>
          <a:xfrm flipV="1">
            <a:off x="1065079" y="208087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57" name="Oval 156"/>
          <p:cNvSpPr/>
          <p:nvPr/>
        </p:nvSpPr>
        <p:spPr>
          <a:xfrm flipV="1">
            <a:off x="1291529" y="255974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59" name="Oval 158"/>
          <p:cNvSpPr/>
          <p:nvPr/>
        </p:nvSpPr>
        <p:spPr>
          <a:xfrm flipV="1">
            <a:off x="2313331" y="408471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60" name="Oval 159"/>
          <p:cNvSpPr/>
          <p:nvPr/>
        </p:nvSpPr>
        <p:spPr>
          <a:xfrm flipV="1">
            <a:off x="3040379" y="353280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63" name="Oval 162"/>
          <p:cNvSpPr/>
          <p:nvPr/>
        </p:nvSpPr>
        <p:spPr>
          <a:xfrm flipV="1">
            <a:off x="1935162" y="381235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64" name="Oval 163"/>
          <p:cNvSpPr/>
          <p:nvPr/>
        </p:nvSpPr>
        <p:spPr>
          <a:xfrm flipV="1">
            <a:off x="2832970" y="268634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67" name="Oval 166"/>
          <p:cNvSpPr/>
          <p:nvPr/>
        </p:nvSpPr>
        <p:spPr>
          <a:xfrm flipV="1">
            <a:off x="2509470" y="181954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68" name="Oval 167"/>
          <p:cNvSpPr/>
          <p:nvPr/>
        </p:nvSpPr>
        <p:spPr>
          <a:xfrm flipV="1">
            <a:off x="2763533" y="324085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69" name="Oval 168"/>
          <p:cNvSpPr/>
          <p:nvPr/>
        </p:nvSpPr>
        <p:spPr>
          <a:xfrm flipV="1">
            <a:off x="2475043" y="201525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72" name="Oval 171"/>
          <p:cNvSpPr/>
          <p:nvPr/>
        </p:nvSpPr>
        <p:spPr>
          <a:xfrm flipV="1">
            <a:off x="2641960" y="228564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73" name="Oval 172"/>
          <p:cNvSpPr/>
          <p:nvPr/>
        </p:nvSpPr>
        <p:spPr>
          <a:xfrm flipV="1">
            <a:off x="1023896" y="205288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74" name="Oval 173"/>
          <p:cNvSpPr/>
          <p:nvPr/>
        </p:nvSpPr>
        <p:spPr>
          <a:xfrm flipV="1">
            <a:off x="3171004" y="283299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75" name="Oval 174"/>
          <p:cNvSpPr/>
          <p:nvPr/>
        </p:nvSpPr>
        <p:spPr>
          <a:xfrm flipV="1">
            <a:off x="952182" y="218474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77" name="Oval 176"/>
          <p:cNvSpPr/>
          <p:nvPr/>
        </p:nvSpPr>
        <p:spPr>
          <a:xfrm flipV="1">
            <a:off x="1178632" y="266360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79" name="Oval 178"/>
          <p:cNvSpPr/>
          <p:nvPr/>
        </p:nvSpPr>
        <p:spPr>
          <a:xfrm flipV="1">
            <a:off x="2313331" y="387179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80" name="Oval 179"/>
          <p:cNvSpPr/>
          <p:nvPr/>
        </p:nvSpPr>
        <p:spPr>
          <a:xfrm flipV="1">
            <a:off x="3040379" y="331988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84" name="Oval 183"/>
          <p:cNvSpPr/>
          <p:nvPr/>
        </p:nvSpPr>
        <p:spPr>
          <a:xfrm flipV="1">
            <a:off x="2832970" y="247342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87" name="Oval 186"/>
          <p:cNvSpPr/>
          <p:nvPr/>
        </p:nvSpPr>
        <p:spPr>
          <a:xfrm flipV="1">
            <a:off x="2509470" y="160661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88" name="Oval 187"/>
          <p:cNvSpPr/>
          <p:nvPr/>
        </p:nvSpPr>
        <p:spPr>
          <a:xfrm flipV="1">
            <a:off x="2763533" y="302793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89" name="Oval 188"/>
          <p:cNvSpPr/>
          <p:nvPr/>
        </p:nvSpPr>
        <p:spPr>
          <a:xfrm flipV="1">
            <a:off x="2475043" y="180232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92" name="Oval 191"/>
          <p:cNvSpPr/>
          <p:nvPr/>
        </p:nvSpPr>
        <p:spPr>
          <a:xfrm flipV="1">
            <a:off x="2641960" y="207272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93" name="Oval 192"/>
          <p:cNvSpPr/>
          <p:nvPr/>
        </p:nvSpPr>
        <p:spPr>
          <a:xfrm flipV="1">
            <a:off x="1023896" y="183995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94" name="Oval 193"/>
          <p:cNvSpPr/>
          <p:nvPr/>
        </p:nvSpPr>
        <p:spPr>
          <a:xfrm flipV="1">
            <a:off x="3171004" y="26200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95" name="Oval 194"/>
          <p:cNvSpPr/>
          <p:nvPr/>
        </p:nvSpPr>
        <p:spPr>
          <a:xfrm flipV="1">
            <a:off x="952182" y="197181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97" name="Oval 196"/>
          <p:cNvSpPr/>
          <p:nvPr/>
        </p:nvSpPr>
        <p:spPr>
          <a:xfrm flipV="1">
            <a:off x="1178632" y="245068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99" name="Oval 198"/>
          <p:cNvSpPr/>
          <p:nvPr/>
        </p:nvSpPr>
        <p:spPr>
          <a:xfrm rot="20700000" flipH="1" flipV="1">
            <a:off x="1506798" y="414094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00" name="Oval 199"/>
          <p:cNvSpPr/>
          <p:nvPr/>
        </p:nvSpPr>
        <p:spPr>
          <a:xfrm rot="20700000" flipH="1" flipV="1">
            <a:off x="1906533" y="406022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05" name="Oval 204"/>
          <p:cNvSpPr/>
          <p:nvPr/>
        </p:nvSpPr>
        <p:spPr>
          <a:xfrm rot="20700000" flipH="1" flipV="1">
            <a:off x="1042675" y="284399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06" name="Oval 205"/>
          <p:cNvSpPr/>
          <p:nvPr/>
        </p:nvSpPr>
        <p:spPr>
          <a:xfrm rot="20700000" flipH="1" flipV="1">
            <a:off x="3241269" y="341925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08" name="Oval 207"/>
          <p:cNvSpPr/>
          <p:nvPr/>
        </p:nvSpPr>
        <p:spPr>
          <a:xfrm rot="20700000" flipH="1" flipV="1">
            <a:off x="1130806" y="192299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10" name="Oval 209"/>
          <p:cNvSpPr/>
          <p:nvPr/>
        </p:nvSpPr>
        <p:spPr>
          <a:xfrm rot="20700000" flipH="1" flipV="1">
            <a:off x="1214715" y="210312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11" name="Oval 210"/>
          <p:cNvSpPr/>
          <p:nvPr/>
        </p:nvSpPr>
        <p:spPr>
          <a:xfrm rot="20700000" flipH="1" flipV="1">
            <a:off x="871783" y="246479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13" name="Oval 212"/>
          <p:cNvSpPr/>
          <p:nvPr/>
        </p:nvSpPr>
        <p:spPr>
          <a:xfrm rot="20700000" flipH="1" flipV="1">
            <a:off x="1123469" y="240751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14" name="Oval 213"/>
          <p:cNvSpPr/>
          <p:nvPr/>
        </p:nvSpPr>
        <p:spPr>
          <a:xfrm rot="20700000" flipH="1" flipV="1">
            <a:off x="2626154" y="176389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15" name="Oval 214"/>
          <p:cNvSpPr/>
          <p:nvPr/>
        </p:nvSpPr>
        <p:spPr>
          <a:xfrm rot="20700000" flipH="1" flipV="1">
            <a:off x="754116" y="307313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16" name="Oval 215"/>
          <p:cNvSpPr/>
          <p:nvPr/>
        </p:nvSpPr>
        <p:spPr>
          <a:xfrm rot="20700000" flipH="1" flipV="1">
            <a:off x="2729552" y="187269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17" name="Oval 216"/>
          <p:cNvSpPr/>
          <p:nvPr/>
        </p:nvSpPr>
        <p:spPr>
          <a:xfrm rot="20700000" flipH="1" flipV="1">
            <a:off x="644363" y="233547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18" name="Oval 217"/>
          <p:cNvSpPr/>
          <p:nvPr/>
        </p:nvSpPr>
        <p:spPr>
          <a:xfrm rot="20700000" flipH="1" flipV="1">
            <a:off x="2634758" y="239385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19" name="Oval 218"/>
          <p:cNvSpPr/>
          <p:nvPr/>
        </p:nvSpPr>
        <p:spPr>
          <a:xfrm rot="20700000" flipH="1" flipV="1">
            <a:off x="1642731" y="421205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20" name="Oval 219"/>
          <p:cNvSpPr/>
          <p:nvPr/>
        </p:nvSpPr>
        <p:spPr>
          <a:xfrm rot="20700000" flipH="1" flipV="1">
            <a:off x="2042466" y="413133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25" name="Oval 224"/>
          <p:cNvSpPr/>
          <p:nvPr/>
        </p:nvSpPr>
        <p:spPr>
          <a:xfrm rot="20700000" flipH="1" flipV="1">
            <a:off x="1178608" y="291510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28" name="Oval 227"/>
          <p:cNvSpPr/>
          <p:nvPr/>
        </p:nvSpPr>
        <p:spPr>
          <a:xfrm rot="20700000" flipH="1" flipV="1">
            <a:off x="1266739" y="199410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29" name="Oval 228"/>
          <p:cNvSpPr/>
          <p:nvPr/>
        </p:nvSpPr>
        <p:spPr>
          <a:xfrm rot="20700000" flipH="1" flipV="1">
            <a:off x="1389197" y="343274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30" name="Oval 229"/>
          <p:cNvSpPr/>
          <p:nvPr/>
        </p:nvSpPr>
        <p:spPr>
          <a:xfrm rot="20700000" flipH="1" flipV="1">
            <a:off x="1350647" y="217423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31" name="Oval 230"/>
          <p:cNvSpPr/>
          <p:nvPr/>
        </p:nvSpPr>
        <p:spPr>
          <a:xfrm rot="20700000" flipH="1" flipV="1">
            <a:off x="1007716" y="253589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33" name="Oval 232"/>
          <p:cNvSpPr/>
          <p:nvPr/>
        </p:nvSpPr>
        <p:spPr>
          <a:xfrm rot="20700000" flipH="1" flipV="1">
            <a:off x="1259401" y="247862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35" name="Oval 234"/>
          <p:cNvSpPr/>
          <p:nvPr/>
        </p:nvSpPr>
        <p:spPr>
          <a:xfrm rot="20700000" flipH="1" flipV="1">
            <a:off x="890049" y="314424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37" name="Oval 236"/>
          <p:cNvSpPr/>
          <p:nvPr/>
        </p:nvSpPr>
        <p:spPr>
          <a:xfrm rot="20700000" flipH="1" flipV="1">
            <a:off x="780296" y="240658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38" name="Oval 237"/>
          <p:cNvSpPr/>
          <p:nvPr/>
        </p:nvSpPr>
        <p:spPr>
          <a:xfrm rot="20700000" flipH="1" flipV="1">
            <a:off x="2770691" y="246496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39" name="Oval 238"/>
          <p:cNvSpPr/>
          <p:nvPr/>
        </p:nvSpPr>
        <p:spPr>
          <a:xfrm rot="20700000" flipH="1" flipV="1">
            <a:off x="1587622" y="400638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40" name="Oval 239"/>
          <p:cNvSpPr/>
          <p:nvPr/>
        </p:nvSpPr>
        <p:spPr>
          <a:xfrm rot="20700000" flipH="1" flipV="1">
            <a:off x="1987357" y="392566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45" name="Oval 244"/>
          <p:cNvSpPr/>
          <p:nvPr/>
        </p:nvSpPr>
        <p:spPr>
          <a:xfrm rot="20700000" flipH="1" flipV="1">
            <a:off x="1123499" y="270943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46" name="Oval 245"/>
          <p:cNvSpPr/>
          <p:nvPr/>
        </p:nvSpPr>
        <p:spPr>
          <a:xfrm rot="20700000" flipH="1" flipV="1">
            <a:off x="3322093" y="328468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48" name="Oval 247"/>
          <p:cNvSpPr/>
          <p:nvPr/>
        </p:nvSpPr>
        <p:spPr>
          <a:xfrm rot="20700000" flipH="1" flipV="1">
            <a:off x="1211630" y="178843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49" name="Oval 248"/>
          <p:cNvSpPr/>
          <p:nvPr/>
        </p:nvSpPr>
        <p:spPr>
          <a:xfrm rot="20700000" flipH="1" flipV="1">
            <a:off x="1334088" y="322707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50" name="Oval 249"/>
          <p:cNvSpPr/>
          <p:nvPr/>
        </p:nvSpPr>
        <p:spPr>
          <a:xfrm rot="20700000" flipH="1" flipV="1">
            <a:off x="1295538" y="196856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51" name="Oval 250"/>
          <p:cNvSpPr/>
          <p:nvPr/>
        </p:nvSpPr>
        <p:spPr>
          <a:xfrm rot="20700000" flipH="1" flipV="1">
            <a:off x="952607" y="233022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53" name="Oval 252"/>
          <p:cNvSpPr/>
          <p:nvPr/>
        </p:nvSpPr>
        <p:spPr>
          <a:xfrm rot="20700000" flipH="1" flipV="1">
            <a:off x="1204292" y="227295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54" name="Oval 253"/>
          <p:cNvSpPr/>
          <p:nvPr/>
        </p:nvSpPr>
        <p:spPr>
          <a:xfrm rot="20700000" flipH="1" flipV="1">
            <a:off x="2706977" y="162932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55" name="Oval 254"/>
          <p:cNvSpPr/>
          <p:nvPr/>
        </p:nvSpPr>
        <p:spPr>
          <a:xfrm rot="20700000" flipH="1" flipV="1">
            <a:off x="834940" y="293857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57" name="Oval 256"/>
          <p:cNvSpPr/>
          <p:nvPr/>
        </p:nvSpPr>
        <p:spPr>
          <a:xfrm rot="20700000" flipH="1" flipV="1">
            <a:off x="725187" y="220091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58" name="Oval 257"/>
          <p:cNvSpPr/>
          <p:nvPr/>
        </p:nvSpPr>
        <p:spPr>
          <a:xfrm rot="20700000" flipH="1" flipV="1">
            <a:off x="2715582" y="225929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61" name="Oval 260"/>
          <p:cNvSpPr/>
          <p:nvPr/>
        </p:nvSpPr>
        <p:spPr>
          <a:xfrm>
            <a:off x="2744928" y="161715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62" name="Oval 261"/>
          <p:cNvSpPr/>
          <p:nvPr/>
        </p:nvSpPr>
        <p:spPr>
          <a:xfrm>
            <a:off x="2337922" y="159166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64" name="Oval 263"/>
          <p:cNvSpPr/>
          <p:nvPr/>
        </p:nvSpPr>
        <p:spPr>
          <a:xfrm>
            <a:off x="1985176" y="197311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65" name="Oval 264"/>
          <p:cNvSpPr/>
          <p:nvPr/>
        </p:nvSpPr>
        <p:spPr>
          <a:xfrm>
            <a:off x="2406068" y="208776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66" name="Oval 265"/>
          <p:cNvSpPr/>
          <p:nvPr/>
        </p:nvSpPr>
        <p:spPr>
          <a:xfrm>
            <a:off x="1959753" y="186403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67" name="Oval 266"/>
          <p:cNvSpPr/>
          <p:nvPr/>
        </p:nvSpPr>
        <p:spPr>
          <a:xfrm>
            <a:off x="2857561" y="299004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68" name="Oval 267"/>
          <p:cNvSpPr/>
          <p:nvPr/>
        </p:nvSpPr>
        <p:spPr>
          <a:xfrm>
            <a:off x="882770" y="186534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69" name="Oval 268"/>
          <p:cNvSpPr/>
          <p:nvPr/>
        </p:nvSpPr>
        <p:spPr>
          <a:xfrm>
            <a:off x="2203044" y="230693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71" name="Oval 270"/>
          <p:cNvSpPr/>
          <p:nvPr/>
        </p:nvSpPr>
        <p:spPr>
          <a:xfrm>
            <a:off x="2788124" y="243552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73" name="Oval 272"/>
          <p:cNvSpPr/>
          <p:nvPr/>
        </p:nvSpPr>
        <p:spPr>
          <a:xfrm>
            <a:off x="2924485" y="340055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75" name="Oval 274"/>
          <p:cNvSpPr/>
          <p:nvPr/>
        </p:nvSpPr>
        <p:spPr>
          <a:xfrm>
            <a:off x="2666551" y="339073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77" name="Oval 276"/>
          <p:cNvSpPr/>
          <p:nvPr/>
        </p:nvSpPr>
        <p:spPr>
          <a:xfrm>
            <a:off x="3195595" y="284338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79" name="Oval 278"/>
          <p:cNvSpPr/>
          <p:nvPr/>
        </p:nvSpPr>
        <p:spPr>
          <a:xfrm>
            <a:off x="3110688" y="358431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80" name="Oval 279"/>
          <p:cNvSpPr/>
          <p:nvPr/>
        </p:nvSpPr>
        <p:spPr>
          <a:xfrm>
            <a:off x="1203223" y="301277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81" name="Oval 280"/>
          <p:cNvSpPr/>
          <p:nvPr/>
        </p:nvSpPr>
        <p:spPr>
          <a:xfrm>
            <a:off x="2632031" y="151329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82" name="Oval 281"/>
          <p:cNvSpPr/>
          <p:nvPr/>
        </p:nvSpPr>
        <p:spPr>
          <a:xfrm>
            <a:off x="2225025" y="148780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84" name="Oval 283"/>
          <p:cNvSpPr/>
          <p:nvPr/>
        </p:nvSpPr>
        <p:spPr>
          <a:xfrm>
            <a:off x="1872279" y="186924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85" name="Oval 284"/>
          <p:cNvSpPr/>
          <p:nvPr/>
        </p:nvSpPr>
        <p:spPr>
          <a:xfrm>
            <a:off x="2293171" y="198389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86" name="Oval 285"/>
          <p:cNvSpPr/>
          <p:nvPr/>
        </p:nvSpPr>
        <p:spPr>
          <a:xfrm>
            <a:off x="1846856" y="176016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87" name="Oval 286"/>
          <p:cNvSpPr/>
          <p:nvPr/>
        </p:nvSpPr>
        <p:spPr>
          <a:xfrm>
            <a:off x="2744664" y="288617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88" name="Oval 287"/>
          <p:cNvSpPr/>
          <p:nvPr/>
        </p:nvSpPr>
        <p:spPr>
          <a:xfrm>
            <a:off x="769873" y="176147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89" name="Oval 288"/>
          <p:cNvSpPr/>
          <p:nvPr/>
        </p:nvSpPr>
        <p:spPr>
          <a:xfrm>
            <a:off x="2090147" y="220307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93" name="Oval 292"/>
          <p:cNvSpPr/>
          <p:nvPr/>
        </p:nvSpPr>
        <p:spPr>
          <a:xfrm>
            <a:off x="2811588" y="329668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95" name="Oval 294"/>
          <p:cNvSpPr/>
          <p:nvPr/>
        </p:nvSpPr>
        <p:spPr>
          <a:xfrm>
            <a:off x="2553654" y="328687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97" name="Oval 296"/>
          <p:cNvSpPr/>
          <p:nvPr/>
        </p:nvSpPr>
        <p:spPr>
          <a:xfrm>
            <a:off x="3082698" y="273952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99" name="Oval 298"/>
          <p:cNvSpPr/>
          <p:nvPr/>
        </p:nvSpPr>
        <p:spPr>
          <a:xfrm>
            <a:off x="2997791" y="348045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00" name="Oval 299"/>
          <p:cNvSpPr/>
          <p:nvPr/>
        </p:nvSpPr>
        <p:spPr>
          <a:xfrm>
            <a:off x="1090326" y="290891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01" name="Oval 300"/>
          <p:cNvSpPr/>
          <p:nvPr/>
        </p:nvSpPr>
        <p:spPr>
          <a:xfrm>
            <a:off x="2632031" y="172621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02" name="Oval 301"/>
          <p:cNvSpPr/>
          <p:nvPr/>
        </p:nvSpPr>
        <p:spPr>
          <a:xfrm>
            <a:off x="2225025" y="170072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04" name="Oval 303"/>
          <p:cNvSpPr/>
          <p:nvPr/>
        </p:nvSpPr>
        <p:spPr>
          <a:xfrm>
            <a:off x="1872279" y="208217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05" name="Oval 304"/>
          <p:cNvSpPr/>
          <p:nvPr/>
        </p:nvSpPr>
        <p:spPr>
          <a:xfrm>
            <a:off x="2293171" y="219682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06" name="Oval 305"/>
          <p:cNvSpPr/>
          <p:nvPr/>
        </p:nvSpPr>
        <p:spPr>
          <a:xfrm>
            <a:off x="1846856" y="197308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07" name="Oval 306"/>
          <p:cNvSpPr/>
          <p:nvPr/>
        </p:nvSpPr>
        <p:spPr>
          <a:xfrm>
            <a:off x="2744664" y="309910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08" name="Oval 307"/>
          <p:cNvSpPr/>
          <p:nvPr/>
        </p:nvSpPr>
        <p:spPr>
          <a:xfrm>
            <a:off x="769873" y="197440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10" name="Oval 309"/>
          <p:cNvSpPr/>
          <p:nvPr/>
        </p:nvSpPr>
        <p:spPr>
          <a:xfrm>
            <a:off x="2421164" y="396590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11" name="Oval 310"/>
          <p:cNvSpPr/>
          <p:nvPr/>
        </p:nvSpPr>
        <p:spPr>
          <a:xfrm>
            <a:off x="2675227" y="254458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13" name="Oval 312"/>
          <p:cNvSpPr/>
          <p:nvPr/>
        </p:nvSpPr>
        <p:spPr>
          <a:xfrm>
            <a:off x="2811588" y="350961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15" name="Oval 314"/>
          <p:cNvSpPr/>
          <p:nvPr/>
        </p:nvSpPr>
        <p:spPr>
          <a:xfrm>
            <a:off x="2553654" y="349979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17" name="Oval 316"/>
          <p:cNvSpPr/>
          <p:nvPr/>
        </p:nvSpPr>
        <p:spPr>
          <a:xfrm>
            <a:off x="3082698" y="295244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19" name="Oval 318"/>
          <p:cNvSpPr/>
          <p:nvPr/>
        </p:nvSpPr>
        <p:spPr>
          <a:xfrm>
            <a:off x="2997791" y="369337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20" name="Oval 319"/>
          <p:cNvSpPr/>
          <p:nvPr/>
        </p:nvSpPr>
        <p:spPr>
          <a:xfrm>
            <a:off x="1090326" y="312183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21" name="Oval 320"/>
          <p:cNvSpPr/>
          <p:nvPr/>
        </p:nvSpPr>
        <p:spPr>
          <a:xfrm flipH="1">
            <a:off x="1059594" y="161715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22" name="Oval 321"/>
          <p:cNvSpPr/>
          <p:nvPr/>
        </p:nvSpPr>
        <p:spPr>
          <a:xfrm flipH="1">
            <a:off x="1466600" y="159166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23" name="Oval 322"/>
          <p:cNvSpPr/>
          <p:nvPr/>
        </p:nvSpPr>
        <p:spPr>
          <a:xfrm flipH="1">
            <a:off x="739552" y="214357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24" name="Oval 323"/>
          <p:cNvSpPr/>
          <p:nvPr/>
        </p:nvSpPr>
        <p:spPr>
          <a:xfrm flipH="1">
            <a:off x="1819346" y="197311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25" name="Oval 324"/>
          <p:cNvSpPr/>
          <p:nvPr/>
        </p:nvSpPr>
        <p:spPr>
          <a:xfrm flipH="1">
            <a:off x="1398454" y="208776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26" name="Oval 325"/>
          <p:cNvSpPr/>
          <p:nvPr/>
        </p:nvSpPr>
        <p:spPr>
          <a:xfrm flipH="1">
            <a:off x="1844769" y="186403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27" name="Oval 326"/>
          <p:cNvSpPr/>
          <p:nvPr/>
        </p:nvSpPr>
        <p:spPr>
          <a:xfrm flipH="1">
            <a:off x="946961" y="299004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29" name="Oval 328"/>
          <p:cNvSpPr/>
          <p:nvPr/>
        </p:nvSpPr>
        <p:spPr>
          <a:xfrm flipH="1">
            <a:off x="1601478" y="230693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31" name="Oval 330"/>
          <p:cNvSpPr/>
          <p:nvPr/>
        </p:nvSpPr>
        <p:spPr>
          <a:xfrm flipH="1">
            <a:off x="1016398" y="243552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36" name="Oval 335"/>
          <p:cNvSpPr/>
          <p:nvPr/>
        </p:nvSpPr>
        <p:spPr>
          <a:xfrm flipH="1">
            <a:off x="2756035" y="362350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37" name="Oval 336"/>
          <p:cNvSpPr/>
          <p:nvPr/>
        </p:nvSpPr>
        <p:spPr>
          <a:xfrm flipH="1">
            <a:off x="608927" y="284338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38" name="Oval 337"/>
          <p:cNvSpPr/>
          <p:nvPr/>
        </p:nvSpPr>
        <p:spPr>
          <a:xfrm flipH="1">
            <a:off x="2827749" y="349164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40" name="Oval 339"/>
          <p:cNvSpPr/>
          <p:nvPr/>
        </p:nvSpPr>
        <p:spPr>
          <a:xfrm flipH="1">
            <a:off x="2601299" y="301277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41" name="Oval 340"/>
          <p:cNvSpPr/>
          <p:nvPr/>
        </p:nvSpPr>
        <p:spPr>
          <a:xfrm flipH="1">
            <a:off x="1172491" y="151329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42" name="Oval 341"/>
          <p:cNvSpPr/>
          <p:nvPr/>
        </p:nvSpPr>
        <p:spPr>
          <a:xfrm flipH="1">
            <a:off x="1579497" y="148780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43" name="Oval 342"/>
          <p:cNvSpPr/>
          <p:nvPr/>
        </p:nvSpPr>
        <p:spPr>
          <a:xfrm flipH="1">
            <a:off x="852449" y="203971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44" name="Oval 343"/>
          <p:cNvSpPr/>
          <p:nvPr/>
        </p:nvSpPr>
        <p:spPr>
          <a:xfrm flipH="1">
            <a:off x="1932243" y="186924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45" name="Oval 344"/>
          <p:cNvSpPr/>
          <p:nvPr/>
        </p:nvSpPr>
        <p:spPr>
          <a:xfrm flipH="1">
            <a:off x="1511351" y="198389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46" name="Oval 345"/>
          <p:cNvSpPr/>
          <p:nvPr/>
        </p:nvSpPr>
        <p:spPr>
          <a:xfrm flipH="1">
            <a:off x="1957666" y="176016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47" name="Oval 346"/>
          <p:cNvSpPr/>
          <p:nvPr/>
        </p:nvSpPr>
        <p:spPr>
          <a:xfrm flipH="1">
            <a:off x="1059858" y="288617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49" name="Oval 348"/>
          <p:cNvSpPr/>
          <p:nvPr/>
        </p:nvSpPr>
        <p:spPr>
          <a:xfrm flipH="1">
            <a:off x="1714375" y="220307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51" name="Oval 350"/>
          <p:cNvSpPr/>
          <p:nvPr/>
        </p:nvSpPr>
        <p:spPr>
          <a:xfrm flipH="1">
            <a:off x="1129295" y="233166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53" name="Oval 352"/>
          <p:cNvSpPr/>
          <p:nvPr/>
        </p:nvSpPr>
        <p:spPr>
          <a:xfrm flipH="1">
            <a:off x="992934" y="329668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55" name="Oval 354"/>
          <p:cNvSpPr/>
          <p:nvPr/>
        </p:nvSpPr>
        <p:spPr>
          <a:xfrm flipH="1">
            <a:off x="1250868" y="328687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56" name="Oval 355"/>
          <p:cNvSpPr/>
          <p:nvPr/>
        </p:nvSpPr>
        <p:spPr>
          <a:xfrm flipH="1">
            <a:off x="2868932" y="351963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57" name="Oval 356"/>
          <p:cNvSpPr/>
          <p:nvPr/>
        </p:nvSpPr>
        <p:spPr>
          <a:xfrm flipH="1">
            <a:off x="721824" y="273952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58" name="Oval 357"/>
          <p:cNvSpPr/>
          <p:nvPr/>
        </p:nvSpPr>
        <p:spPr>
          <a:xfrm flipH="1">
            <a:off x="2940646" y="338777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60" name="Oval 359"/>
          <p:cNvSpPr/>
          <p:nvPr/>
        </p:nvSpPr>
        <p:spPr>
          <a:xfrm flipH="1">
            <a:off x="2714196" y="290891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61" name="Oval 360"/>
          <p:cNvSpPr/>
          <p:nvPr/>
        </p:nvSpPr>
        <p:spPr>
          <a:xfrm flipH="1">
            <a:off x="1172491" y="172621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62" name="Oval 361"/>
          <p:cNvSpPr/>
          <p:nvPr/>
        </p:nvSpPr>
        <p:spPr>
          <a:xfrm flipH="1">
            <a:off x="1579497" y="170072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63" name="Oval 362"/>
          <p:cNvSpPr/>
          <p:nvPr/>
        </p:nvSpPr>
        <p:spPr>
          <a:xfrm flipH="1">
            <a:off x="852449" y="225263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64" name="Oval 363"/>
          <p:cNvSpPr/>
          <p:nvPr/>
        </p:nvSpPr>
        <p:spPr>
          <a:xfrm flipH="1">
            <a:off x="1932243" y="208217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65" name="Oval 364"/>
          <p:cNvSpPr/>
          <p:nvPr/>
        </p:nvSpPr>
        <p:spPr>
          <a:xfrm flipH="1">
            <a:off x="1511351" y="219682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66" name="Oval 365"/>
          <p:cNvSpPr/>
          <p:nvPr/>
        </p:nvSpPr>
        <p:spPr>
          <a:xfrm flipH="1">
            <a:off x="1957666" y="197308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67" name="Oval 366"/>
          <p:cNvSpPr/>
          <p:nvPr/>
        </p:nvSpPr>
        <p:spPr>
          <a:xfrm flipH="1">
            <a:off x="1059858" y="309910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71" name="Oval 370"/>
          <p:cNvSpPr/>
          <p:nvPr/>
        </p:nvSpPr>
        <p:spPr>
          <a:xfrm flipH="1">
            <a:off x="1129295" y="254458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76" name="Oval 375"/>
          <p:cNvSpPr/>
          <p:nvPr/>
        </p:nvSpPr>
        <p:spPr>
          <a:xfrm flipH="1">
            <a:off x="2868932" y="373256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77" name="Oval 376"/>
          <p:cNvSpPr/>
          <p:nvPr/>
        </p:nvSpPr>
        <p:spPr>
          <a:xfrm flipH="1">
            <a:off x="721824" y="295244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78" name="Oval 377"/>
          <p:cNvSpPr/>
          <p:nvPr/>
        </p:nvSpPr>
        <p:spPr>
          <a:xfrm flipH="1">
            <a:off x="2940646" y="360070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80" name="Oval 379"/>
          <p:cNvSpPr/>
          <p:nvPr/>
        </p:nvSpPr>
        <p:spPr>
          <a:xfrm flipH="1">
            <a:off x="2714196" y="312183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82" name="Oval 381"/>
          <p:cNvSpPr/>
          <p:nvPr/>
        </p:nvSpPr>
        <p:spPr>
          <a:xfrm flipV="1">
            <a:off x="2427962" y="391488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83" name="Oval 382"/>
          <p:cNvSpPr/>
          <p:nvPr/>
        </p:nvSpPr>
        <p:spPr>
          <a:xfrm flipV="1">
            <a:off x="3155010" y="336297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87" name="Oval 386"/>
          <p:cNvSpPr/>
          <p:nvPr/>
        </p:nvSpPr>
        <p:spPr>
          <a:xfrm flipV="1">
            <a:off x="2947601" y="251650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90" name="Oval 389"/>
          <p:cNvSpPr/>
          <p:nvPr/>
        </p:nvSpPr>
        <p:spPr>
          <a:xfrm flipV="1">
            <a:off x="2624101" y="164970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91" name="Oval 390"/>
          <p:cNvSpPr/>
          <p:nvPr/>
        </p:nvSpPr>
        <p:spPr>
          <a:xfrm flipV="1">
            <a:off x="2878164" y="307102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92" name="Oval 391"/>
          <p:cNvSpPr/>
          <p:nvPr/>
        </p:nvSpPr>
        <p:spPr>
          <a:xfrm flipV="1">
            <a:off x="2589674" y="184541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96" name="Oval 395"/>
          <p:cNvSpPr/>
          <p:nvPr/>
        </p:nvSpPr>
        <p:spPr>
          <a:xfrm flipV="1">
            <a:off x="1138527" y="188304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97" name="Oval 396"/>
          <p:cNvSpPr/>
          <p:nvPr/>
        </p:nvSpPr>
        <p:spPr>
          <a:xfrm flipV="1">
            <a:off x="3285635" y="266316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98" name="Oval 397"/>
          <p:cNvSpPr/>
          <p:nvPr/>
        </p:nvSpPr>
        <p:spPr>
          <a:xfrm flipV="1">
            <a:off x="1066813" y="201490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00" name="Oval 399"/>
          <p:cNvSpPr/>
          <p:nvPr/>
        </p:nvSpPr>
        <p:spPr>
          <a:xfrm flipV="1">
            <a:off x="1293263" y="249377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02" name="Oval 401"/>
          <p:cNvSpPr/>
          <p:nvPr/>
        </p:nvSpPr>
        <p:spPr>
          <a:xfrm flipV="1">
            <a:off x="2315065" y="401874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03" name="Oval 402"/>
          <p:cNvSpPr/>
          <p:nvPr/>
        </p:nvSpPr>
        <p:spPr>
          <a:xfrm flipV="1">
            <a:off x="3042113" y="346683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07" name="Oval 406"/>
          <p:cNvSpPr/>
          <p:nvPr/>
        </p:nvSpPr>
        <p:spPr>
          <a:xfrm flipV="1">
            <a:off x="2834704" y="262037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10" name="Oval 409"/>
          <p:cNvSpPr/>
          <p:nvPr/>
        </p:nvSpPr>
        <p:spPr>
          <a:xfrm flipV="1">
            <a:off x="2511204" y="175357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11" name="Oval 410"/>
          <p:cNvSpPr/>
          <p:nvPr/>
        </p:nvSpPr>
        <p:spPr>
          <a:xfrm flipV="1">
            <a:off x="2765267" y="317488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12" name="Oval 411"/>
          <p:cNvSpPr/>
          <p:nvPr/>
        </p:nvSpPr>
        <p:spPr>
          <a:xfrm flipV="1">
            <a:off x="2476777" y="194928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15" name="Oval 414"/>
          <p:cNvSpPr/>
          <p:nvPr/>
        </p:nvSpPr>
        <p:spPr>
          <a:xfrm flipV="1">
            <a:off x="2643694" y="221967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16" name="Oval 415"/>
          <p:cNvSpPr/>
          <p:nvPr/>
        </p:nvSpPr>
        <p:spPr>
          <a:xfrm flipV="1">
            <a:off x="1025630" y="198691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17" name="Oval 416"/>
          <p:cNvSpPr/>
          <p:nvPr/>
        </p:nvSpPr>
        <p:spPr>
          <a:xfrm flipV="1">
            <a:off x="3172738" y="276702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18" name="Oval 417"/>
          <p:cNvSpPr/>
          <p:nvPr/>
        </p:nvSpPr>
        <p:spPr>
          <a:xfrm flipV="1">
            <a:off x="953916" y="211877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20" name="Oval 419"/>
          <p:cNvSpPr/>
          <p:nvPr/>
        </p:nvSpPr>
        <p:spPr>
          <a:xfrm flipV="1">
            <a:off x="1180366" y="259763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21" name="Oval 420"/>
          <p:cNvSpPr/>
          <p:nvPr/>
        </p:nvSpPr>
        <p:spPr>
          <a:xfrm flipV="1">
            <a:off x="2722071" y="378033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22" name="Oval 421"/>
          <p:cNvSpPr/>
          <p:nvPr/>
        </p:nvSpPr>
        <p:spPr>
          <a:xfrm flipV="1">
            <a:off x="2315065" y="380582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23" name="Oval 422"/>
          <p:cNvSpPr/>
          <p:nvPr/>
        </p:nvSpPr>
        <p:spPr>
          <a:xfrm flipV="1">
            <a:off x="3042113" y="325391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27" name="Oval 426"/>
          <p:cNvSpPr/>
          <p:nvPr/>
        </p:nvSpPr>
        <p:spPr>
          <a:xfrm flipV="1">
            <a:off x="2834704" y="240745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30" name="Oval 429"/>
          <p:cNvSpPr/>
          <p:nvPr/>
        </p:nvSpPr>
        <p:spPr>
          <a:xfrm flipV="1">
            <a:off x="2511204" y="154064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31" name="Oval 430"/>
          <p:cNvSpPr/>
          <p:nvPr/>
        </p:nvSpPr>
        <p:spPr>
          <a:xfrm flipV="1">
            <a:off x="2765267" y="296196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32" name="Oval 431"/>
          <p:cNvSpPr/>
          <p:nvPr/>
        </p:nvSpPr>
        <p:spPr>
          <a:xfrm flipV="1">
            <a:off x="2476777" y="173635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35" name="Oval 434"/>
          <p:cNvSpPr/>
          <p:nvPr/>
        </p:nvSpPr>
        <p:spPr>
          <a:xfrm flipV="1">
            <a:off x="2643694" y="200675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36" name="Oval 435"/>
          <p:cNvSpPr/>
          <p:nvPr/>
        </p:nvSpPr>
        <p:spPr>
          <a:xfrm flipV="1">
            <a:off x="1025630" y="177398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37" name="Oval 436"/>
          <p:cNvSpPr/>
          <p:nvPr/>
        </p:nvSpPr>
        <p:spPr>
          <a:xfrm flipV="1">
            <a:off x="3172738" y="255410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38" name="Oval 437"/>
          <p:cNvSpPr/>
          <p:nvPr/>
        </p:nvSpPr>
        <p:spPr>
          <a:xfrm flipV="1">
            <a:off x="953916" y="190584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40" name="Oval 439"/>
          <p:cNvSpPr/>
          <p:nvPr/>
        </p:nvSpPr>
        <p:spPr>
          <a:xfrm flipV="1">
            <a:off x="1180366" y="238471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41" name="Oval 440"/>
          <p:cNvSpPr/>
          <p:nvPr/>
        </p:nvSpPr>
        <p:spPr>
          <a:xfrm rot="20700000" flipH="1" flipV="1">
            <a:off x="1508532" y="407497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42" name="Oval 441"/>
          <p:cNvSpPr/>
          <p:nvPr/>
        </p:nvSpPr>
        <p:spPr>
          <a:xfrm rot="20700000" flipH="1" flipV="1">
            <a:off x="1908267" y="399425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47" name="Oval 446"/>
          <p:cNvSpPr/>
          <p:nvPr/>
        </p:nvSpPr>
        <p:spPr>
          <a:xfrm rot="20700000" flipH="1" flipV="1">
            <a:off x="1044409" y="277802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48" name="Oval 447"/>
          <p:cNvSpPr/>
          <p:nvPr/>
        </p:nvSpPr>
        <p:spPr>
          <a:xfrm rot="20700000" flipH="1" flipV="1">
            <a:off x="3243003" y="335328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50" name="Oval 449"/>
          <p:cNvSpPr/>
          <p:nvPr/>
        </p:nvSpPr>
        <p:spPr>
          <a:xfrm rot="20700000" flipH="1" flipV="1">
            <a:off x="1132540" y="185702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51" name="Oval 450"/>
          <p:cNvSpPr/>
          <p:nvPr/>
        </p:nvSpPr>
        <p:spPr>
          <a:xfrm rot="20700000" flipH="1" flipV="1">
            <a:off x="1254998" y="329566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52" name="Oval 451"/>
          <p:cNvSpPr/>
          <p:nvPr/>
        </p:nvSpPr>
        <p:spPr>
          <a:xfrm rot="20700000" flipH="1" flipV="1">
            <a:off x="1216449" y="203715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53" name="Oval 452"/>
          <p:cNvSpPr/>
          <p:nvPr/>
        </p:nvSpPr>
        <p:spPr>
          <a:xfrm rot="20700000" flipH="1" flipV="1">
            <a:off x="873517" y="239882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55" name="Oval 454"/>
          <p:cNvSpPr/>
          <p:nvPr/>
        </p:nvSpPr>
        <p:spPr>
          <a:xfrm rot="20700000" flipH="1" flipV="1">
            <a:off x="1125203" y="234154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56" name="Oval 455"/>
          <p:cNvSpPr/>
          <p:nvPr/>
        </p:nvSpPr>
        <p:spPr>
          <a:xfrm rot="20700000" flipH="1" flipV="1">
            <a:off x="2627888" y="169792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57" name="Oval 456"/>
          <p:cNvSpPr/>
          <p:nvPr/>
        </p:nvSpPr>
        <p:spPr>
          <a:xfrm rot="20700000" flipH="1" flipV="1">
            <a:off x="755850" y="300716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58" name="Oval 457"/>
          <p:cNvSpPr/>
          <p:nvPr/>
        </p:nvSpPr>
        <p:spPr>
          <a:xfrm rot="20700000" flipH="1" flipV="1">
            <a:off x="2731286" y="180672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59" name="Oval 458"/>
          <p:cNvSpPr/>
          <p:nvPr/>
        </p:nvSpPr>
        <p:spPr>
          <a:xfrm rot="20700000" flipH="1" flipV="1">
            <a:off x="646097" y="226950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61" name="Oval 460"/>
          <p:cNvSpPr/>
          <p:nvPr/>
        </p:nvSpPr>
        <p:spPr>
          <a:xfrm rot="20700000" flipH="1" flipV="1">
            <a:off x="1644465" y="414608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62" name="Oval 461"/>
          <p:cNvSpPr/>
          <p:nvPr/>
        </p:nvSpPr>
        <p:spPr>
          <a:xfrm rot="20700000" flipH="1" flipV="1">
            <a:off x="2044200" y="406536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67" name="Oval 466"/>
          <p:cNvSpPr/>
          <p:nvPr/>
        </p:nvSpPr>
        <p:spPr>
          <a:xfrm rot="20700000" flipH="1" flipV="1">
            <a:off x="1180342" y="284913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69" name="Oval 468"/>
          <p:cNvSpPr/>
          <p:nvPr/>
        </p:nvSpPr>
        <p:spPr>
          <a:xfrm rot="20700000" flipH="1" flipV="1">
            <a:off x="1268473" y="192813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70" name="Oval 469"/>
          <p:cNvSpPr/>
          <p:nvPr/>
        </p:nvSpPr>
        <p:spPr>
          <a:xfrm rot="20700000" flipH="1" flipV="1">
            <a:off x="1390931" y="336677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71" name="Oval 470"/>
          <p:cNvSpPr/>
          <p:nvPr/>
        </p:nvSpPr>
        <p:spPr>
          <a:xfrm rot="20700000" flipH="1" flipV="1">
            <a:off x="1352381" y="210826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72" name="Oval 471"/>
          <p:cNvSpPr/>
          <p:nvPr/>
        </p:nvSpPr>
        <p:spPr>
          <a:xfrm rot="20700000" flipH="1" flipV="1">
            <a:off x="1009450" y="246992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74" name="Oval 473"/>
          <p:cNvSpPr/>
          <p:nvPr/>
        </p:nvSpPr>
        <p:spPr>
          <a:xfrm rot="20700000" flipH="1" flipV="1">
            <a:off x="1261135" y="241265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76" name="Oval 475"/>
          <p:cNvSpPr/>
          <p:nvPr/>
        </p:nvSpPr>
        <p:spPr>
          <a:xfrm rot="20700000" flipH="1" flipV="1">
            <a:off x="891783" y="307827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78" name="Oval 477"/>
          <p:cNvSpPr/>
          <p:nvPr/>
        </p:nvSpPr>
        <p:spPr>
          <a:xfrm rot="20700000" flipH="1" flipV="1">
            <a:off x="782030" y="234061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79" name="Oval 478"/>
          <p:cNvSpPr/>
          <p:nvPr/>
        </p:nvSpPr>
        <p:spPr>
          <a:xfrm rot="20700000" flipH="1" flipV="1">
            <a:off x="2772425" y="239899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80" name="Oval 479"/>
          <p:cNvSpPr/>
          <p:nvPr/>
        </p:nvSpPr>
        <p:spPr>
          <a:xfrm rot="20700000" flipH="1" flipV="1">
            <a:off x="1589356" y="394041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81" name="Oval 480"/>
          <p:cNvSpPr/>
          <p:nvPr/>
        </p:nvSpPr>
        <p:spPr>
          <a:xfrm rot="20700000" flipH="1" flipV="1">
            <a:off x="1989091" y="385969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86" name="Oval 485"/>
          <p:cNvSpPr/>
          <p:nvPr/>
        </p:nvSpPr>
        <p:spPr>
          <a:xfrm rot="20700000" flipH="1" flipV="1">
            <a:off x="1125233" y="264346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87" name="Oval 486"/>
          <p:cNvSpPr/>
          <p:nvPr/>
        </p:nvSpPr>
        <p:spPr>
          <a:xfrm rot="20700000" flipH="1" flipV="1">
            <a:off x="3323827" y="321871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89" name="Oval 488"/>
          <p:cNvSpPr/>
          <p:nvPr/>
        </p:nvSpPr>
        <p:spPr>
          <a:xfrm rot="20700000" flipH="1" flipV="1">
            <a:off x="1213364" y="172246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90" name="Oval 489"/>
          <p:cNvSpPr/>
          <p:nvPr/>
        </p:nvSpPr>
        <p:spPr>
          <a:xfrm rot="20700000" flipH="1" flipV="1">
            <a:off x="1335822" y="316110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91" name="Oval 490"/>
          <p:cNvSpPr/>
          <p:nvPr/>
        </p:nvSpPr>
        <p:spPr>
          <a:xfrm rot="20700000" flipH="1" flipV="1">
            <a:off x="1297272" y="190259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92" name="Oval 491"/>
          <p:cNvSpPr/>
          <p:nvPr/>
        </p:nvSpPr>
        <p:spPr>
          <a:xfrm rot="20700000" flipH="1" flipV="1">
            <a:off x="954341" y="226425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94" name="Oval 493"/>
          <p:cNvSpPr/>
          <p:nvPr/>
        </p:nvSpPr>
        <p:spPr>
          <a:xfrm rot="20700000" flipH="1" flipV="1">
            <a:off x="1206026" y="220698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95" name="Oval 494"/>
          <p:cNvSpPr/>
          <p:nvPr/>
        </p:nvSpPr>
        <p:spPr>
          <a:xfrm rot="20700000" flipH="1" flipV="1">
            <a:off x="2708711" y="156335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96" name="Oval 495"/>
          <p:cNvSpPr/>
          <p:nvPr/>
        </p:nvSpPr>
        <p:spPr>
          <a:xfrm rot="20700000" flipH="1" flipV="1">
            <a:off x="836674" y="287260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98" name="Oval 497"/>
          <p:cNvSpPr/>
          <p:nvPr/>
        </p:nvSpPr>
        <p:spPr>
          <a:xfrm rot="20700000" flipH="1" flipV="1">
            <a:off x="726921" y="213494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99" name="Oval 498"/>
          <p:cNvSpPr/>
          <p:nvPr/>
        </p:nvSpPr>
        <p:spPr>
          <a:xfrm rot="20700000" flipH="1" flipV="1">
            <a:off x="2717316" y="219332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01" name="Oval 500"/>
          <p:cNvSpPr/>
          <p:nvPr/>
        </p:nvSpPr>
        <p:spPr>
          <a:xfrm rot="2700000">
            <a:off x="3371801" y="264320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03" name="Oval 502"/>
          <p:cNvSpPr/>
          <p:nvPr/>
        </p:nvSpPr>
        <p:spPr>
          <a:xfrm rot="2700000">
            <a:off x="3225870" y="324174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04" name="Oval 503"/>
          <p:cNvSpPr/>
          <p:nvPr/>
        </p:nvSpPr>
        <p:spPr>
          <a:xfrm rot="2700000">
            <a:off x="2582877" y="235768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05" name="Oval 504"/>
          <p:cNvSpPr/>
          <p:nvPr/>
        </p:nvSpPr>
        <p:spPr>
          <a:xfrm rot="2700000">
            <a:off x="2799424" y="273636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06" name="Oval 505"/>
          <p:cNvSpPr/>
          <p:nvPr/>
        </p:nvSpPr>
        <p:spPr>
          <a:xfrm rot="2700000">
            <a:off x="2642034" y="226257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08" name="Oval 507"/>
          <p:cNvSpPr/>
          <p:nvPr/>
        </p:nvSpPr>
        <p:spPr>
          <a:xfrm rot="2700000">
            <a:off x="1879562" y="150195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10" name="Oval 509"/>
          <p:cNvSpPr/>
          <p:nvPr/>
        </p:nvSpPr>
        <p:spPr>
          <a:xfrm rot="2700000">
            <a:off x="1638997" y="407780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11" name="Oval 510"/>
          <p:cNvSpPr/>
          <p:nvPr/>
        </p:nvSpPr>
        <p:spPr>
          <a:xfrm rot="2700000">
            <a:off x="2823670" y="325242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12" name="Oval 511"/>
          <p:cNvSpPr/>
          <p:nvPr/>
        </p:nvSpPr>
        <p:spPr>
          <a:xfrm rot="2700000">
            <a:off x="1753044" y="391506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13" name="Oval 512"/>
          <p:cNvSpPr/>
          <p:nvPr/>
        </p:nvSpPr>
        <p:spPr>
          <a:xfrm rot="2700000">
            <a:off x="2237717" y="403122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15" name="Oval 514"/>
          <p:cNvSpPr/>
          <p:nvPr/>
        </p:nvSpPr>
        <p:spPr>
          <a:xfrm rot="2700000">
            <a:off x="2062270" y="384189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16" name="Oval 515"/>
          <p:cNvSpPr/>
          <p:nvPr/>
        </p:nvSpPr>
        <p:spPr>
          <a:xfrm rot="2700000">
            <a:off x="753535" y="286234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18" name="Oval 517"/>
          <p:cNvSpPr/>
          <p:nvPr/>
        </p:nvSpPr>
        <p:spPr>
          <a:xfrm rot="2700000">
            <a:off x="796065" y="271839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19" name="Oval 518"/>
          <p:cNvSpPr/>
          <p:nvPr/>
        </p:nvSpPr>
        <p:spPr>
          <a:xfrm rot="2700000">
            <a:off x="2239441" y="429283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20" name="Oval 519"/>
          <p:cNvSpPr/>
          <p:nvPr/>
        </p:nvSpPr>
        <p:spPr>
          <a:xfrm rot="2700000">
            <a:off x="1294799" y="253991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21" name="Oval 520"/>
          <p:cNvSpPr/>
          <p:nvPr/>
        </p:nvSpPr>
        <p:spPr>
          <a:xfrm rot="2700000">
            <a:off x="3365416" y="248993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23" name="Oval 522"/>
          <p:cNvSpPr/>
          <p:nvPr/>
        </p:nvSpPr>
        <p:spPr>
          <a:xfrm rot="2700000">
            <a:off x="3219485" y="308847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24" name="Oval 523"/>
          <p:cNvSpPr/>
          <p:nvPr/>
        </p:nvSpPr>
        <p:spPr>
          <a:xfrm rot="2700000">
            <a:off x="2576492" y="220440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25" name="Oval 524"/>
          <p:cNvSpPr/>
          <p:nvPr/>
        </p:nvSpPr>
        <p:spPr>
          <a:xfrm rot="2700000">
            <a:off x="2793039" y="258309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26" name="Oval 525"/>
          <p:cNvSpPr/>
          <p:nvPr/>
        </p:nvSpPr>
        <p:spPr>
          <a:xfrm rot="2700000">
            <a:off x="2635648" y="210929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28" name="Oval 527"/>
          <p:cNvSpPr/>
          <p:nvPr/>
        </p:nvSpPr>
        <p:spPr>
          <a:xfrm rot="2700000">
            <a:off x="1873177" y="134868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30" name="Oval 529"/>
          <p:cNvSpPr/>
          <p:nvPr/>
        </p:nvSpPr>
        <p:spPr>
          <a:xfrm rot="2700000">
            <a:off x="1632612" y="392452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31" name="Oval 530"/>
          <p:cNvSpPr/>
          <p:nvPr/>
        </p:nvSpPr>
        <p:spPr>
          <a:xfrm rot="2700000">
            <a:off x="2817285" y="309915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33" name="Oval 532"/>
          <p:cNvSpPr/>
          <p:nvPr/>
        </p:nvSpPr>
        <p:spPr>
          <a:xfrm rot="2700000">
            <a:off x="2231332" y="387795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36" name="Oval 535"/>
          <p:cNvSpPr/>
          <p:nvPr/>
        </p:nvSpPr>
        <p:spPr>
          <a:xfrm rot="2700000">
            <a:off x="747149" y="270907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37" name="Oval 536"/>
          <p:cNvSpPr/>
          <p:nvPr/>
        </p:nvSpPr>
        <p:spPr>
          <a:xfrm rot="2700000">
            <a:off x="2817011" y="367567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38" name="Oval 537"/>
          <p:cNvSpPr/>
          <p:nvPr/>
        </p:nvSpPr>
        <p:spPr>
          <a:xfrm rot="2700000">
            <a:off x="789680" y="256512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39" name="Oval 538"/>
          <p:cNvSpPr/>
          <p:nvPr/>
        </p:nvSpPr>
        <p:spPr>
          <a:xfrm rot="2700000">
            <a:off x="2233056" y="413955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40" name="Oval 539"/>
          <p:cNvSpPr/>
          <p:nvPr/>
        </p:nvSpPr>
        <p:spPr>
          <a:xfrm rot="2700000">
            <a:off x="1288413" y="238663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41" name="Oval 540"/>
          <p:cNvSpPr/>
          <p:nvPr/>
        </p:nvSpPr>
        <p:spPr>
          <a:xfrm rot="2700000">
            <a:off x="3214855" y="264049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7" name="Oval 16"/>
          <p:cNvSpPr/>
          <p:nvPr/>
        </p:nvSpPr>
        <p:spPr>
          <a:xfrm>
            <a:off x="3063236" y="220954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7" name="Oval 36"/>
          <p:cNvSpPr/>
          <p:nvPr/>
        </p:nvSpPr>
        <p:spPr>
          <a:xfrm>
            <a:off x="2950339" y="210568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4" name="Oval 83"/>
          <p:cNvSpPr/>
          <p:nvPr/>
        </p:nvSpPr>
        <p:spPr>
          <a:xfrm flipH="1">
            <a:off x="2920018" y="193131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4" name="Oval 103"/>
          <p:cNvSpPr/>
          <p:nvPr/>
        </p:nvSpPr>
        <p:spPr>
          <a:xfrm flipH="1">
            <a:off x="3032915" y="182744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4" name="Oval 123"/>
          <p:cNvSpPr/>
          <p:nvPr/>
        </p:nvSpPr>
        <p:spPr>
          <a:xfrm flipH="1">
            <a:off x="3032915" y="20403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50" name="Oval 149"/>
          <p:cNvSpPr/>
          <p:nvPr/>
        </p:nvSpPr>
        <p:spPr>
          <a:xfrm flipV="1">
            <a:off x="3012791" y="217196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52" name="Oval 151"/>
          <p:cNvSpPr/>
          <p:nvPr/>
        </p:nvSpPr>
        <p:spPr>
          <a:xfrm flipV="1">
            <a:off x="2754857" y="218178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56" name="Oval 155"/>
          <p:cNvSpPr/>
          <p:nvPr/>
        </p:nvSpPr>
        <p:spPr>
          <a:xfrm flipV="1">
            <a:off x="3198994" y="198820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70" name="Oval 169"/>
          <p:cNvSpPr/>
          <p:nvPr/>
        </p:nvSpPr>
        <p:spPr>
          <a:xfrm flipV="1">
            <a:off x="2899894" y="227583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76" name="Oval 175"/>
          <p:cNvSpPr/>
          <p:nvPr/>
        </p:nvSpPr>
        <p:spPr>
          <a:xfrm flipV="1">
            <a:off x="3086097" y="209206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90" name="Oval 189"/>
          <p:cNvSpPr/>
          <p:nvPr/>
        </p:nvSpPr>
        <p:spPr>
          <a:xfrm flipV="1">
            <a:off x="2899894" y="206290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96" name="Oval 195"/>
          <p:cNvSpPr/>
          <p:nvPr/>
        </p:nvSpPr>
        <p:spPr>
          <a:xfrm flipV="1">
            <a:off x="3086097" y="187914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34" name="Oval 233"/>
          <p:cNvSpPr/>
          <p:nvPr/>
        </p:nvSpPr>
        <p:spPr>
          <a:xfrm rot="20700000" flipH="1" flipV="1">
            <a:off x="2762086" y="183499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36" name="Oval 235"/>
          <p:cNvSpPr/>
          <p:nvPr/>
        </p:nvSpPr>
        <p:spPr>
          <a:xfrm rot="20700000" flipH="1" flipV="1">
            <a:off x="2865485" y="194380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56" name="Oval 255"/>
          <p:cNvSpPr/>
          <p:nvPr/>
        </p:nvSpPr>
        <p:spPr>
          <a:xfrm rot="20700000" flipH="1" flipV="1">
            <a:off x="2810376" y="173813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63" name="Oval 262"/>
          <p:cNvSpPr/>
          <p:nvPr/>
        </p:nvSpPr>
        <p:spPr>
          <a:xfrm>
            <a:off x="3064970" y="214357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83" name="Oval 282"/>
          <p:cNvSpPr/>
          <p:nvPr/>
        </p:nvSpPr>
        <p:spPr>
          <a:xfrm>
            <a:off x="2952073" y="203971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03" name="Oval 302"/>
          <p:cNvSpPr/>
          <p:nvPr/>
        </p:nvSpPr>
        <p:spPr>
          <a:xfrm>
            <a:off x="2952073" y="225263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28" name="Oval 327"/>
          <p:cNvSpPr/>
          <p:nvPr/>
        </p:nvSpPr>
        <p:spPr>
          <a:xfrm flipH="1">
            <a:off x="2921752" y="186534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48" name="Oval 347"/>
          <p:cNvSpPr/>
          <p:nvPr/>
        </p:nvSpPr>
        <p:spPr>
          <a:xfrm flipH="1">
            <a:off x="3034649" y="176147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68" name="Oval 367"/>
          <p:cNvSpPr/>
          <p:nvPr/>
        </p:nvSpPr>
        <p:spPr>
          <a:xfrm flipH="1">
            <a:off x="3034649" y="197440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93" name="Oval 392"/>
          <p:cNvSpPr/>
          <p:nvPr/>
        </p:nvSpPr>
        <p:spPr>
          <a:xfrm flipV="1">
            <a:off x="3014525" y="210599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95" name="Oval 394"/>
          <p:cNvSpPr/>
          <p:nvPr/>
        </p:nvSpPr>
        <p:spPr>
          <a:xfrm flipV="1">
            <a:off x="2756591" y="211581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99" name="Oval 398"/>
          <p:cNvSpPr/>
          <p:nvPr/>
        </p:nvSpPr>
        <p:spPr>
          <a:xfrm flipV="1">
            <a:off x="3200728" y="192223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13" name="Oval 412"/>
          <p:cNvSpPr/>
          <p:nvPr/>
        </p:nvSpPr>
        <p:spPr>
          <a:xfrm flipV="1">
            <a:off x="2901628" y="220986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19" name="Oval 418"/>
          <p:cNvSpPr/>
          <p:nvPr/>
        </p:nvSpPr>
        <p:spPr>
          <a:xfrm flipV="1">
            <a:off x="3087831" y="202609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33" name="Oval 432"/>
          <p:cNvSpPr/>
          <p:nvPr/>
        </p:nvSpPr>
        <p:spPr>
          <a:xfrm flipV="1">
            <a:off x="2901628" y="199693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39" name="Oval 438"/>
          <p:cNvSpPr/>
          <p:nvPr/>
        </p:nvSpPr>
        <p:spPr>
          <a:xfrm flipV="1">
            <a:off x="3087831" y="18131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75" name="Oval 474"/>
          <p:cNvSpPr/>
          <p:nvPr/>
        </p:nvSpPr>
        <p:spPr>
          <a:xfrm rot="20700000" flipH="1" flipV="1">
            <a:off x="2763820" y="176902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77" name="Oval 476"/>
          <p:cNvSpPr/>
          <p:nvPr/>
        </p:nvSpPr>
        <p:spPr>
          <a:xfrm rot="20700000" flipH="1" flipV="1">
            <a:off x="2867219" y="187783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97" name="Oval 496"/>
          <p:cNvSpPr/>
          <p:nvPr/>
        </p:nvSpPr>
        <p:spPr>
          <a:xfrm rot="20700000" flipH="1" flipV="1">
            <a:off x="2812110" y="167216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02" name="Oval 501"/>
          <p:cNvSpPr/>
          <p:nvPr/>
        </p:nvSpPr>
        <p:spPr>
          <a:xfrm rot="2700000">
            <a:off x="3102028" y="233738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22" name="Oval 521"/>
          <p:cNvSpPr/>
          <p:nvPr/>
        </p:nvSpPr>
        <p:spPr>
          <a:xfrm rot="2700000">
            <a:off x="3095643" y="218411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42" name="Oval 541"/>
          <p:cNvSpPr/>
          <p:nvPr/>
        </p:nvSpPr>
        <p:spPr>
          <a:xfrm rot="2700000">
            <a:off x="2945083" y="233467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43" name="Oval 542"/>
          <p:cNvSpPr/>
          <p:nvPr/>
        </p:nvSpPr>
        <p:spPr>
          <a:xfrm rot="2700000">
            <a:off x="3068925" y="323903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45" name="Oval 544"/>
          <p:cNvSpPr/>
          <p:nvPr/>
        </p:nvSpPr>
        <p:spPr>
          <a:xfrm rot="2700000">
            <a:off x="2642478" y="273365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48" name="Oval 547"/>
          <p:cNvSpPr/>
          <p:nvPr/>
        </p:nvSpPr>
        <p:spPr>
          <a:xfrm rot="2700000">
            <a:off x="1722616" y="149924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50" name="Oval 549"/>
          <p:cNvSpPr/>
          <p:nvPr/>
        </p:nvSpPr>
        <p:spPr>
          <a:xfrm rot="2700000">
            <a:off x="1482051" y="407508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51" name="Oval 550"/>
          <p:cNvSpPr/>
          <p:nvPr/>
        </p:nvSpPr>
        <p:spPr>
          <a:xfrm rot="2700000">
            <a:off x="2666724" y="324971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52" name="Oval 551"/>
          <p:cNvSpPr/>
          <p:nvPr/>
        </p:nvSpPr>
        <p:spPr>
          <a:xfrm rot="2700000">
            <a:off x="1596098" y="391235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53" name="Oval 552"/>
          <p:cNvSpPr/>
          <p:nvPr/>
        </p:nvSpPr>
        <p:spPr>
          <a:xfrm rot="2700000">
            <a:off x="2080771" y="402851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55" name="Oval 554"/>
          <p:cNvSpPr/>
          <p:nvPr/>
        </p:nvSpPr>
        <p:spPr>
          <a:xfrm rot="2700000">
            <a:off x="1905325" y="383918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56" name="Oval 555"/>
          <p:cNvSpPr/>
          <p:nvPr/>
        </p:nvSpPr>
        <p:spPr>
          <a:xfrm rot="2700000">
            <a:off x="596589" y="285963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58" name="Oval 557"/>
          <p:cNvSpPr/>
          <p:nvPr/>
        </p:nvSpPr>
        <p:spPr>
          <a:xfrm rot="2700000">
            <a:off x="639119" y="271568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59" name="Oval 558"/>
          <p:cNvSpPr/>
          <p:nvPr/>
        </p:nvSpPr>
        <p:spPr>
          <a:xfrm rot="2700000">
            <a:off x="2082495" y="429011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60" name="Oval 559"/>
          <p:cNvSpPr/>
          <p:nvPr/>
        </p:nvSpPr>
        <p:spPr>
          <a:xfrm rot="2700000">
            <a:off x="1137853" y="253719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61" name="Oval 560"/>
          <p:cNvSpPr/>
          <p:nvPr/>
        </p:nvSpPr>
        <p:spPr>
          <a:xfrm rot="2700000" flipH="1">
            <a:off x="2180090" y="145149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62" name="Oval 561"/>
          <p:cNvSpPr/>
          <p:nvPr/>
        </p:nvSpPr>
        <p:spPr>
          <a:xfrm rot="2700000" flipH="1">
            <a:off x="2485911" y="172127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63" name="Oval 562"/>
          <p:cNvSpPr/>
          <p:nvPr/>
        </p:nvSpPr>
        <p:spPr>
          <a:xfrm rot="2700000" flipH="1">
            <a:off x="1581552" y="159742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64" name="Oval 563"/>
          <p:cNvSpPr/>
          <p:nvPr/>
        </p:nvSpPr>
        <p:spPr>
          <a:xfrm rot="2700000" flipH="1">
            <a:off x="2465618" y="224042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65" name="Oval 564"/>
          <p:cNvSpPr/>
          <p:nvPr/>
        </p:nvSpPr>
        <p:spPr>
          <a:xfrm rot="2700000" flipH="1">
            <a:off x="2086934" y="202387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66" name="Oval 565"/>
          <p:cNvSpPr/>
          <p:nvPr/>
        </p:nvSpPr>
        <p:spPr>
          <a:xfrm rot="2700000" flipH="1">
            <a:off x="2560728" y="218126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67" name="Oval 566"/>
          <p:cNvSpPr/>
          <p:nvPr/>
        </p:nvSpPr>
        <p:spPr>
          <a:xfrm rot="2700000" flipH="1">
            <a:off x="1129671" y="234262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68" name="Oval 567"/>
          <p:cNvSpPr/>
          <p:nvPr/>
        </p:nvSpPr>
        <p:spPr>
          <a:xfrm rot="2700000" flipH="1">
            <a:off x="3321340" y="294373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71" name="Oval 570"/>
          <p:cNvSpPr/>
          <p:nvPr/>
        </p:nvSpPr>
        <p:spPr>
          <a:xfrm rot="2700000" flipH="1">
            <a:off x="1570871" y="199962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73" name="Oval 572"/>
          <p:cNvSpPr/>
          <p:nvPr/>
        </p:nvSpPr>
        <p:spPr>
          <a:xfrm rot="2700000" flipH="1">
            <a:off x="792074" y="258558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75" name="Oval 574"/>
          <p:cNvSpPr/>
          <p:nvPr/>
        </p:nvSpPr>
        <p:spPr>
          <a:xfrm rot="2700000" flipH="1">
            <a:off x="981401" y="276102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76" name="Oval 575"/>
          <p:cNvSpPr/>
          <p:nvPr/>
        </p:nvSpPr>
        <p:spPr>
          <a:xfrm rot="2700000" flipH="1">
            <a:off x="1960953" y="406976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77" name="Oval 576"/>
          <p:cNvSpPr/>
          <p:nvPr/>
        </p:nvSpPr>
        <p:spPr>
          <a:xfrm rot="2700000" flipH="1">
            <a:off x="994345" y="199990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78" name="Oval 577"/>
          <p:cNvSpPr/>
          <p:nvPr/>
        </p:nvSpPr>
        <p:spPr>
          <a:xfrm rot="2700000" flipH="1">
            <a:off x="2104903" y="402723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79" name="Oval 578"/>
          <p:cNvSpPr/>
          <p:nvPr/>
        </p:nvSpPr>
        <p:spPr>
          <a:xfrm rot="2700000" flipH="1">
            <a:off x="530467" y="258385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81" name="Oval 580"/>
          <p:cNvSpPr/>
          <p:nvPr/>
        </p:nvSpPr>
        <p:spPr>
          <a:xfrm rot="2700000" flipH="1">
            <a:off x="2333365" y="145788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82" name="Oval 581"/>
          <p:cNvSpPr/>
          <p:nvPr/>
        </p:nvSpPr>
        <p:spPr>
          <a:xfrm rot="2700000" flipH="1">
            <a:off x="2639186" y="172765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83" name="Oval 582"/>
          <p:cNvSpPr/>
          <p:nvPr/>
        </p:nvSpPr>
        <p:spPr>
          <a:xfrm rot="2700000" flipH="1">
            <a:off x="1734827" y="160381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84" name="Oval 583"/>
          <p:cNvSpPr/>
          <p:nvPr/>
        </p:nvSpPr>
        <p:spPr>
          <a:xfrm rot="2700000" flipH="1">
            <a:off x="2618893" y="224680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85" name="Oval 584"/>
          <p:cNvSpPr/>
          <p:nvPr/>
        </p:nvSpPr>
        <p:spPr>
          <a:xfrm rot="2700000" flipH="1">
            <a:off x="2240209" y="203026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86" name="Oval 585"/>
          <p:cNvSpPr/>
          <p:nvPr/>
        </p:nvSpPr>
        <p:spPr>
          <a:xfrm rot="2700000" flipH="1">
            <a:off x="2714003" y="218765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87" name="Oval 586"/>
          <p:cNvSpPr/>
          <p:nvPr/>
        </p:nvSpPr>
        <p:spPr>
          <a:xfrm rot="2700000" flipH="1">
            <a:off x="1282947" y="234901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88" name="Oval 587"/>
          <p:cNvSpPr/>
          <p:nvPr/>
        </p:nvSpPr>
        <p:spPr>
          <a:xfrm rot="2700000" flipH="1">
            <a:off x="3474615" y="295012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91" name="Oval 590"/>
          <p:cNvSpPr/>
          <p:nvPr/>
        </p:nvSpPr>
        <p:spPr>
          <a:xfrm rot="2700000" flipH="1">
            <a:off x="1724146" y="200601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93" name="Oval 592"/>
          <p:cNvSpPr/>
          <p:nvPr/>
        </p:nvSpPr>
        <p:spPr>
          <a:xfrm rot="2700000" flipH="1">
            <a:off x="945349" y="259196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95" name="Oval 594"/>
          <p:cNvSpPr/>
          <p:nvPr/>
        </p:nvSpPr>
        <p:spPr>
          <a:xfrm rot="2700000" flipH="1">
            <a:off x="1134676" y="276741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96" name="Oval 595"/>
          <p:cNvSpPr/>
          <p:nvPr/>
        </p:nvSpPr>
        <p:spPr>
          <a:xfrm rot="2700000" flipH="1">
            <a:off x="2114229" y="407614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97" name="Oval 596"/>
          <p:cNvSpPr/>
          <p:nvPr/>
        </p:nvSpPr>
        <p:spPr>
          <a:xfrm rot="2700000" flipH="1">
            <a:off x="1147621" y="200628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98" name="Oval 597"/>
          <p:cNvSpPr/>
          <p:nvPr/>
        </p:nvSpPr>
        <p:spPr>
          <a:xfrm rot="2700000" flipH="1">
            <a:off x="2258178" y="403361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99" name="Oval 598"/>
          <p:cNvSpPr/>
          <p:nvPr/>
        </p:nvSpPr>
        <p:spPr>
          <a:xfrm rot="2700000" flipH="1">
            <a:off x="683742" y="259024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01" name="Oval 600"/>
          <p:cNvSpPr/>
          <p:nvPr/>
        </p:nvSpPr>
        <p:spPr>
          <a:xfrm rot="2700000" flipH="1">
            <a:off x="2182805" y="160844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02" name="Oval 601"/>
          <p:cNvSpPr/>
          <p:nvPr/>
        </p:nvSpPr>
        <p:spPr>
          <a:xfrm rot="2700000" flipH="1">
            <a:off x="2488625" y="187821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03" name="Oval 602"/>
          <p:cNvSpPr/>
          <p:nvPr/>
        </p:nvSpPr>
        <p:spPr>
          <a:xfrm rot="2700000" flipH="1">
            <a:off x="1584266" y="17543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05" name="Oval 604"/>
          <p:cNvSpPr/>
          <p:nvPr/>
        </p:nvSpPr>
        <p:spPr>
          <a:xfrm rot="2700000" flipH="1">
            <a:off x="2089648" y="218082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06" name="Oval 605"/>
          <p:cNvSpPr/>
          <p:nvPr/>
        </p:nvSpPr>
        <p:spPr>
          <a:xfrm rot="2700000" flipH="1">
            <a:off x="2563442" y="233821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07" name="Oval 606"/>
          <p:cNvSpPr/>
          <p:nvPr/>
        </p:nvSpPr>
        <p:spPr>
          <a:xfrm rot="2700000" flipH="1">
            <a:off x="1132386" y="249957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08" name="Oval 607"/>
          <p:cNvSpPr/>
          <p:nvPr/>
        </p:nvSpPr>
        <p:spPr>
          <a:xfrm rot="2700000" flipH="1">
            <a:off x="3324054" y="310068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11" name="Oval 610"/>
          <p:cNvSpPr/>
          <p:nvPr/>
        </p:nvSpPr>
        <p:spPr>
          <a:xfrm rot="2700000" flipH="1">
            <a:off x="1573585" y="21565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13" name="Oval 612"/>
          <p:cNvSpPr/>
          <p:nvPr/>
        </p:nvSpPr>
        <p:spPr>
          <a:xfrm rot="2700000" flipH="1">
            <a:off x="794789" y="274252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15" name="Oval 614"/>
          <p:cNvSpPr/>
          <p:nvPr/>
        </p:nvSpPr>
        <p:spPr>
          <a:xfrm rot="2700000" flipH="1">
            <a:off x="984116" y="29179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16" name="Oval 615"/>
          <p:cNvSpPr/>
          <p:nvPr/>
        </p:nvSpPr>
        <p:spPr>
          <a:xfrm rot="2700000" flipH="1">
            <a:off x="1963668" y="422671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17" name="Oval 616"/>
          <p:cNvSpPr/>
          <p:nvPr/>
        </p:nvSpPr>
        <p:spPr>
          <a:xfrm rot="2700000" flipH="1">
            <a:off x="997060" y="215684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18" name="Oval 617"/>
          <p:cNvSpPr/>
          <p:nvPr/>
        </p:nvSpPr>
        <p:spPr>
          <a:xfrm rot="2700000" flipH="1">
            <a:off x="2107617" y="418418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19" name="Oval 618"/>
          <p:cNvSpPr/>
          <p:nvPr/>
        </p:nvSpPr>
        <p:spPr>
          <a:xfrm rot="2700000" flipH="1">
            <a:off x="533182" y="274080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21" name="Oval 620"/>
          <p:cNvSpPr/>
          <p:nvPr/>
        </p:nvSpPr>
        <p:spPr>
          <a:xfrm rot="2700000" flipV="1">
            <a:off x="1828758" y="431358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22" name="Oval 621"/>
          <p:cNvSpPr/>
          <p:nvPr/>
        </p:nvSpPr>
        <p:spPr>
          <a:xfrm rot="2700000" flipV="1">
            <a:off x="1522937" y="404381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23" name="Oval 622"/>
          <p:cNvSpPr/>
          <p:nvPr/>
        </p:nvSpPr>
        <p:spPr>
          <a:xfrm rot="2700000" flipV="1">
            <a:off x="2427297" y="416765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27" name="Oval 626"/>
          <p:cNvSpPr/>
          <p:nvPr/>
        </p:nvSpPr>
        <p:spPr>
          <a:xfrm rot="2700000" flipV="1">
            <a:off x="2879177" y="342245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28" name="Oval 627"/>
          <p:cNvSpPr/>
          <p:nvPr/>
        </p:nvSpPr>
        <p:spPr>
          <a:xfrm rot="2700000" flipV="1">
            <a:off x="687508" y="282134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30" name="Oval 629"/>
          <p:cNvSpPr/>
          <p:nvPr/>
        </p:nvSpPr>
        <p:spPr>
          <a:xfrm rot="2700000" flipV="1">
            <a:off x="3263351" y="258078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32" name="Oval 631"/>
          <p:cNvSpPr/>
          <p:nvPr/>
        </p:nvSpPr>
        <p:spPr>
          <a:xfrm rot="2700000" flipV="1">
            <a:off x="3100617" y="269483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33" name="Oval 632"/>
          <p:cNvSpPr/>
          <p:nvPr/>
        </p:nvSpPr>
        <p:spPr>
          <a:xfrm rot="2700000" flipV="1">
            <a:off x="3216774" y="317950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35" name="Oval 634"/>
          <p:cNvSpPr/>
          <p:nvPr/>
        </p:nvSpPr>
        <p:spPr>
          <a:xfrm rot="2700000" flipV="1">
            <a:off x="3027447" y="300405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36" name="Oval 635"/>
          <p:cNvSpPr/>
          <p:nvPr/>
        </p:nvSpPr>
        <p:spPr>
          <a:xfrm rot="2700000" flipV="1">
            <a:off x="2047895" y="169532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37" name="Oval 636"/>
          <p:cNvSpPr/>
          <p:nvPr/>
        </p:nvSpPr>
        <p:spPr>
          <a:xfrm rot="2700000" flipV="1">
            <a:off x="3014503" y="376518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38" name="Oval 637"/>
          <p:cNvSpPr/>
          <p:nvPr/>
        </p:nvSpPr>
        <p:spPr>
          <a:xfrm rot="2700000" flipV="1">
            <a:off x="1903946" y="173785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40" name="Oval 639"/>
          <p:cNvSpPr/>
          <p:nvPr/>
        </p:nvSpPr>
        <p:spPr>
          <a:xfrm rot="2700000" flipV="1">
            <a:off x="1725461" y="223658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41" name="Oval 640"/>
          <p:cNvSpPr/>
          <p:nvPr/>
        </p:nvSpPr>
        <p:spPr>
          <a:xfrm rot="2700000" flipV="1">
            <a:off x="1675483" y="430720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43" name="Oval 642"/>
          <p:cNvSpPr/>
          <p:nvPr/>
        </p:nvSpPr>
        <p:spPr>
          <a:xfrm rot="2700000" flipV="1">
            <a:off x="2274021" y="416127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44" name="Oval 643"/>
          <p:cNvSpPr/>
          <p:nvPr/>
        </p:nvSpPr>
        <p:spPr>
          <a:xfrm rot="2700000" flipV="1">
            <a:off x="1389955" y="351827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47" name="Oval 646"/>
          <p:cNvSpPr/>
          <p:nvPr/>
        </p:nvSpPr>
        <p:spPr>
          <a:xfrm rot="2700000" flipV="1">
            <a:off x="2725901" y="341607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48" name="Oval 647"/>
          <p:cNvSpPr/>
          <p:nvPr/>
        </p:nvSpPr>
        <p:spPr>
          <a:xfrm rot="2700000" flipV="1">
            <a:off x="534233" y="281496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50" name="Oval 649"/>
          <p:cNvSpPr/>
          <p:nvPr/>
        </p:nvSpPr>
        <p:spPr>
          <a:xfrm rot="2700000" flipV="1">
            <a:off x="3110076" y="257439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52" name="Oval 651"/>
          <p:cNvSpPr/>
          <p:nvPr/>
        </p:nvSpPr>
        <p:spPr>
          <a:xfrm rot="2700000" flipV="1">
            <a:off x="2947342" y="268844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53" name="Oval 652"/>
          <p:cNvSpPr/>
          <p:nvPr/>
        </p:nvSpPr>
        <p:spPr>
          <a:xfrm rot="2700000" flipV="1">
            <a:off x="3063499" y="317311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55" name="Oval 654"/>
          <p:cNvSpPr/>
          <p:nvPr/>
        </p:nvSpPr>
        <p:spPr>
          <a:xfrm rot="2700000" flipV="1">
            <a:off x="2874172" y="299767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56" name="Oval 655"/>
          <p:cNvSpPr/>
          <p:nvPr/>
        </p:nvSpPr>
        <p:spPr>
          <a:xfrm rot="2700000" flipV="1">
            <a:off x="1894620" y="168893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57" name="Oval 656"/>
          <p:cNvSpPr/>
          <p:nvPr/>
        </p:nvSpPr>
        <p:spPr>
          <a:xfrm rot="2700000" flipV="1">
            <a:off x="2861228" y="375879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58" name="Oval 657"/>
          <p:cNvSpPr/>
          <p:nvPr/>
        </p:nvSpPr>
        <p:spPr>
          <a:xfrm rot="2700000" flipV="1">
            <a:off x="1750670" y="173146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59" name="Oval 658"/>
          <p:cNvSpPr/>
          <p:nvPr/>
        </p:nvSpPr>
        <p:spPr>
          <a:xfrm rot="2700000" flipV="1">
            <a:off x="3325106" y="317484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60" name="Oval 659"/>
          <p:cNvSpPr/>
          <p:nvPr/>
        </p:nvSpPr>
        <p:spPr>
          <a:xfrm rot="2700000" flipV="1">
            <a:off x="1572185" y="223020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61" name="Oval 660"/>
          <p:cNvSpPr/>
          <p:nvPr/>
        </p:nvSpPr>
        <p:spPr>
          <a:xfrm rot="2700000" flipV="1">
            <a:off x="1826044" y="415664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62" name="Oval 661"/>
          <p:cNvSpPr/>
          <p:nvPr/>
        </p:nvSpPr>
        <p:spPr>
          <a:xfrm rot="2700000" flipV="1">
            <a:off x="1520223" y="388686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63" name="Oval 662"/>
          <p:cNvSpPr/>
          <p:nvPr/>
        </p:nvSpPr>
        <p:spPr>
          <a:xfrm rot="2700000" flipV="1">
            <a:off x="2424582" y="401071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67" name="Oval 666"/>
          <p:cNvSpPr/>
          <p:nvPr/>
        </p:nvSpPr>
        <p:spPr>
          <a:xfrm rot="2700000" flipV="1">
            <a:off x="2876462" y="326551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68" name="Oval 667"/>
          <p:cNvSpPr/>
          <p:nvPr/>
        </p:nvSpPr>
        <p:spPr>
          <a:xfrm rot="2700000" flipV="1">
            <a:off x="684794" y="266440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70" name="Oval 669"/>
          <p:cNvSpPr/>
          <p:nvPr/>
        </p:nvSpPr>
        <p:spPr>
          <a:xfrm rot="2700000" flipV="1">
            <a:off x="3260637" y="242383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72" name="Oval 671"/>
          <p:cNvSpPr/>
          <p:nvPr/>
        </p:nvSpPr>
        <p:spPr>
          <a:xfrm rot="2700000" flipV="1">
            <a:off x="3097903" y="253788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73" name="Oval 672"/>
          <p:cNvSpPr/>
          <p:nvPr/>
        </p:nvSpPr>
        <p:spPr>
          <a:xfrm rot="2700000" flipV="1">
            <a:off x="3214060" y="302255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75" name="Oval 674"/>
          <p:cNvSpPr/>
          <p:nvPr/>
        </p:nvSpPr>
        <p:spPr>
          <a:xfrm rot="2700000" flipV="1">
            <a:off x="3024733" y="284711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76" name="Oval 675"/>
          <p:cNvSpPr/>
          <p:nvPr/>
        </p:nvSpPr>
        <p:spPr>
          <a:xfrm rot="2700000" flipV="1">
            <a:off x="2045180" y="153837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77" name="Oval 676"/>
          <p:cNvSpPr/>
          <p:nvPr/>
        </p:nvSpPr>
        <p:spPr>
          <a:xfrm rot="2700000" flipV="1">
            <a:off x="3011788" y="360823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78" name="Oval 677"/>
          <p:cNvSpPr/>
          <p:nvPr/>
        </p:nvSpPr>
        <p:spPr>
          <a:xfrm rot="2700000" flipV="1">
            <a:off x="1901231" y="158090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80" name="Oval 679"/>
          <p:cNvSpPr/>
          <p:nvPr/>
        </p:nvSpPr>
        <p:spPr>
          <a:xfrm rot="2700000" flipV="1">
            <a:off x="1722746" y="207963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83" name="Oval 682"/>
          <p:cNvSpPr/>
          <p:nvPr/>
        </p:nvSpPr>
        <p:spPr>
          <a:xfrm rot="1800000" flipH="1" flipV="1">
            <a:off x="745645" y="289096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85" name="Oval 684"/>
          <p:cNvSpPr/>
          <p:nvPr/>
        </p:nvSpPr>
        <p:spPr>
          <a:xfrm rot="1800000" flipH="1" flipV="1">
            <a:off x="1288363" y="326875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87" name="Oval 686"/>
          <p:cNvSpPr/>
          <p:nvPr/>
        </p:nvSpPr>
        <p:spPr>
          <a:xfrm rot="1800000" flipH="1" flipV="1">
            <a:off x="1348498" y="226161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88" name="Oval 687"/>
          <p:cNvSpPr/>
          <p:nvPr/>
        </p:nvSpPr>
        <p:spPr>
          <a:xfrm rot="1800000" flipH="1" flipV="1">
            <a:off x="2496370" y="422302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90" name="Oval 689"/>
          <p:cNvSpPr/>
          <p:nvPr/>
        </p:nvSpPr>
        <p:spPr>
          <a:xfrm rot="1800000" flipH="1" flipV="1">
            <a:off x="2062060" y="167268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91" name="Oval 690"/>
          <p:cNvSpPr/>
          <p:nvPr/>
        </p:nvSpPr>
        <p:spPr>
          <a:xfrm rot="1800000" flipH="1" flipV="1">
            <a:off x="1131376" y="277655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92" name="Oval 691"/>
          <p:cNvSpPr/>
          <p:nvPr/>
        </p:nvSpPr>
        <p:spPr>
          <a:xfrm rot="1800000" flipH="1" flipV="1">
            <a:off x="1994018" y="185939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93" name="Oval 692"/>
          <p:cNvSpPr/>
          <p:nvPr/>
        </p:nvSpPr>
        <p:spPr>
          <a:xfrm rot="1800000" flipH="1" flipV="1">
            <a:off x="1495796" y="187263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95" name="Oval 694"/>
          <p:cNvSpPr/>
          <p:nvPr/>
        </p:nvSpPr>
        <p:spPr>
          <a:xfrm rot="1800000" flipH="1" flipV="1">
            <a:off x="1714266" y="201010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96" name="Oval 695"/>
          <p:cNvSpPr/>
          <p:nvPr/>
        </p:nvSpPr>
        <p:spPr>
          <a:xfrm rot="1800000" flipH="1" flipV="1">
            <a:off x="3231935" y="261755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97" name="Oval 696"/>
          <p:cNvSpPr/>
          <p:nvPr/>
        </p:nvSpPr>
        <p:spPr>
          <a:xfrm rot="1800000" flipH="1" flipV="1">
            <a:off x="982426" y="221960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98" name="Oval 697"/>
          <p:cNvSpPr/>
          <p:nvPr/>
        </p:nvSpPr>
        <p:spPr>
          <a:xfrm rot="1800000" flipH="1" flipV="1">
            <a:off x="3228110" y="276760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99" name="Oval 698"/>
          <p:cNvSpPr/>
          <p:nvPr/>
        </p:nvSpPr>
        <p:spPr>
          <a:xfrm rot="1800000" flipH="1" flipV="1">
            <a:off x="1426422" y="162039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00" name="Oval 699"/>
          <p:cNvSpPr/>
          <p:nvPr/>
        </p:nvSpPr>
        <p:spPr>
          <a:xfrm rot="1800000" flipH="1" flipV="1">
            <a:off x="2792566" y="306909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06" name="Oval 705"/>
          <p:cNvSpPr/>
          <p:nvPr/>
        </p:nvSpPr>
        <p:spPr>
          <a:xfrm rot="1800000" flipH="1" flipV="1">
            <a:off x="1608856" y="383207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07" name="Oval 706"/>
          <p:cNvSpPr/>
          <p:nvPr/>
        </p:nvSpPr>
        <p:spPr>
          <a:xfrm rot="1800000" flipH="1" flipV="1">
            <a:off x="1394337" y="240801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09" name="Oval 708"/>
          <p:cNvSpPr/>
          <p:nvPr/>
        </p:nvSpPr>
        <p:spPr>
          <a:xfrm rot="1800000" flipH="1" flipV="1">
            <a:off x="2107899" y="181908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10" name="Oval 709"/>
          <p:cNvSpPr/>
          <p:nvPr/>
        </p:nvSpPr>
        <p:spPr>
          <a:xfrm rot="1800000" flipH="1" flipV="1">
            <a:off x="1177214" y="292295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11" name="Oval 710"/>
          <p:cNvSpPr/>
          <p:nvPr/>
        </p:nvSpPr>
        <p:spPr>
          <a:xfrm rot="1800000" flipH="1" flipV="1">
            <a:off x="2039856" y="200579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12" name="Oval 711"/>
          <p:cNvSpPr/>
          <p:nvPr/>
        </p:nvSpPr>
        <p:spPr>
          <a:xfrm rot="1800000" flipH="1" flipV="1">
            <a:off x="1541634" y="201903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14" name="Oval 713"/>
          <p:cNvSpPr/>
          <p:nvPr/>
        </p:nvSpPr>
        <p:spPr>
          <a:xfrm rot="1800000" flipH="1" flipV="1">
            <a:off x="1760104" y="215650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15" name="Oval 714"/>
          <p:cNvSpPr/>
          <p:nvPr/>
        </p:nvSpPr>
        <p:spPr>
          <a:xfrm rot="1800000" flipH="1" flipV="1">
            <a:off x="3277772" y="276395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16" name="Oval 715"/>
          <p:cNvSpPr/>
          <p:nvPr/>
        </p:nvSpPr>
        <p:spPr>
          <a:xfrm rot="1800000" flipH="1" flipV="1">
            <a:off x="1028264" y="236600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17" name="Oval 716"/>
          <p:cNvSpPr/>
          <p:nvPr/>
        </p:nvSpPr>
        <p:spPr>
          <a:xfrm rot="1800000" flipH="1" flipV="1">
            <a:off x="3273948" y="291400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18" name="Oval 717"/>
          <p:cNvSpPr/>
          <p:nvPr/>
        </p:nvSpPr>
        <p:spPr>
          <a:xfrm rot="1800000" flipH="1" flipV="1">
            <a:off x="1472260" y="176679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19" name="Oval 718"/>
          <p:cNvSpPr/>
          <p:nvPr/>
        </p:nvSpPr>
        <p:spPr>
          <a:xfrm rot="1800000" flipH="1" flipV="1">
            <a:off x="2838404" y="321549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0" name="Oval 29"/>
          <p:cNvSpPr/>
          <p:nvPr/>
        </p:nvSpPr>
        <p:spPr>
          <a:xfrm>
            <a:off x="1046753" y="368947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2" name="Oval 31"/>
          <p:cNvSpPr/>
          <p:nvPr/>
        </p:nvSpPr>
        <p:spPr>
          <a:xfrm>
            <a:off x="975039" y="355761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0" name="Oval 49"/>
          <p:cNvSpPr/>
          <p:nvPr/>
        </p:nvSpPr>
        <p:spPr>
          <a:xfrm>
            <a:off x="933856" y="358560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2" name="Oval 51"/>
          <p:cNvSpPr/>
          <p:nvPr/>
        </p:nvSpPr>
        <p:spPr>
          <a:xfrm>
            <a:off x="862142" y="345374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0" name="Oval 69"/>
          <p:cNvSpPr/>
          <p:nvPr/>
        </p:nvSpPr>
        <p:spPr>
          <a:xfrm>
            <a:off x="933856" y="379853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2" name="Oval 71"/>
          <p:cNvSpPr/>
          <p:nvPr/>
        </p:nvSpPr>
        <p:spPr>
          <a:xfrm>
            <a:off x="862142" y="366667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6" name="Oval 85"/>
          <p:cNvSpPr/>
          <p:nvPr/>
        </p:nvSpPr>
        <p:spPr>
          <a:xfrm flipH="1">
            <a:off x="1268727" y="392281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8" name="Oval 87"/>
          <p:cNvSpPr/>
          <p:nvPr/>
        </p:nvSpPr>
        <p:spPr>
          <a:xfrm flipH="1">
            <a:off x="1303154" y="372710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9" name="Oval 88"/>
          <p:cNvSpPr/>
          <p:nvPr/>
        </p:nvSpPr>
        <p:spPr>
          <a:xfrm flipH="1">
            <a:off x="878303" y="346652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1" name="Oval 90"/>
          <p:cNvSpPr/>
          <p:nvPr/>
        </p:nvSpPr>
        <p:spPr>
          <a:xfrm flipH="1">
            <a:off x="1136237" y="345670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5" name="Oval 94"/>
          <p:cNvSpPr/>
          <p:nvPr/>
        </p:nvSpPr>
        <p:spPr>
          <a:xfrm flipH="1">
            <a:off x="692100" y="365028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6" name="Oval 105"/>
          <p:cNvSpPr/>
          <p:nvPr/>
        </p:nvSpPr>
        <p:spPr>
          <a:xfrm flipH="1">
            <a:off x="1381624" y="381895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9" name="Oval 108"/>
          <p:cNvSpPr/>
          <p:nvPr/>
        </p:nvSpPr>
        <p:spPr>
          <a:xfrm flipH="1">
            <a:off x="991200" y="336265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1" name="Oval 110"/>
          <p:cNvSpPr/>
          <p:nvPr/>
        </p:nvSpPr>
        <p:spPr>
          <a:xfrm flipH="1">
            <a:off x="1249134" y="335284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5" name="Oval 114"/>
          <p:cNvSpPr/>
          <p:nvPr/>
        </p:nvSpPr>
        <p:spPr>
          <a:xfrm flipH="1">
            <a:off x="804997" y="354642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6" name="Oval 125"/>
          <p:cNvSpPr/>
          <p:nvPr/>
        </p:nvSpPr>
        <p:spPr>
          <a:xfrm flipH="1">
            <a:off x="1381624" y="403187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9" name="Oval 128"/>
          <p:cNvSpPr/>
          <p:nvPr/>
        </p:nvSpPr>
        <p:spPr>
          <a:xfrm flipH="1">
            <a:off x="991200" y="357558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31" name="Oval 130"/>
          <p:cNvSpPr/>
          <p:nvPr/>
        </p:nvSpPr>
        <p:spPr>
          <a:xfrm flipH="1">
            <a:off x="1249134" y="356576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35" name="Oval 134"/>
          <p:cNvSpPr/>
          <p:nvPr/>
        </p:nvSpPr>
        <p:spPr>
          <a:xfrm flipH="1">
            <a:off x="804997" y="375934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45" name="Oval 144"/>
          <p:cNvSpPr/>
          <p:nvPr/>
        </p:nvSpPr>
        <p:spPr>
          <a:xfrm flipV="1">
            <a:off x="971076" y="37071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65" name="Oval 164"/>
          <p:cNvSpPr/>
          <p:nvPr/>
        </p:nvSpPr>
        <p:spPr>
          <a:xfrm flipV="1">
            <a:off x="858179" y="381104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85" name="Oval 184"/>
          <p:cNvSpPr/>
          <p:nvPr/>
        </p:nvSpPr>
        <p:spPr>
          <a:xfrm flipV="1">
            <a:off x="858179" y="359811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01" name="Oval 200"/>
          <p:cNvSpPr/>
          <p:nvPr/>
        </p:nvSpPr>
        <p:spPr>
          <a:xfrm rot="20700000" flipH="1" flipV="1">
            <a:off x="1061414" y="371529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09" name="Oval 208"/>
          <p:cNvSpPr/>
          <p:nvPr/>
        </p:nvSpPr>
        <p:spPr>
          <a:xfrm rot="20700000" flipH="1" flipV="1">
            <a:off x="1253264" y="336163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21" name="Oval 220"/>
          <p:cNvSpPr/>
          <p:nvPr/>
        </p:nvSpPr>
        <p:spPr>
          <a:xfrm rot="20700000" flipH="1" flipV="1">
            <a:off x="1197347" y="378640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41" name="Oval 240"/>
          <p:cNvSpPr/>
          <p:nvPr/>
        </p:nvSpPr>
        <p:spPr>
          <a:xfrm rot="20700000" flipH="1" flipV="1">
            <a:off x="1142238" y="358073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76" name="Oval 275"/>
          <p:cNvSpPr/>
          <p:nvPr/>
        </p:nvSpPr>
        <p:spPr>
          <a:xfrm>
            <a:off x="1048487" y="362350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78" name="Oval 277"/>
          <p:cNvSpPr/>
          <p:nvPr/>
        </p:nvSpPr>
        <p:spPr>
          <a:xfrm>
            <a:off x="976773" y="349164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96" name="Oval 295"/>
          <p:cNvSpPr/>
          <p:nvPr/>
        </p:nvSpPr>
        <p:spPr>
          <a:xfrm>
            <a:off x="935590" y="351963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98" name="Oval 297"/>
          <p:cNvSpPr/>
          <p:nvPr/>
        </p:nvSpPr>
        <p:spPr>
          <a:xfrm>
            <a:off x="863876" y="338777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16" name="Oval 315"/>
          <p:cNvSpPr/>
          <p:nvPr/>
        </p:nvSpPr>
        <p:spPr>
          <a:xfrm>
            <a:off x="935590" y="373256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18" name="Oval 317"/>
          <p:cNvSpPr/>
          <p:nvPr/>
        </p:nvSpPr>
        <p:spPr>
          <a:xfrm>
            <a:off x="863876" y="360070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30" name="Oval 329"/>
          <p:cNvSpPr/>
          <p:nvPr/>
        </p:nvSpPr>
        <p:spPr>
          <a:xfrm flipH="1">
            <a:off x="1270461" y="385684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32" name="Oval 331"/>
          <p:cNvSpPr/>
          <p:nvPr/>
        </p:nvSpPr>
        <p:spPr>
          <a:xfrm flipH="1">
            <a:off x="1304888" y="366113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33" name="Oval 332"/>
          <p:cNvSpPr/>
          <p:nvPr/>
        </p:nvSpPr>
        <p:spPr>
          <a:xfrm flipH="1">
            <a:off x="880037" y="340055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35" name="Oval 334"/>
          <p:cNvSpPr/>
          <p:nvPr/>
        </p:nvSpPr>
        <p:spPr>
          <a:xfrm flipH="1">
            <a:off x="1137971" y="339073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39" name="Oval 338"/>
          <p:cNvSpPr/>
          <p:nvPr/>
        </p:nvSpPr>
        <p:spPr>
          <a:xfrm flipH="1">
            <a:off x="693834" y="358431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50" name="Oval 349"/>
          <p:cNvSpPr/>
          <p:nvPr/>
        </p:nvSpPr>
        <p:spPr>
          <a:xfrm flipH="1">
            <a:off x="1383358" y="375298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59" name="Oval 358"/>
          <p:cNvSpPr/>
          <p:nvPr/>
        </p:nvSpPr>
        <p:spPr>
          <a:xfrm flipH="1">
            <a:off x="806731" y="348045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70" name="Oval 369"/>
          <p:cNvSpPr/>
          <p:nvPr/>
        </p:nvSpPr>
        <p:spPr>
          <a:xfrm flipH="1">
            <a:off x="1383358" y="396590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73" name="Oval 372"/>
          <p:cNvSpPr/>
          <p:nvPr/>
        </p:nvSpPr>
        <p:spPr>
          <a:xfrm flipH="1">
            <a:off x="992934" y="350961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75" name="Oval 374"/>
          <p:cNvSpPr/>
          <p:nvPr/>
        </p:nvSpPr>
        <p:spPr>
          <a:xfrm flipH="1">
            <a:off x="1250868" y="349979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79" name="Oval 378"/>
          <p:cNvSpPr/>
          <p:nvPr/>
        </p:nvSpPr>
        <p:spPr>
          <a:xfrm flipH="1">
            <a:off x="806731" y="369337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88" name="Oval 387"/>
          <p:cNvSpPr/>
          <p:nvPr/>
        </p:nvSpPr>
        <p:spPr>
          <a:xfrm flipV="1">
            <a:off x="972810" y="364120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08" name="Oval 407"/>
          <p:cNvSpPr/>
          <p:nvPr/>
        </p:nvSpPr>
        <p:spPr>
          <a:xfrm flipV="1">
            <a:off x="859913" y="374507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28" name="Oval 427"/>
          <p:cNvSpPr/>
          <p:nvPr/>
        </p:nvSpPr>
        <p:spPr>
          <a:xfrm flipV="1">
            <a:off x="859913" y="353214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43" name="Oval 442"/>
          <p:cNvSpPr/>
          <p:nvPr/>
        </p:nvSpPr>
        <p:spPr>
          <a:xfrm rot="20700000" flipH="1" flipV="1">
            <a:off x="1063148" y="364932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63" name="Oval 462"/>
          <p:cNvSpPr/>
          <p:nvPr/>
        </p:nvSpPr>
        <p:spPr>
          <a:xfrm rot="20700000" flipH="1" flipV="1">
            <a:off x="1199081" y="372043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82" name="Oval 481"/>
          <p:cNvSpPr/>
          <p:nvPr/>
        </p:nvSpPr>
        <p:spPr>
          <a:xfrm rot="20700000" flipH="1" flipV="1">
            <a:off x="1143972" y="351476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42" name="Oval 641"/>
          <p:cNvSpPr/>
          <p:nvPr/>
        </p:nvSpPr>
        <p:spPr>
          <a:xfrm rot="2700000" flipV="1">
            <a:off x="1369662" y="403743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46" name="Oval 645"/>
          <p:cNvSpPr/>
          <p:nvPr/>
        </p:nvSpPr>
        <p:spPr>
          <a:xfrm rot="2700000" flipV="1">
            <a:off x="1294845" y="357743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02" name="Oval 701"/>
          <p:cNvSpPr/>
          <p:nvPr/>
        </p:nvSpPr>
        <p:spPr>
          <a:xfrm rot="1800000" flipH="1" flipV="1">
            <a:off x="1145171" y="387886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05" name="Oval 704"/>
          <p:cNvSpPr/>
          <p:nvPr/>
        </p:nvSpPr>
        <p:spPr>
          <a:xfrm rot="1800000" flipH="1" flipV="1">
            <a:off x="1334201" y="341515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21" name="Oval 720"/>
          <p:cNvSpPr/>
          <p:nvPr/>
        </p:nvSpPr>
        <p:spPr>
          <a:xfrm rot="1800000" flipH="1" flipV="1">
            <a:off x="1251633" y="369446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22" name="Oval 721"/>
          <p:cNvSpPr/>
          <p:nvPr/>
        </p:nvSpPr>
        <p:spPr>
          <a:xfrm rot="1800000" flipH="1" flipV="1">
            <a:off x="897946" y="285297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26" name="Oval 725"/>
          <p:cNvSpPr/>
          <p:nvPr/>
        </p:nvSpPr>
        <p:spPr>
          <a:xfrm rot="1800000" flipH="1" flipV="1">
            <a:off x="1500799" y="222361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29" name="Oval 728"/>
          <p:cNvSpPr/>
          <p:nvPr/>
        </p:nvSpPr>
        <p:spPr>
          <a:xfrm rot="1800000" flipH="1" flipV="1">
            <a:off x="2214361" y="163469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30" name="Oval 729"/>
          <p:cNvSpPr/>
          <p:nvPr/>
        </p:nvSpPr>
        <p:spPr>
          <a:xfrm rot="1800000" flipH="1" flipV="1">
            <a:off x="1283677" y="273855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31" name="Oval 730"/>
          <p:cNvSpPr/>
          <p:nvPr/>
        </p:nvSpPr>
        <p:spPr>
          <a:xfrm rot="1800000" flipH="1" flipV="1">
            <a:off x="2146318" y="182139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32" name="Oval 731"/>
          <p:cNvSpPr/>
          <p:nvPr/>
        </p:nvSpPr>
        <p:spPr>
          <a:xfrm rot="1800000" flipH="1" flipV="1">
            <a:off x="1648097" y="183464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3" name="Oval 22"/>
          <p:cNvSpPr/>
          <p:nvPr/>
        </p:nvSpPr>
        <p:spPr>
          <a:xfrm>
            <a:off x="2201310" y="237290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4" name="Oval 23"/>
          <p:cNvSpPr/>
          <p:nvPr/>
        </p:nvSpPr>
        <p:spPr>
          <a:xfrm>
            <a:off x="2532327" y="392281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6" name="Oval 25"/>
          <p:cNvSpPr/>
          <p:nvPr/>
        </p:nvSpPr>
        <p:spPr>
          <a:xfrm>
            <a:off x="2497900" y="372710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8" name="Oval 27"/>
          <p:cNvSpPr/>
          <p:nvPr/>
        </p:nvSpPr>
        <p:spPr>
          <a:xfrm>
            <a:off x="1671340" y="267784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6" name="Oval 45"/>
          <p:cNvSpPr/>
          <p:nvPr/>
        </p:nvSpPr>
        <p:spPr>
          <a:xfrm>
            <a:off x="2385003" y="362323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8" name="Oval 47"/>
          <p:cNvSpPr/>
          <p:nvPr/>
        </p:nvSpPr>
        <p:spPr>
          <a:xfrm>
            <a:off x="1558443" y="257398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7" name="Oval 56"/>
          <p:cNvSpPr/>
          <p:nvPr/>
        </p:nvSpPr>
        <p:spPr>
          <a:xfrm>
            <a:off x="2950339" y="231860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3" name="Oval 62"/>
          <p:cNvSpPr/>
          <p:nvPr/>
        </p:nvSpPr>
        <p:spPr>
          <a:xfrm>
            <a:off x="2088413" y="248196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8" name="Oval 67"/>
          <p:cNvSpPr/>
          <p:nvPr/>
        </p:nvSpPr>
        <p:spPr>
          <a:xfrm>
            <a:off x="1558443" y="278690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5" name="Oval 84"/>
          <p:cNvSpPr/>
          <p:nvPr/>
        </p:nvSpPr>
        <p:spPr>
          <a:xfrm flipH="1">
            <a:off x="1599744" y="237290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0" name="Oval 89"/>
          <p:cNvSpPr/>
          <p:nvPr/>
        </p:nvSpPr>
        <p:spPr>
          <a:xfrm flipH="1">
            <a:off x="2129714" y="267784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8" name="Oval 107"/>
          <p:cNvSpPr/>
          <p:nvPr/>
        </p:nvSpPr>
        <p:spPr>
          <a:xfrm flipH="1">
            <a:off x="1416051" y="362323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0" name="Oval 109"/>
          <p:cNvSpPr/>
          <p:nvPr/>
        </p:nvSpPr>
        <p:spPr>
          <a:xfrm flipH="1">
            <a:off x="2242611" y="257398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5" name="Oval 124"/>
          <p:cNvSpPr/>
          <p:nvPr/>
        </p:nvSpPr>
        <p:spPr>
          <a:xfrm flipH="1">
            <a:off x="1712641" y="248196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30" name="Oval 129"/>
          <p:cNvSpPr/>
          <p:nvPr/>
        </p:nvSpPr>
        <p:spPr>
          <a:xfrm flipH="1">
            <a:off x="2242611" y="278690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32" name="Oval 131"/>
          <p:cNvSpPr/>
          <p:nvPr/>
        </p:nvSpPr>
        <p:spPr>
          <a:xfrm flipH="1">
            <a:off x="2867198" y="379853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38" name="Oval 137"/>
          <p:cNvSpPr/>
          <p:nvPr/>
        </p:nvSpPr>
        <p:spPr>
          <a:xfrm flipV="1">
            <a:off x="2833234" y="395536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41" name="Oval 140"/>
          <p:cNvSpPr/>
          <p:nvPr/>
        </p:nvSpPr>
        <p:spPr>
          <a:xfrm flipV="1">
            <a:off x="2073482" y="359940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42" name="Oval 141"/>
          <p:cNvSpPr/>
          <p:nvPr/>
        </p:nvSpPr>
        <p:spPr>
          <a:xfrm flipV="1">
            <a:off x="2494374" y="348475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43" name="Oval 142"/>
          <p:cNvSpPr/>
          <p:nvPr/>
        </p:nvSpPr>
        <p:spPr>
          <a:xfrm flipV="1">
            <a:off x="2048059" y="370848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46" name="Oval 145"/>
          <p:cNvSpPr/>
          <p:nvPr/>
        </p:nvSpPr>
        <p:spPr>
          <a:xfrm flipV="1">
            <a:off x="2291350" y="326558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51" name="Oval 150"/>
          <p:cNvSpPr/>
          <p:nvPr/>
        </p:nvSpPr>
        <p:spPr>
          <a:xfrm flipV="1">
            <a:off x="1761380" y="296064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58" name="Oval 157"/>
          <p:cNvSpPr/>
          <p:nvPr/>
        </p:nvSpPr>
        <p:spPr>
          <a:xfrm flipV="1">
            <a:off x="2720337" y="405922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61" name="Oval 160"/>
          <p:cNvSpPr/>
          <p:nvPr/>
        </p:nvSpPr>
        <p:spPr>
          <a:xfrm flipV="1">
            <a:off x="1960585" y="370327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62" name="Oval 161"/>
          <p:cNvSpPr/>
          <p:nvPr/>
        </p:nvSpPr>
        <p:spPr>
          <a:xfrm flipV="1">
            <a:off x="2381477" y="358862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66" name="Oval 165"/>
          <p:cNvSpPr/>
          <p:nvPr/>
        </p:nvSpPr>
        <p:spPr>
          <a:xfrm flipV="1">
            <a:off x="2178453" y="336945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71" name="Oval 170"/>
          <p:cNvSpPr/>
          <p:nvPr/>
        </p:nvSpPr>
        <p:spPr>
          <a:xfrm flipV="1">
            <a:off x="1648483" y="306451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78" name="Oval 177"/>
          <p:cNvSpPr/>
          <p:nvPr/>
        </p:nvSpPr>
        <p:spPr>
          <a:xfrm flipV="1">
            <a:off x="2720337" y="384630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81" name="Oval 180"/>
          <p:cNvSpPr/>
          <p:nvPr/>
        </p:nvSpPr>
        <p:spPr>
          <a:xfrm flipV="1">
            <a:off x="1960585" y="349034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82" name="Oval 181"/>
          <p:cNvSpPr/>
          <p:nvPr/>
        </p:nvSpPr>
        <p:spPr>
          <a:xfrm flipV="1">
            <a:off x="2381477" y="337570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83" name="Oval 182"/>
          <p:cNvSpPr/>
          <p:nvPr/>
        </p:nvSpPr>
        <p:spPr>
          <a:xfrm flipV="1">
            <a:off x="1935162" y="359943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86" name="Oval 185"/>
          <p:cNvSpPr/>
          <p:nvPr/>
        </p:nvSpPr>
        <p:spPr>
          <a:xfrm flipV="1">
            <a:off x="2178453" y="315652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91" name="Oval 190"/>
          <p:cNvSpPr/>
          <p:nvPr/>
        </p:nvSpPr>
        <p:spPr>
          <a:xfrm flipV="1">
            <a:off x="1648483" y="285158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02" name="Oval 201"/>
          <p:cNvSpPr/>
          <p:nvPr/>
        </p:nvSpPr>
        <p:spPr>
          <a:xfrm rot="20700000" flipH="1" flipV="1">
            <a:off x="2148534" y="360047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03" name="Oval 202"/>
          <p:cNvSpPr/>
          <p:nvPr/>
        </p:nvSpPr>
        <p:spPr>
          <a:xfrm rot="20700000" flipH="1" flipV="1">
            <a:off x="1712311" y="359867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04" name="Oval 203"/>
          <p:cNvSpPr/>
          <p:nvPr/>
        </p:nvSpPr>
        <p:spPr>
          <a:xfrm rot="20700000" flipH="1" flipV="1">
            <a:off x="2201324" y="369926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07" name="Oval 206"/>
          <p:cNvSpPr/>
          <p:nvPr/>
        </p:nvSpPr>
        <p:spPr>
          <a:xfrm rot="20700000" flipH="1" flipV="1">
            <a:off x="1851690" y="333441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12" name="Oval 211"/>
          <p:cNvSpPr/>
          <p:nvPr/>
        </p:nvSpPr>
        <p:spPr>
          <a:xfrm rot="20700000" flipH="1" flipV="1">
            <a:off x="2284678" y="290270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22" name="Oval 221"/>
          <p:cNvSpPr/>
          <p:nvPr/>
        </p:nvSpPr>
        <p:spPr>
          <a:xfrm rot="20700000" flipH="1" flipV="1">
            <a:off x="2284467" y="367158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23" name="Oval 222"/>
          <p:cNvSpPr/>
          <p:nvPr/>
        </p:nvSpPr>
        <p:spPr>
          <a:xfrm rot="20700000" flipH="1" flipV="1">
            <a:off x="1848244" y="366978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24" name="Oval 223"/>
          <p:cNvSpPr/>
          <p:nvPr/>
        </p:nvSpPr>
        <p:spPr>
          <a:xfrm rot="20700000" flipH="1" flipV="1">
            <a:off x="2337257" y="377037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27" name="Oval 226"/>
          <p:cNvSpPr/>
          <p:nvPr/>
        </p:nvSpPr>
        <p:spPr>
          <a:xfrm rot="20700000" flipH="1" flipV="1">
            <a:off x="1987623" y="340552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32" name="Oval 231"/>
          <p:cNvSpPr/>
          <p:nvPr/>
        </p:nvSpPr>
        <p:spPr>
          <a:xfrm rot="20700000" flipH="1" flipV="1">
            <a:off x="2420611" y="297381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42" name="Oval 241"/>
          <p:cNvSpPr/>
          <p:nvPr/>
        </p:nvSpPr>
        <p:spPr>
          <a:xfrm rot="20700000" flipH="1" flipV="1">
            <a:off x="2229358" y="346591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43" name="Oval 242"/>
          <p:cNvSpPr/>
          <p:nvPr/>
        </p:nvSpPr>
        <p:spPr>
          <a:xfrm rot="20700000" flipH="1" flipV="1">
            <a:off x="1793135" y="346411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44" name="Oval 243"/>
          <p:cNvSpPr/>
          <p:nvPr/>
        </p:nvSpPr>
        <p:spPr>
          <a:xfrm rot="20700000" flipH="1" flipV="1">
            <a:off x="2282148" y="356470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47" name="Oval 246"/>
          <p:cNvSpPr/>
          <p:nvPr/>
        </p:nvSpPr>
        <p:spPr>
          <a:xfrm rot="20700000" flipH="1" flipV="1">
            <a:off x="1932514" y="319985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52" name="Oval 251"/>
          <p:cNvSpPr/>
          <p:nvPr/>
        </p:nvSpPr>
        <p:spPr>
          <a:xfrm rot="20700000" flipH="1" flipV="1">
            <a:off x="2365502" y="276814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70" name="Oval 269"/>
          <p:cNvSpPr/>
          <p:nvPr/>
        </p:nvSpPr>
        <p:spPr>
          <a:xfrm>
            <a:off x="2534061" y="385684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72" name="Oval 271"/>
          <p:cNvSpPr/>
          <p:nvPr/>
        </p:nvSpPr>
        <p:spPr>
          <a:xfrm>
            <a:off x="2499634" y="366113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74" name="Oval 273"/>
          <p:cNvSpPr/>
          <p:nvPr/>
        </p:nvSpPr>
        <p:spPr>
          <a:xfrm>
            <a:off x="1673074" y="261187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90" name="Oval 289"/>
          <p:cNvSpPr/>
          <p:nvPr/>
        </p:nvSpPr>
        <p:spPr>
          <a:xfrm>
            <a:off x="2421164" y="375298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91" name="Oval 290"/>
          <p:cNvSpPr/>
          <p:nvPr/>
        </p:nvSpPr>
        <p:spPr>
          <a:xfrm>
            <a:off x="2675227" y="233166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92" name="Oval 291"/>
          <p:cNvSpPr/>
          <p:nvPr/>
        </p:nvSpPr>
        <p:spPr>
          <a:xfrm>
            <a:off x="2386737" y="355726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294" name="Oval 293"/>
          <p:cNvSpPr/>
          <p:nvPr/>
        </p:nvSpPr>
        <p:spPr>
          <a:xfrm>
            <a:off x="1560177" y="250801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09" name="Oval 308"/>
          <p:cNvSpPr/>
          <p:nvPr/>
        </p:nvSpPr>
        <p:spPr>
          <a:xfrm>
            <a:off x="2090147" y="241599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12" name="Oval 311"/>
          <p:cNvSpPr/>
          <p:nvPr/>
        </p:nvSpPr>
        <p:spPr>
          <a:xfrm>
            <a:off x="2386737" y="377019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14" name="Oval 313"/>
          <p:cNvSpPr/>
          <p:nvPr/>
        </p:nvSpPr>
        <p:spPr>
          <a:xfrm>
            <a:off x="1560177" y="272093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34" name="Oval 333"/>
          <p:cNvSpPr/>
          <p:nvPr/>
        </p:nvSpPr>
        <p:spPr>
          <a:xfrm flipH="1">
            <a:off x="2131448" y="261187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52" name="Oval 351"/>
          <p:cNvSpPr/>
          <p:nvPr/>
        </p:nvSpPr>
        <p:spPr>
          <a:xfrm flipH="1">
            <a:off x="1417785" y="355726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54" name="Oval 353"/>
          <p:cNvSpPr/>
          <p:nvPr/>
        </p:nvSpPr>
        <p:spPr>
          <a:xfrm flipH="1">
            <a:off x="2244345" y="250801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69" name="Oval 368"/>
          <p:cNvSpPr/>
          <p:nvPr/>
        </p:nvSpPr>
        <p:spPr>
          <a:xfrm flipH="1">
            <a:off x="1714375" y="241599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72" name="Oval 371"/>
          <p:cNvSpPr/>
          <p:nvPr/>
        </p:nvSpPr>
        <p:spPr>
          <a:xfrm flipH="1">
            <a:off x="1417785" y="377019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74" name="Oval 373"/>
          <p:cNvSpPr/>
          <p:nvPr/>
        </p:nvSpPr>
        <p:spPr>
          <a:xfrm flipH="1">
            <a:off x="2244345" y="272093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81" name="Oval 380"/>
          <p:cNvSpPr/>
          <p:nvPr/>
        </p:nvSpPr>
        <p:spPr>
          <a:xfrm flipV="1">
            <a:off x="2834968" y="388939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84" name="Oval 383"/>
          <p:cNvSpPr/>
          <p:nvPr/>
        </p:nvSpPr>
        <p:spPr>
          <a:xfrm flipV="1">
            <a:off x="2075216" y="353343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85" name="Oval 384"/>
          <p:cNvSpPr/>
          <p:nvPr/>
        </p:nvSpPr>
        <p:spPr>
          <a:xfrm flipV="1">
            <a:off x="2496108" y="341878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86" name="Oval 385"/>
          <p:cNvSpPr/>
          <p:nvPr/>
        </p:nvSpPr>
        <p:spPr>
          <a:xfrm flipV="1">
            <a:off x="2049793" y="364251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89" name="Oval 388"/>
          <p:cNvSpPr/>
          <p:nvPr/>
        </p:nvSpPr>
        <p:spPr>
          <a:xfrm flipV="1">
            <a:off x="2293084" y="319961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394" name="Oval 393"/>
          <p:cNvSpPr/>
          <p:nvPr/>
        </p:nvSpPr>
        <p:spPr>
          <a:xfrm flipV="1">
            <a:off x="1763114" y="289467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01" name="Oval 400"/>
          <p:cNvSpPr/>
          <p:nvPr/>
        </p:nvSpPr>
        <p:spPr>
          <a:xfrm flipV="1">
            <a:off x="2722071" y="399325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04" name="Oval 403"/>
          <p:cNvSpPr/>
          <p:nvPr/>
        </p:nvSpPr>
        <p:spPr>
          <a:xfrm flipV="1">
            <a:off x="1962319" y="363730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05" name="Oval 404"/>
          <p:cNvSpPr/>
          <p:nvPr/>
        </p:nvSpPr>
        <p:spPr>
          <a:xfrm flipV="1">
            <a:off x="2383211" y="352265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06" name="Oval 405"/>
          <p:cNvSpPr/>
          <p:nvPr/>
        </p:nvSpPr>
        <p:spPr>
          <a:xfrm flipV="1">
            <a:off x="1936896" y="374638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09" name="Oval 408"/>
          <p:cNvSpPr/>
          <p:nvPr/>
        </p:nvSpPr>
        <p:spPr>
          <a:xfrm flipV="1">
            <a:off x="2180187" y="330348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14" name="Oval 413"/>
          <p:cNvSpPr/>
          <p:nvPr/>
        </p:nvSpPr>
        <p:spPr>
          <a:xfrm flipV="1">
            <a:off x="1650217" y="299854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24" name="Oval 423"/>
          <p:cNvSpPr/>
          <p:nvPr/>
        </p:nvSpPr>
        <p:spPr>
          <a:xfrm flipV="1">
            <a:off x="1962319" y="342437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25" name="Oval 424"/>
          <p:cNvSpPr/>
          <p:nvPr/>
        </p:nvSpPr>
        <p:spPr>
          <a:xfrm flipV="1">
            <a:off x="2383211" y="330973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26" name="Oval 425"/>
          <p:cNvSpPr/>
          <p:nvPr/>
        </p:nvSpPr>
        <p:spPr>
          <a:xfrm flipV="1">
            <a:off x="1936896" y="353346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29" name="Oval 428"/>
          <p:cNvSpPr/>
          <p:nvPr/>
        </p:nvSpPr>
        <p:spPr>
          <a:xfrm flipV="1">
            <a:off x="2180187" y="309055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34" name="Oval 433"/>
          <p:cNvSpPr/>
          <p:nvPr/>
        </p:nvSpPr>
        <p:spPr>
          <a:xfrm flipV="1">
            <a:off x="1650217" y="278561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44" name="Oval 443"/>
          <p:cNvSpPr/>
          <p:nvPr/>
        </p:nvSpPr>
        <p:spPr>
          <a:xfrm rot="20700000" flipH="1" flipV="1">
            <a:off x="2150268" y="353450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45" name="Oval 444"/>
          <p:cNvSpPr/>
          <p:nvPr/>
        </p:nvSpPr>
        <p:spPr>
          <a:xfrm rot="20700000" flipH="1" flipV="1">
            <a:off x="1714045" y="353270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46" name="Oval 445"/>
          <p:cNvSpPr/>
          <p:nvPr/>
        </p:nvSpPr>
        <p:spPr>
          <a:xfrm rot="20700000" flipH="1" flipV="1">
            <a:off x="2203058" y="363329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49" name="Oval 448"/>
          <p:cNvSpPr/>
          <p:nvPr/>
        </p:nvSpPr>
        <p:spPr>
          <a:xfrm rot="20700000" flipH="1" flipV="1">
            <a:off x="1853424" y="326844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54" name="Oval 453"/>
          <p:cNvSpPr/>
          <p:nvPr/>
        </p:nvSpPr>
        <p:spPr>
          <a:xfrm rot="20700000" flipH="1" flipV="1">
            <a:off x="2286412" y="283673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60" name="Oval 459"/>
          <p:cNvSpPr/>
          <p:nvPr/>
        </p:nvSpPr>
        <p:spPr>
          <a:xfrm rot="20700000" flipH="1" flipV="1">
            <a:off x="2636492" y="232788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64" name="Oval 463"/>
          <p:cNvSpPr/>
          <p:nvPr/>
        </p:nvSpPr>
        <p:spPr>
          <a:xfrm rot="20700000" flipH="1" flipV="1">
            <a:off x="2286201" y="360561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65" name="Oval 464"/>
          <p:cNvSpPr/>
          <p:nvPr/>
        </p:nvSpPr>
        <p:spPr>
          <a:xfrm rot="20700000" flipH="1" flipV="1">
            <a:off x="1849978" y="360381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66" name="Oval 465"/>
          <p:cNvSpPr/>
          <p:nvPr/>
        </p:nvSpPr>
        <p:spPr>
          <a:xfrm rot="20700000" flipH="1" flipV="1">
            <a:off x="2338991" y="370440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68" name="Oval 467"/>
          <p:cNvSpPr/>
          <p:nvPr/>
        </p:nvSpPr>
        <p:spPr>
          <a:xfrm rot="20700000" flipH="1" flipV="1">
            <a:off x="1989357" y="333955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73" name="Oval 472"/>
          <p:cNvSpPr/>
          <p:nvPr/>
        </p:nvSpPr>
        <p:spPr>
          <a:xfrm rot="20700000" flipH="1" flipV="1">
            <a:off x="2422345" y="290784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83" name="Oval 482"/>
          <p:cNvSpPr/>
          <p:nvPr/>
        </p:nvSpPr>
        <p:spPr>
          <a:xfrm rot="20700000" flipH="1" flipV="1">
            <a:off x="2231092" y="339994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84" name="Oval 483"/>
          <p:cNvSpPr/>
          <p:nvPr/>
        </p:nvSpPr>
        <p:spPr>
          <a:xfrm rot="20700000" flipH="1" flipV="1">
            <a:off x="1794869" y="339814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85" name="Oval 484"/>
          <p:cNvSpPr/>
          <p:nvPr/>
        </p:nvSpPr>
        <p:spPr>
          <a:xfrm rot="20700000" flipH="1" flipV="1">
            <a:off x="2283882" y="349873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88" name="Oval 487"/>
          <p:cNvSpPr/>
          <p:nvPr/>
        </p:nvSpPr>
        <p:spPr>
          <a:xfrm rot="20700000" flipH="1" flipV="1">
            <a:off x="1934248" y="313388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493" name="Oval 492"/>
          <p:cNvSpPr/>
          <p:nvPr/>
        </p:nvSpPr>
        <p:spPr>
          <a:xfrm rot="20700000" flipH="1" flipV="1">
            <a:off x="2367236" y="270217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07" name="Oval 506"/>
          <p:cNvSpPr/>
          <p:nvPr/>
        </p:nvSpPr>
        <p:spPr>
          <a:xfrm rot="2700000">
            <a:off x="2480670" y="369362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09" name="Oval 508"/>
          <p:cNvSpPr/>
          <p:nvPr/>
        </p:nvSpPr>
        <p:spPr>
          <a:xfrm rot="2700000">
            <a:off x="2500884" y="274778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14" name="Oval 513"/>
          <p:cNvSpPr/>
          <p:nvPr/>
        </p:nvSpPr>
        <p:spPr>
          <a:xfrm rot="2700000">
            <a:off x="1910514" y="258866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17" name="Oval 516"/>
          <p:cNvSpPr/>
          <p:nvPr/>
        </p:nvSpPr>
        <p:spPr>
          <a:xfrm rot="2700000">
            <a:off x="2823396" y="382895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27" name="Oval 526"/>
          <p:cNvSpPr/>
          <p:nvPr/>
        </p:nvSpPr>
        <p:spPr>
          <a:xfrm rot="2700000">
            <a:off x="2474285" y="354035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29" name="Oval 528"/>
          <p:cNvSpPr/>
          <p:nvPr/>
        </p:nvSpPr>
        <p:spPr>
          <a:xfrm rot="2700000">
            <a:off x="2494499" y="259451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32" name="Oval 531"/>
          <p:cNvSpPr/>
          <p:nvPr/>
        </p:nvSpPr>
        <p:spPr>
          <a:xfrm rot="2700000">
            <a:off x="1746659" y="376179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34" name="Oval 533"/>
          <p:cNvSpPr/>
          <p:nvPr/>
        </p:nvSpPr>
        <p:spPr>
          <a:xfrm rot="2700000">
            <a:off x="1904129" y="243539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35" name="Oval 534"/>
          <p:cNvSpPr/>
          <p:nvPr/>
        </p:nvSpPr>
        <p:spPr>
          <a:xfrm rot="2700000">
            <a:off x="2055885" y="368862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44" name="Oval 543"/>
          <p:cNvSpPr/>
          <p:nvPr/>
        </p:nvSpPr>
        <p:spPr>
          <a:xfrm rot="2700000">
            <a:off x="2425931" y="235496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46" name="Oval 545"/>
          <p:cNvSpPr/>
          <p:nvPr/>
        </p:nvSpPr>
        <p:spPr>
          <a:xfrm rot="2700000">
            <a:off x="2485088" y="225985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47" name="Oval 546"/>
          <p:cNvSpPr/>
          <p:nvPr/>
        </p:nvSpPr>
        <p:spPr>
          <a:xfrm rot="2700000">
            <a:off x="2323724" y="369091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49" name="Oval 548"/>
          <p:cNvSpPr/>
          <p:nvPr/>
        </p:nvSpPr>
        <p:spPr>
          <a:xfrm rot="2700000">
            <a:off x="2343939" y="274507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54" name="Oval 553"/>
          <p:cNvSpPr/>
          <p:nvPr/>
        </p:nvSpPr>
        <p:spPr>
          <a:xfrm rot="2700000">
            <a:off x="1753568" y="258595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57" name="Oval 556"/>
          <p:cNvSpPr/>
          <p:nvPr/>
        </p:nvSpPr>
        <p:spPr>
          <a:xfrm rot="2700000">
            <a:off x="2666450" y="382623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69" name="Oval 568"/>
          <p:cNvSpPr/>
          <p:nvPr/>
        </p:nvSpPr>
        <p:spPr>
          <a:xfrm rot="2700000" flipH="1">
            <a:off x="2075513" y="232241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74" name="Oval 573"/>
          <p:cNvSpPr/>
          <p:nvPr/>
        </p:nvSpPr>
        <p:spPr>
          <a:xfrm rot="2700000" flipH="1">
            <a:off x="2234633" y="291278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80" name="Oval 579"/>
          <p:cNvSpPr/>
          <p:nvPr/>
        </p:nvSpPr>
        <p:spPr>
          <a:xfrm rot="2700000" flipH="1">
            <a:off x="2283388" y="352850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89" name="Oval 588"/>
          <p:cNvSpPr/>
          <p:nvPr/>
        </p:nvSpPr>
        <p:spPr>
          <a:xfrm rot="2700000" flipH="1">
            <a:off x="2228788" y="232879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94" name="Oval 593"/>
          <p:cNvSpPr/>
          <p:nvPr/>
        </p:nvSpPr>
        <p:spPr>
          <a:xfrm rot="2700000" flipH="1">
            <a:off x="2387909" y="291917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00" name="Oval 599"/>
          <p:cNvSpPr/>
          <p:nvPr/>
        </p:nvSpPr>
        <p:spPr>
          <a:xfrm rot="2700000" flipH="1">
            <a:off x="2436663" y="353488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04" name="Oval 603"/>
          <p:cNvSpPr/>
          <p:nvPr/>
        </p:nvSpPr>
        <p:spPr>
          <a:xfrm rot="2700000" flipH="1">
            <a:off x="2468332" y="239736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09" name="Oval 608"/>
          <p:cNvSpPr/>
          <p:nvPr/>
        </p:nvSpPr>
        <p:spPr>
          <a:xfrm rot="2700000" flipH="1">
            <a:off x="2078228" y="247936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14" name="Oval 613"/>
          <p:cNvSpPr/>
          <p:nvPr/>
        </p:nvSpPr>
        <p:spPr>
          <a:xfrm rot="2700000" flipH="1">
            <a:off x="2237348" y="306973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20" name="Oval 619"/>
          <p:cNvSpPr/>
          <p:nvPr/>
        </p:nvSpPr>
        <p:spPr>
          <a:xfrm rot="2700000" flipH="1">
            <a:off x="2286102" y="368544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24" name="Oval 623"/>
          <p:cNvSpPr/>
          <p:nvPr/>
        </p:nvSpPr>
        <p:spPr>
          <a:xfrm rot="2700000" flipV="1">
            <a:off x="1543231" y="352466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25" name="Oval 624"/>
          <p:cNvSpPr/>
          <p:nvPr/>
        </p:nvSpPr>
        <p:spPr>
          <a:xfrm rot="2700000" flipV="1">
            <a:off x="1921915" y="374121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26" name="Oval 625"/>
          <p:cNvSpPr/>
          <p:nvPr/>
        </p:nvSpPr>
        <p:spPr>
          <a:xfrm rot="2700000" flipV="1">
            <a:off x="1448121" y="358382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29" name="Oval 628"/>
          <p:cNvSpPr/>
          <p:nvPr/>
        </p:nvSpPr>
        <p:spPr>
          <a:xfrm rot="2700000" flipV="1">
            <a:off x="1933335" y="344267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31" name="Oval 630"/>
          <p:cNvSpPr/>
          <p:nvPr/>
        </p:nvSpPr>
        <p:spPr>
          <a:xfrm rot="2700000" flipV="1">
            <a:off x="2437977" y="376545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34" name="Oval 633"/>
          <p:cNvSpPr/>
          <p:nvPr/>
        </p:nvSpPr>
        <p:spPr>
          <a:xfrm rot="2700000" flipV="1">
            <a:off x="1774215" y="285230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45" name="Oval 644"/>
          <p:cNvSpPr/>
          <p:nvPr/>
        </p:nvSpPr>
        <p:spPr>
          <a:xfrm rot="2700000" flipV="1">
            <a:off x="1768639" y="373482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49" name="Oval 648"/>
          <p:cNvSpPr/>
          <p:nvPr/>
        </p:nvSpPr>
        <p:spPr>
          <a:xfrm rot="2700000" flipV="1">
            <a:off x="1780060" y="343628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51" name="Oval 650"/>
          <p:cNvSpPr/>
          <p:nvPr/>
        </p:nvSpPr>
        <p:spPr>
          <a:xfrm rot="2700000" flipV="1">
            <a:off x="2284702" y="375907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54" name="Oval 653"/>
          <p:cNvSpPr/>
          <p:nvPr/>
        </p:nvSpPr>
        <p:spPr>
          <a:xfrm rot="2700000" flipV="1">
            <a:off x="1620940" y="284591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64" name="Oval 663"/>
          <p:cNvSpPr/>
          <p:nvPr/>
        </p:nvSpPr>
        <p:spPr>
          <a:xfrm rot="2700000" flipV="1">
            <a:off x="1540516" y="336771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65" name="Oval 664"/>
          <p:cNvSpPr/>
          <p:nvPr/>
        </p:nvSpPr>
        <p:spPr>
          <a:xfrm rot="2700000" flipV="1">
            <a:off x="1919200" y="358426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66" name="Oval 665"/>
          <p:cNvSpPr/>
          <p:nvPr/>
        </p:nvSpPr>
        <p:spPr>
          <a:xfrm rot="2700000" flipV="1">
            <a:off x="1445406" y="34268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69" name="Oval 668"/>
          <p:cNvSpPr/>
          <p:nvPr/>
        </p:nvSpPr>
        <p:spPr>
          <a:xfrm rot="2700000" flipV="1">
            <a:off x="1930621" y="328572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71" name="Oval 670"/>
          <p:cNvSpPr/>
          <p:nvPr/>
        </p:nvSpPr>
        <p:spPr>
          <a:xfrm rot="2700000" flipV="1">
            <a:off x="2435263" y="360851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74" name="Oval 673"/>
          <p:cNvSpPr/>
          <p:nvPr/>
        </p:nvSpPr>
        <p:spPr>
          <a:xfrm rot="2700000" flipV="1">
            <a:off x="1771500" y="269535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84" name="Oval 683"/>
          <p:cNvSpPr/>
          <p:nvPr/>
        </p:nvSpPr>
        <p:spPr>
          <a:xfrm rot="1800000" flipH="1" flipV="1">
            <a:off x="1595542" y="357849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86" name="Oval 685"/>
          <p:cNvSpPr/>
          <p:nvPr/>
        </p:nvSpPr>
        <p:spPr>
          <a:xfrm rot="1800000" flipH="1" flipV="1">
            <a:off x="1563018" y="368567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89" name="Oval 688"/>
          <p:cNvSpPr/>
          <p:nvPr/>
        </p:nvSpPr>
        <p:spPr>
          <a:xfrm rot="1800000" flipH="1" flipV="1">
            <a:off x="1573774" y="318045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94" name="Oval 693"/>
          <p:cNvSpPr/>
          <p:nvPr/>
        </p:nvSpPr>
        <p:spPr>
          <a:xfrm rot="1800000" flipH="1" flipV="1">
            <a:off x="2185212" y="318135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04" name="Oval 703"/>
          <p:cNvSpPr/>
          <p:nvPr/>
        </p:nvSpPr>
        <p:spPr>
          <a:xfrm rot="1800000" flipH="1" flipV="1">
            <a:off x="1641380" y="372489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08" name="Oval 707"/>
          <p:cNvSpPr/>
          <p:nvPr/>
        </p:nvSpPr>
        <p:spPr>
          <a:xfrm rot="1800000" flipH="1" flipV="1">
            <a:off x="1619612" y="332685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13" name="Oval 712"/>
          <p:cNvSpPr/>
          <p:nvPr/>
        </p:nvSpPr>
        <p:spPr>
          <a:xfrm rot="1800000" flipH="1" flipV="1">
            <a:off x="2231050" y="332775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70" name="Oval 569"/>
          <p:cNvSpPr/>
          <p:nvPr/>
        </p:nvSpPr>
        <p:spPr>
          <a:xfrm rot="2700000" flipH="1">
            <a:off x="1986528" y="283201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72" name="Oval 571"/>
          <p:cNvSpPr/>
          <p:nvPr/>
        </p:nvSpPr>
        <p:spPr>
          <a:xfrm rot="2700000" flipH="1">
            <a:off x="2149262" y="271796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90" name="Oval 589"/>
          <p:cNvSpPr/>
          <p:nvPr/>
        </p:nvSpPr>
        <p:spPr>
          <a:xfrm rot="2700000" flipH="1">
            <a:off x="2139803" y="283840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592" name="Oval 591"/>
          <p:cNvSpPr/>
          <p:nvPr/>
        </p:nvSpPr>
        <p:spPr>
          <a:xfrm rot="2700000" flipH="1">
            <a:off x="2302537" y="272435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10" name="Oval 609"/>
          <p:cNvSpPr/>
          <p:nvPr/>
        </p:nvSpPr>
        <p:spPr>
          <a:xfrm rot="2700000" flipH="1">
            <a:off x="1989242" y="298896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12" name="Oval 611"/>
          <p:cNvSpPr/>
          <p:nvPr/>
        </p:nvSpPr>
        <p:spPr>
          <a:xfrm rot="2700000" flipH="1">
            <a:off x="2151977" y="287491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81" name="Oval 680"/>
          <p:cNvSpPr/>
          <p:nvPr/>
        </p:nvSpPr>
        <p:spPr>
          <a:xfrm rot="1800000" flipH="1" flipV="1">
            <a:off x="2000631" y="315459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682" name="Oval 681"/>
          <p:cNvSpPr/>
          <p:nvPr/>
        </p:nvSpPr>
        <p:spPr>
          <a:xfrm rot="1800000" flipH="1" flipV="1">
            <a:off x="2340363" y="338017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01" name="Oval 700"/>
          <p:cNvSpPr/>
          <p:nvPr/>
        </p:nvSpPr>
        <p:spPr>
          <a:xfrm rot="1800000" flipH="1" flipV="1">
            <a:off x="2046469" y="330099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03" name="Oval 702"/>
          <p:cNvSpPr/>
          <p:nvPr/>
        </p:nvSpPr>
        <p:spPr>
          <a:xfrm rot="1800000" flipH="1" flipV="1">
            <a:off x="2032514" y="268508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20" name="Oval 719"/>
          <p:cNvSpPr/>
          <p:nvPr/>
        </p:nvSpPr>
        <p:spPr>
          <a:xfrm rot="1800000" flipH="1" flipV="1">
            <a:off x="2152931" y="311659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23" name="Oval 722"/>
          <p:cNvSpPr/>
          <p:nvPr/>
        </p:nvSpPr>
        <p:spPr>
          <a:xfrm rot="1800000" flipH="1" flipV="1">
            <a:off x="1747843" y="354049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24" name="Oval 723"/>
          <p:cNvSpPr/>
          <p:nvPr/>
        </p:nvSpPr>
        <p:spPr>
          <a:xfrm rot="1800000" flipH="1" flipV="1">
            <a:off x="1440663" y="323076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25" name="Oval 724"/>
          <p:cNvSpPr/>
          <p:nvPr/>
        </p:nvSpPr>
        <p:spPr>
          <a:xfrm rot="1800000" flipH="1" flipV="1">
            <a:off x="1715319" y="36476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27" name="Oval 726"/>
          <p:cNvSpPr/>
          <p:nvPr/>
        </p:nvSpPr>
        <p:spPr>
          <a:xfrm rot="1800000" flipH="1" flipV="1">
            <a:off x="2648671" y="418502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28" name="Oval 727"/>
          <p:cNvSpPr/>
          <p:nvPr/>
        </p:nvSpPr>
        <p:spPr>
          <a:xfrm rot="1800000" flipH="1" flipV="1">
            <a:off x="1726075" y="314246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33" name="Oval 732"/>
          <p:cNvSpPr/>
          <p:nvPr/>
        </p:nvSpPr>
        <p:spPr>
          <a:xfrm rot="1800000" flipH="1" flipV="1">
            <a:off x="2337512" y="314336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34" name="Oval 733"/>
          <p:cNvSpPr/>
          <p:nvPr/>
        </p:nvSpPr>
        <p:spPr>
          <a:xfrm rot="1800000" flipH="1" flipV="1">
            <a:off x="1866567" y="197210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35" name="Oval 734"/>
          <p:cNvSpPr/>
          <p:nvPr/>
        </p:nvSpPr>
        <p:spPr>
          <a:xfrm rot="1800000" flipH="1" flipV="1">
            <a:off x="3384235" y="257955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36" name="Oval 735"/>
          <p:cNvSpPr/>
          <p:nvPr/>
        </p:nvSpPr>
        <p:spPr>
          <a:xfrm rot="1800000" flipH="1" flipV="1">
            <a:off x="1134726" y="218160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37" name="Oval 736"/>
          <p:cNvSpPr/>
          <p:nvPr/>
        </p:nvSpPr>
        <p:spPr>
          <a:xfrm rot="1800000" flipH="1" flipV="1">
            <a:off x="3380411" y="272960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38" name="Oval 737"/>
          <p:cNvSpPr/>
          <p:nvPr/>
        </p:nvSpPr>
        <p:spPr>
          <a:xfrm rot="1800000" flipH="1" flipV="1">
            <a:off x="1578722" y="158239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39" name="Oval 738"/>
          <p:cNvSpPr/>
          <p:nvPr/>
        </p:nvSpPr>
        <p:spPr>
          <a:xfrm rot="1800000" flipH="1" flipV="1">
            <a:off x="2944866" y="303109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63" name="Oval 762"/>
          <p:cNvSpPr/>
          <p:nvPr/>
        </p:nvSpPr>
        <p:spPr>
          <a:xfrm>
            <a:off x="778897" y="323220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64" name="Oval 763"/>
          <p:cNvSpPr/>
          <p:nvPr/>
        </p:nvSpPr>
        <p:spPr>
          <a:xfrm>
            <a:off x="707183" y="310034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65" name="Oval 764"/>
          <p:cNvSpPr/>
          <p:nvPr/>
        </p:nvSpPr>
        <p:spPr>
          <a:xfrm>
            <a:off x="666000" y="312833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66" name="Oval 765"/>
          <p:cNvSpPr/>
          <p:nvPr/>
        </p:nvSpPr>
        <p:spPr>
          <a:xfrm>
            <a:off x="594286" y="299647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67" name="Oval 766"/>
          <p:cNvSpPr/>
          <p:nvPr/>
        </p:nvSpPr>
        <p:spPr>
          <a:xfrm>
            <a:off x="666000" y="334126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68" name="Oval 767"/>
          <p:cNvSpPr/>
          <p:nvPr/>
        </p:nvSpPr>
        <p:spPr>
          <a:xfrm>
            <a:off x="594286" y="320940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69" name="Oval 768"/>
          <p:cNvSpPr/>
          <p:nvPr/>
        </p:nvSpPr>
        <p:spPr>
          <a:xfrm flipH="1">
            <a:off x="1000871" y="346554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70" name="Oval 769"/>
          <p:cNvSpPr/>
          <p:nvPr/>
        </p:nvSpPr>
        <p:spPr>
          <a:xfrm flipH="1">
            <a:off x="1035298" y="326983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71" name="Oval 770"/>
          <p:cNvSpPr/>
          <p:nvPr/>
        </p:nvSpPr>
        <p:spPr>
          <a:xfrm flipH="1">
            <a:off x="610447" y="300925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72" name="Oval 771"/>
          <p:cNvSpPr/>
          <p:nvPr/>
        </p:nvSpPr>
        <p:spPr>
          <a:xfrm flipH="1">
            <a:off x="868381" y="299943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74" name="Oval 773"/>
          <p:cNvSpPr/>
          <p:nvPr/>
        </p:nvSpPr>
        <p:spPr>
          <a:xfrm flipH="1">
            <a:off x="1113768" y="336167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75" name="Oval 774"/>
          <p:cNvSpPr/>
          <p:nvPr/>
        </p:nvSpPr>
        <p:spPr>
          <a:xfrm flipH="1">
            <a:off x="723344" y="290538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76" name="Oval 775"/>
          <p:cNvSpPr/>
          <p:nvPr/>
        </p:nvSpPr>
        <p:spPr>
          <a:xfrm flipH="1">
            <a:off x="981278" y="289556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77" name="Oval 776"/>
          <p:cNvSpPr/>
          <p:nvPr/>
        </p:nvSpPr>
        <p:spPr>
          <a:xfrm flipH="1">
            <a:off x="537141" y="308914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78" name="Oval 777"/>
          <p:cNvSpPr/>
          <p:nvPr/>
        </p:nvSpPr>
        <p:spPr>
          <a:xfrm flipH="1">
            <a:off x="1113768" y="357460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79" name="Oval 778"/>
          <p:cNvSpPr/>
          <p:nvPr/>
        </p:nvSpPr>
        <p:spPr>
          <a:xfrm flipH="1">
            <a:off x="723344" y="311830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80" name="Oval 779"/>
          <p:cNvSpPr/>
          <p:nvPr/>
        </p:nvSpPr>
        <p:spPr>
          <a:xfrm flipH="1">
            <a:off x="981278" y="310849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81" name="Oval 780"/>
          <p:cNvSpPr/>
          <p:nvPr/>
        </p:nvSpPr>
        <p:spPr>
          <a:xfrm flipH="1">
            <a:off x="537141" y="33020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82" name="Oval 781"/>
          <p:cNvSpPr/>
          <p:nvPr/>
        </p:nvSpPr>
        <p:spPr>
          <a:xfrm flipV="1">
            <a:off x="703220" y="324990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83" name="Oval 782"/>
          <p:cNvSpPr/>
          <p:nvPr/>
        </p:nvSpPr>
        <p:spPr>
          <a:xfrm flipV="1">
            <a:off x="590323" y="335376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84" name="Oval 783"/>
          <p:cNvSpPr/>
          <p:nvPr/>
        </p:nvSpPr>
        <p:spPr>
          <a:xfrm flipV="1">
            <a:off x="590323" y="314084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85" name="Oval 784"/>
          <p:cNvSpPr/>
          <p:nvPr/>
        </p:nvSpPr>
        <p:spPr>
          <a:xfrm rot="20700000" flipH="1" flipV="1">
            <a:off x="793558" y="325802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86" name="Oval 785"/>
          <p:cNvSpPr/>
          <p:nvPr/>
        </p:nvSpPr>
        <p:spPr>
          <a:xfrm rot="20700000" flipH="1" flipV="1">
            <a:off x="985408" y="290436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87" name="Oval 786"/>
          <p:cNvSpPr/>
          <p:nvPr/>
        </p:nvSpPr>
        <p:spPr>
          <a:xfrm rot="20700000" flipH="1" flipV="1">
            <a:off x="929491" y="332913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88" name="Oval 787"/>
          <p:cNvSpPr/>
          <p:nvPr/>
        </p:nvSpPr>
        <p:spPr>
          <a:xfrm rot="20700000" flipH="1" flipV="1">
            <a:off x="874382" y="312346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89" name="Oval 788"/>
          <p:cNvSpPr/>
          <p:nvPr/>
        </p:nvSpPr>
        <p:spPr>
          <a:xfrm>
            <a:off x="780631" y="316623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90" name="Oval 789"/>
          <p:cNvSpPr/>
          <p:nvPr/>
        </p:nvSpPr>
        <p:spPr>
          <a:xfrm>
            <a:off x="708917" y="303437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91" name="Oval 790"/>
          <p:cNvSpPr/>
          <p:nvPr/>
        </p:nvSpPr>
        <p:spPr>
          <a:xfrm>
            <a:off x="667734" y="306236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92" name="Oval 791"/>
          <p:cNvSpPr/>
          <p:nvPr/>
        </p:nvSpPr>
        <p:spPr>
          <a:xfrm>
            <a:off x="596020" y="293050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93" name="Oval 792"/>
          <p:cNvSpPr/>
          <p:nvPr/>
        </p:nvSpPr>
        <p:spPr>
          <a:xfrm>
            <a:off x="667734" y="327529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94" name="Oval 793"/>
          <p:cNvSpPr/>
          <p:nvPr/>
        </p:nvSpPr>
        <p:spPr>
          <a:xfrm>
            <a:off x="596020" y="314343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95" name="Oval 794"/>
          <p:cNvSpPr/>
          <p:nvPr/>
        </p:nvSpPr>
        <p:spPr>
          <a:xfrm flipH="1">
            <a:off x="1002605" y="339957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96" name="Oval 795"/>
          <p:cNvSpPr/>
          <p:nvPr/>
        </p:nvSpPr>
        <p:spPr>
          <a:xfrm flipH="1">
            <a:off x="1037032" y="320386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97" name="Oval 796"/>
          <p:cNvSpPr/>
          <p:nvPr/>
        </p:nvSpPr>
        <p:spPr>
          <a:xfrm flipH="1">
            <a:off x="612181" y="294328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98" name="Oval 797"/>
          <p:cNvSpPr/>
          <p:nvPr/>
        </p:nvSpPr>
        <p:spPr>
          <a:xfrm flipH="1">
            <a:off x="870115" y="293346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799" name="Oval 798"/>
          <p:cNvSpPr/>
          <p:nvPr/>
        </p:nvSpPr>
        <p:spPr>
          <a:xfrm flipH="1">
            <a:off x="425978" y="312704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00" name="Oval 799"/>
          <p:cNvSpPr/>
          <p:nvPr/>
        </p:nvSpPr>
        <p:spPr>
          <a:xfrm flipH="1">
            <a:off x="1115502" y="329570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01" name="Oval 800"/>
          <p:cNvSpPr/>
          <p:nvPr/>
        </p:nvSpPr>
        <p:spPr>
          <a:xfrm flipH="1">
            <a:off x="538875" y="302317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02" name="Oval 801"/>
          <p:cNvSpPr/>
          <p:nvPr/>
        </p:nvSpPr>
        <p:spPr>
          <a:xfrm flipH="1">
            <a:off x="1115502" y="350863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03" name="Oval 802"/>
          <p:cNvSpPr/>
          <p:nvPr/>
        </p:nvSpPr>
        <p:spPr>
          <a:xfrm flipH="1">
            <a:off x="725078" y="305233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04" name="Oval 803"/>
          <p:cNvSpPr/>
          <p:nvPr/>
        </p:nvSpPr>
        <p:spPr>
          <a:xfrm flipH="1">
            <a:off x="983012" y="304252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05" name="Oval 804"/>
          <p:cNvSpPr/>
          <p:nvPr/>
        </p:nvSpPr>
        <p:spPr>
          <a:xfrm flipH="1">
            <a:off x="538875" y="323610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06" name="Oval 805"/>
          <p:cNvSpPr/>
          <p:nvPr/>
        </p:nvSpPr>
        <p:spPr>
          <a:xfrm flipV="1">
            <a:off x="704954" y="318393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07" name="Oval 806"/>
          <p:cNvSpPr/>
          <p:nvPr/>
        </p:nvSpPr>
        <p:spPr>
          <a:xfrm flipV="1">
            <a:off x="592057" y="328779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08" name="Oval 807"/>
          <p:cNvSpPr/>
          <p:nvPr/>
        </p:nvSpPr>
        <p:spPr>
          <a:xfrm flipV="1">
            <a:off x="592057" y="30748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09" name="Oval 808"/>
          <p:cNvSpPr/>
          <p:nvPr/>
        </p:nvSpPr>
        <p:spPr>
          <a:xfrm rot="20700000" flipH="1" flipV="1">
            <a:off x="795292" y="319205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10" name="Oval 809"/>
          <p:cNvSpPr/>
          <p:nvPr/>
        </p:nvSpPr>
        <p:spPr>
          <a:xfrm rot="20700000" flipH="1" flipV="1">
            <a:off x="931225" y="326316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11" name="Oval 810"/>
          <p:cNvSpPr/>
          <p:nvPr/>
        </p:nvSpPr>
        <p:spPr>
          <a:xfrm rot="20700000" flipH="1" flipV="1">
            <a:off x="876116" y="305749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12" name="Oval 811"/>
          <p:cNvSpPr/>
          <p:nvPr/>
        </p:nvSpPr>
        <p:spPr>
          <a:xfrm rot="2700000" flipV="1">
            <a:off x="1101806" y="358015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13" name="Oval 812"/>
          <p:cNvSpPr/>
          <p:nvPr/>
        </p:nvSpPr>
        <p:spPr>
          <a:xfrm rot="2700000" flipV="1">
            <a:off x="1026989" y="312016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14" name="Oval 813"/>
          <p:cNvSpPr/>
          <p:nvPr/>
        </p:nvSpPr>
        <p:spPr>
          <a:xfrm rot="1800000" flipH="1" flipV="1">
            <a:off x="877315" y="342158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15" name="Oval 814"/>
          <p:cNvSpPr/>
          <p:nvPr/>
        </p:nvSpPr>
        <p:spPr>
          <a:xfrm rot="1800000" flipH="1" flipV="1">
            <a:off x="1066345" y="295788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16" name="Oval 815"/>
          <p:cNvSpPr/>
          <p:nvPr/>
        </p:nvSpPr>
        <p:spPr>
          <a:xfrm rot="1800000" flipH="1" flipV="1">
            <a:off x="983777" y="323719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18" name="Oval 817"/>
          <p:cNvSpPr/>
          <p:nvPr/>
        </p:nvSpPr>
        <p:spPr>
          <a:xfrm>
            <a:off x="850175" y="336231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19" name="Oval 818"/>
          <p:cNvSpPr/>
          <p:nvPr/>
        </p:nvSpPr>
        <p:spPr>
          <a:xfrm>
            <a:off x="778461" y="323045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20" name="Oval 819"/>
          <p:cNvSpPr/>
          <p:nvPr/>
        </p:nvSpPr>
        <p:spPr>
          <a:xfrm>
            <a:off x="737278" y="325844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21" name="Oval 820"/>
          <p:cNvSpPr/>
          <p:nvPr/>
        </p:nvSpPr>
        <p:spPr>
          <a:xfrm>
            <a:off x="665564" y="312658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22" name="Oval 821"/>
          <p:cNvSpPr/>
          <p:nvPr/>
        </p:nvSpPr>
        <p:spPr>
          <a:xfrm>
            <a:off x="737278" y="347137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23" name="Oval 822"/>
          <p:cNvSpPr/>
          <p:nvPr/>
        </p:nvSpPr>
        <p:spPr>
          <a:xfrm>
            <a:off x="665564" y="333951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24" name="Oval 823"/>
          <p:cNvSpPr/>
          <p:nvPr/>
        </p:nvSpPr>
        <p:spPr>
          <a:xfrm flipH="1">
            <a:off x="1072149" y="359565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25" name="Oval 824"/>
          <p:cNvSpPr/>
          <p:nvPr/>
        </p:nvSpPr>
        <p:spPr>
          <a:xfrm flipH="1">
            <a:off x="1106576" y="339994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26" name="Oval 825"/>
          <p:cNvSpPr/>
          <p:nvPr/>
        </p:nvSpPr>
        <p:spPr>
          <a:xfrm flipH="1">
            <a:off x="681725" y="313936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27" name="Oval 826"/>
          <p:cNvSpPr/>
          <p:nvPr/>
        </p:nvSpPr>
        <p:spPr>
          <a:xfrm flipH="1">
            <a:off x="939659" y="312954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28" name="Oval 827"/>
          <p:cNvSpPr/>
          <p:nvPr/>
        </p:nvSpPr>
        <p:spPr>
          <a:xfrm flipH="1">
            <a:off x="495522" y="332312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29" name="Oval 828"/>
          <p:cNvSpPr/>
          <p:nvPr/>
        </p:nvSpPr>
        <p:spPr>
          <a:xfrm flipH="1">
            <a:off x="1185046" y="349178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30" name="Oval 829"/>
          <p:cNvSpPr/>
          <p:nvPr/>
        </p:nvSpPr>
        <p:spPr>
          <a:xfrm flipH="1">
            <a:off x="794622" y="303549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31" name="Oval 830"/>
          <p:cNvSpPr/>
          <p:nvPr/>
        </p:nvSpPr>
        <p:spPr>
          <a:xfrm flipH="1">
            <a:off x="1052556" y="302567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32" name="Oval 831"/>
          <p:cNvSpPr/>
          <p:nvPr/>
        </p:nvSpPr>
        <p:spPr>
          <a:xfrm flipH="1">
            <a:off x="608419" y="321925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33" name="Oval 832"/>
          <p:cNvSpPr/>
          <p:nvPr/>
        </p:nvSpPr>
        <p:spPr>
          <a:xfrm flipH="1">
            <a:off x="1185046" y="370471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34" name="Oval 833"/>
          <p:cNvSpPr/>
          <p:nvPr/>
        </p:nvSpPr>
        <p:spPr>
          <a:xfrm flipH="1">
            <a:off x="794622" y="324841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35" name="Oval 834"/>
          <p:cNvSpPr/>
          <p:nvPr/>
        </p:nvSpPr>
        <p:spPr>
          <a:xfrm flipH="1">
            <a:off x="1052556" y="323860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36" name="Oval 835"/>
          <p:cNvSpPr/>
          <p:nvPr/>
        </p:nvSpPr>
        <p:spPr>
          <a:xfrm flipH="1">
            <a:off x="608419" y="343218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37" name="Oval 836"/>
          <p:cNvSpPr/>
          <p:nvPr/>
        </p:nvSpPr>
        <p:spPr>
          <a:xfrm flipV="1">
            <a:off x="774498" y="338001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38" name="Oval 837"/>
          <p:cNvSpPr/>
          <p:nvPr/>
        </p:nvSpPr>
        <p:spPr>
          <a:xfrm flipV="1">
            <a:off x="661601" y="348387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39" name="Oval 838"/>
          <p:cNvSpPr/>
          <p:nvPr/>
        </p:nvSpPr>
        <p:spPr>
          <a:xfrm flipV="1">
            <a:off x="661601" y="327095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40" name="Oval 839"/>
          <p:cNvSpPr/>
          <p:nvPr/>
        </p:nvSpPr>
        <p:spPr>
          <a:xfrm rot="20700000" flipH="1" flipV="1">
            <a:off x="864836" y="338813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41" name="Oval 840"/>
          <p:cNvSpPr/>
          <p:nvPr/>
        </p:nvSpPr>
        <p:spPr>
          <a:xfrm rot="20700000" flipH="1" flipV="1">
            <a:off x="1056686" y="303447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42" name="Oval 841"/>
          <p:cNvSpPr/>
          <p:nvPr/>
        </p:nvSpPr>
        <p:spPr>
          <a:xfrm rot="20700000" flipH="1" flipV="1">
            <a:off x="1000769" y="345924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43" name="Oval 842"/>
          <p:cNvSpPr/>
          <p:nvPr/>
        </p:nvSpPr>
        <p:spPr>
          <a:xfrm rot="20700000" flipH="1" flipV="1">
            <a:off x="945660" y="325357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44" name="Oval 843"/>
          <p:cNvSpPr/>
          <p:nvPr/>
        </p:nvSpPr>
        <p:spPr>
          <a:xfrm>
            <a:off x="851909" y="329634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45" name="Oval 844"/>
          <p:cNvSpPr/>
          <p:nvPr/>
        </p:nvSpPr>
        <p:spPr>
          <a:xfrm>
            <a:off x="780195" y="316448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46" name="Oval 845"/>
          <p:cNvSpPr/>
          <p:nvPr/>
        </p:nvSpPr>
        <p:spPr>
          <a:xfrm>
            <a:off x="739012" y="319247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47" name="Oval 846"/>
          <p:cNvSpPr/>
          <p:nvPr/>
        </p:nvSpPr>
        <p:spPr>
          <a:xfrm>
            <a:off x="667298" y="306061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48" name="Oval 847"/>
          <p:cNvSpPr/>
          <p:nvPr/>
        </p:nvSpPr>
        <p:spPr>
          <a:xfrm>
            <a:off x="739012" y="340540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49" name="Oval 848"/>
          <p:cNvSpPr/>
          <p:nvPr/>
        </p:nvSpPr>
        <p:spPr>
          <a:xfrm>
            <a:off x="667298" y="327354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50" name="Oval 849"/>
          <p:cNvSpPr/>
          <p:nvPr/>
        </p:nvSpPr>
        <p:spPr>
          <a:xfrm flipH="1">
            <a:off x="1073883" y="352968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51" name="Oval 850"/>
          <p:cNvSpPr/>
          <p:nvPr/>
        </p:nvSpPr>
        <p:spPr>
          <a:xfrm flipH="1">
            <a:off x="1108310" y="333397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52" name="Oval 851"/>
          <p:cNvSpPr/>
          <p:nvPr/>
        </p:nvSpPr>
        <p:spPr>
          <a:xfrm flipH="1">
            <a:off x="683459" y="307339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53" name="Oval 852"/>
          <p:cNvSpPr/>
          <p:nvPr/>
        </p:nvSpPr>
        <p:spPr>
          <a:xfrm flipH="1">
            <a:off x="941393" y="306357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54" name="Oval 853"/>
          <p:cNvSpPr/>
          <p:nvPr/>
        </p:nvSpPr>
        <p:spPr>
          <a:xfrm flipH="1">
            <a:off x="497256" y="325715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55" name="Oval 854"/>
          <p:cNvSpPr/>
          <p:nvPr/>
        </p:nvSpPr>
        <p:spPr>
          <a:xfrm flipH="1">
            <a:off x="1186780" y="342581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56" name="Oval 855"/>
          <p:cNvSpPr/>
          <p:nvPr/>
        </p:nvSpPr>
        <p:spPr>
          <a:xfrm flipH="1">
            <a:off x="610153" y="315328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57" name="Oval 856"/>
          <p:cNvSpPr/>
          <p:nvPr/>
        </p:nvSpPr>
        <p:spPr>
          <a:xfrm flipH="1">
            <a:off x="1186780" y="363874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58" name="Oval 857"/>
          <p:cNvSpPr/>
          <p:nvPr/>
        </p:nvSpPr>
        <p:spPr>
          <a:xfrm flipH="1">
            <a:off x="796356" y="318244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59" name="Oval 858"/>
          <p:cNvSpPr/>
          <p:nvPr/>
        </p:nvSpPr>
        <p:spPr>
          <a:xfrm flipH="1">
            <a:off x="1054290" y="317263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60" name="Oval 859"/>
          <p:cNvSpPr/>
          <p:nvPr/>
        </p:nvSpPr>
        <p:spPr>
          <a:xfrm flipH="1">
            <a:off x="610153" y="336621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61" name="Oval 860"/>
          <p:cNvSpPr/>
          <p:nvPr/>
        </p:nvSpPr>
        <p:spPr>
          <a:xfrm flipV="1">
            <a:off x="776232" y="331404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62" name="Oval 861"/>
          <p:cNvSpPr/>
          <p:nvPr/>
        </p:nvSpPr>
        <p:spPr>
          <a:xfrm flipV="1">
            <a:off x="663335" y="341790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63" name="Oval 862"/>
          <p:cNvSpPr/>
          <p:nvPr/>
        </p:nvSpPr>
        <p:spPr>
          <a:xfrm flipV="1">
            <a:off x="663335" y="320498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64" name="Oval 863"/>
          <p:cNvSpPr/>
          <p:nvPr/>
        </p:nvSpPr>
        <p:spPr>
          <a:xfrm rot="20700000" flipH="1" flipV="1">
            <a:off x="866570" y="332216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65" name="Oval 864"/>
          <p:cNvSpPr/>
          <p:nvPr/>
        </p:nvSpPr>
        <p:spPr>
          <a:xfrm rot="20700000" flipH="1" flipV="1">
            <a:off x="1002503" y="339327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66" name="Oval 865"/>
          <p:cNvSpPr/>
          <p:nvPr/>
        </p:nvSpPr>
        <p:spPr>
          <a:xfrm rot="20700000" flipH="1" flipV="1">
            <a:off x="947394" y="318760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67" name="Oval 866"/>
          <p:cNvSpPr/>
          <p:nvPr/>
        </p:nvSpPr>
        <p:spPr>
          <a:xfrm rot="2700000" flipV="1">
            <a:off x="1173084" y="371026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68" name="Oval 867"/>
          <p:cNvSpPr/>
          <p:nvPr/>
        </p:nvSpPr>
        <p:spPr>
          <a:xfrm rot="2700000" flipV="1">
            <a:off x="1098267" y="325027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69" name="Oval 868"/>
          <p:cNvSpPr/>
          <p:nvPr/>
        </p:nvSpPr>
        <p:spPr>
          <a:xfrm rot="1800000" flipH="1" flipV="1">
            <a:off x="948593" y="355169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70" name="Oval 869"/>
          <p:cNvSpPr/>
          <p:nvPr/>
        </p:nvSpPr>
        <p:spPr>
          <a:xfrm rot="1800000" flipH="1" flipV="1">
            <a:off x="1137623" y="308799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71" name="Oval 870"/>
          <p:cNvSpPr/>
          <p:nvPr/>
        </p:nvSpPr>
        <p:spPr>
          <a:xfrm rot="1800000" flipH="1" flipV="1">
            <a:off x="1055055" y="336730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74" name="Oval 873"/>
          <p:cNvSpPr/>
          <p:nvPr/>
        </p:nvSpPr>
        <p:spPr>
          <a:xfrm>
            <a:off x="2495741" y="178559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75" name="Oval 874"/>
          <p:cNvSpPr/>
          <p:nvPr/>
        </p:nvSpPr>
        <p:spPr>
          <a:xfrm>
            <a:off x="2826758" y="333550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76" name="Oval 875"/>
          <p:cNvSpPr/>
          <p:nvPr/>
        </p:nvSpPr>
        <p:spPr>
          <a:xfrm>
            <a:off x="2792331" y="313978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77" name="Oval 876"/>
          <p:cNvSpPr/>
          <p:nvPr/>
        </p:nvSpPr>
        <p:spPr>
          <a:xfrm>
            <a:off x="1965771" y="209053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78" name="Oval 877"/>
          <p:cNvSpPr/>
          <p:nvPr/>
        </p:nvSpPr>
        <p:spPr>
          <a:xfrm>
            <a:off x="2679434" y="303592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79" name="Oval 878"/>
          <p:cNvSpPr/>
          <p:nvPr/>
        </p:nvSpPr>
        <p:spPr>
          <a:xfrm>
            <a:off x="1852874" y="198666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81" name="Oval 880"/>
          <p:cNvSpPr/>
          <p:nvPr/>
        </p:nvSpPr>
        <p:spPr>
          <a:xfrm>
            <a:off x="2382844" y="189465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82" name="Oval 881"/>
          <p:cNvSpPr/>
          <p:nvPr/>
        </p:nvSpPr>
        <p:spPr>
          <a:xfrm>
            <a:off x="1852874" y="219959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83" name="Oval 882"/>
          <p:cNvSpPr/>
          <p:nvPr/>
        </p:nvSpPr>
        <p:spPr>
          <a:xfrm flipH="1">
            <a:off x="1894175" y="178559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84" name="Oval 883"/>
          <p:cNvSpPr/>
          <p:nvPr/>
        </p:nvSpPr>
        <p:spPr>
          <a:xfrm flipH="1">
            <a:off x="2424145" y="209053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85" name="Oval 884"/>
          <p:cNvSpPr/>
          <p:nvPr/>
        </p:nvSpPr>
        <p:spPr>
          <a:xfrm flipH="1">
            <a:off x="1710482" y="303592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86" name="Oval 885"/>
          <p:cNvSpPr/>
          <p:nvPr/>
        </p:nvSpPr>
        <p:spPr>
          <a:xfrm flipH="1">
            <a:off x="2537042" y="198666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87" name="Oval 886"/>
          <p:cNvSpPr/>
          <p:nvPr/>
        </p:nvSpPr>
        <p:spPr>
          <a:xfrm flipH="1">
            <a:off x="2007072" y="189465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88" name="Oval 887"/>
          <p:cNvSpPr/>
          <p:nvPr/>
        </p:nvSpPr>
        <p:spPr>
          <a:xfrm flipH="1">
            <a:off x="2537042" y="219959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89" name="Oval 888"/>
          <p:cNvSpPr/>
          <p:nvPr/>
        </p:nvSpPr>
        <p:spPr>
          <a:xfrm flipH="1">
            <a:off x="3161629" y="321121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90" name="Oval 889"/>
          <p:cNvSpPr/>
          <p:nvPr/>
        </p:nvSpPr>
        <p:spPr>
          <a:xfrm flipV="1">
            <a:off x="3127665" y="336804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91" name="Oval 890"/>
          <p:cNvSpPr/>
          <p:nvPr/>
        </p:nvSpPr>
        <p:spPr>
          <a:xfrm flipV="1">
            <a:off x="2367913" y="301209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92" name="Oval 891"/>
          <p:cNvSpPr/>
          <p:nvPr/>
        </p:nvSpPr>
        <p:spPr>
          <a:xfrm flipV="1">
            <a:off x="2788805" y="289744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93" name="Oval 892"/>
          <p:cNvSpPr/>
          <p:nvPr/>
        </p:nvSpPr>
        <p:spPr>
          <a:xfrm flipV="1">
            <a:off x="2342490" y="31211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94" name="Oval 893"/>
          <p:cNvSpPr/>
          <p:nvPr/>
        </p:nvSpPr>
        <p:spPr>
          <a:xfrm flipV="1">
            <a:off x="2585781" y="267826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95" name="Oval 894"/>
          <p:cNvSpPr/>
          <p:nvPr/>
        </p:nvSpPr>
        <p:spPr>
          <a:xfrm flipV="1">
            <a:off x="2055811" y="237332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96" name="Oval 895"/>
          <p:cNvSpPr/>
          <p:nvPr/>
        </p:nvSpPr>
        <p:spPr>
          <a:xfrm flipV="1">
            <a:off x="3014768" y="347191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97" name="Oval 896"/>
          <p:cNvSpPr/>
          <p:nvPr/>
        </p:nvSpPr>
        <p:spPr>
          <a:xfrm flipV="1">
            <a:off x="2255016" y="311595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98" name="Oval 897"/>
          <p:cNvSpPr/>
          <p:nvPr/>
        </p:nvSpPr>
        <p:spPr>
          <a:xfrm flipV="1">
            <a:off x="2675908" y="300131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899" name="Oval 898"/>
          <p:cNvSpPr/>
          <p:nvPr/>
        </p:nvSpPr>
        <p:spPr>
          <a:xfrm flipV="1">
            <a:off x="2472884" y="278213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00" name="Oval 899"/>
          <p:cNvSpPr/>
          <p:nvPr/>
        </p:nvSpPr>
        <p:spPr>
          <a:xfrm flipV="1">
            <a:off x="1942914" y="247719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01" name="Oval 900"/>
          <p:cNvSpPr/>
          <p:nvPr/>
        </p:nvSpPr>
        <p:spPr>
          <a:xfrm flipV="1">
            <a:off x="3014768" y="325898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02" name="Oval 901"/>
          <p:cNvSpPr/>
          <p:nvPr/>
        </p:nvSpPr>
        <p:spPr>
          <a:xfrm flipV="1">
            <a:off x="2255016" y="290303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03" name="Oval 902"/>
          <p:cNvSpPr/>
          <p:nvPr/>
        </p:nvSpPr>
        <p:spPr>
          <a:xfrm flipV="1">
            <a:off x="2675908" y="278838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04" name="Oval 903"/>
          <p:cNvSpPr/>
          <p:nvPr/>
        </p:nvSpPr>
        <p:spPr>
          <a:xfrm flipV="1">
            <a:off x="2229593" y="301211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05" name="Oval 904"/>
          <p:cNvSpPr/>
          <p:nvPr/>
        </p:nvSpPr>
        <p:spPr>
          <a:xfrm flipV="1">
            <a:off x="2472884" y="256921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06" name="Oval 905"/>
          <p:cNvSpPr/>
          <p:nvPr/>
        </p:nvSpPr>
        <p:spPr>
          <a:xfrm flipV="1">
            <a:off x="1942914" y="226427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07" name="Oval 906"/>
          <p:cNvSpPr/>
          <p:nvPr/>
        </p:nvSpPr>
        <p:spPr>
          <a:xfrm rot="20700000" flipH="1" flipV="1">
            <a:off x="2442965" y="301316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08" name="Oval 907"/>
          <p:cNvSpPr/>
          <p:nvPr/>
        </p:nvSpPr>
        <p:spPr>
          <a:xfrm rot="20700000" flipH="1" flipV="1">
            <a:off x="2006742" y="301135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09" name="Oval 908"/>
          <p:cNvSpPr/>
          <p:nvPr/>
        </p:nvSpPr>
        <p:spPr>
          <a:xfrm rot="20700000" flipH="1" flipV="1">
            <a:off x="2495755" y="311195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10" name="Oval 909"/>
          <p:cNvSpPr/>
          <p:nvPr/>
        </p:nvSpPr>
        <p:spPr>
          <a:xfrm rot="20700000" flipH="1" flipV="1">
            <a:off x="2146121" y="274710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11" name="Oval 910"/>
          <p:cNvSpPr/>
          <p:nvPr/>
        </p:nvSpPr>
        <p:spPr>
          <a:xfrm rot="20700000" flipH="1" flipV="1">
            <a:off x="2579109" y="231538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12" name="Oval 911"/>
          <p:cNvSpPr/>
          <p:nvPr/>
        </p:nvSpPr>
        <p:spPr>
          <a:xfrm rot="20700000" flipH="1" flipV="1">
            <a:off x="2578898" y="308427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13" name="Oval 912"/>
          <p:cNvSpPr/>
          <p:nvPr/>
        </p:nvSpPr>
        <p:spPr>
          <a:xfrm rot="20700000" flipH="1" flipV="1">
            <a:off x="2142675" y="308246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14" name="Oval 913"/>
          <p:cNvSpPr/>
          <p:nvPr/>
        </p:nvSpPr>
        <p:spPr>
          <a:xfrm rot="20700000" flipH="1" flipV="1">
            <a:off x="2631688" y="318305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15" name="Oval 914"/>
          <p:cNvSpPr/>
          <p:nvPr/>
        </p:nvSpPr>
        <p:spPr>
          <a:xfrm rot="20700000" flipH="1" flipV="1">
            <a:off x="2282054" y="281821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16" name="Oval 915"/>
          <p:cNvSpPr/>
          <p:nvPr/>
        </p:nvSpPr>
        <p:spPr>
          <a:xfrm rot="20700000" flipH="1" flipV="1">
            <a:off x="2715042" y="238649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17" name="Oval 916"/>
          <p:cNvSpPr/>
          <p:nvPr/>
        </p:nvSpPr>
        <p:spPr>
          <a:xfrm rot="20700000" flipH="1" flipV="1">
            <a:off x="2523789" y="287860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18" name="Oval 917"/>
          <p:cNvSpPr/>
          <p:nvPr/>
        </p:nvSpPr>
        <p:spPr>
          <a:xfrm rot="20700000" flipH="1" flipV="1">
            <a:off x="2087566" y="287679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19" name="Oval 918"/>
          <p:cNvSpPr/>
          <p:nvPr/>
        </p:nvSpPr>
        <p:spPr>
          <a:xfrm rot="20700000" flipH="1" flipV="1">
            <a:off x="2576579" y="297738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20" name="Oval 919"/>
          <p:cNvSpPr/>
          <p:nvPr/>
        </p:nvSpPr>
        <p:spPr>
          <a:xfrm rot="20700000" flipH="1" flipV="1">
            <a:off x="2226945" y="261254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21" name="Oval 920"/>
          <p:cNvSpPr/>
          <p:nvPr/>
        </p:nvSpPr>
        <p:spPr>
          <a:xfrm rot="20700000" flipH="1" flipV="1">
            <a:off x="2659933" y="218082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22" name="Oval 921"/>
          <p:cNvSpPr/>
          <p:nvPr/>
        </p:nvSpPr>
        <p:spPr>
          <a:xfrm>
            <a:off x="2828492" y="326953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23" name="Oval 922"/>
          <p:cNvSpPr/>
          <p:nvPr/>
        </p:nvSpPr>
        <p:spPr>
          <a:xfrm>
            <a:off x="2794065" y="307381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24" name="Oval 923"/>
          <p:cNvSpPr/>
          <p:nvPr/>
        </p:nvSpPr>
        <p:spPr>
          <a:xfrm>
            <a:off x="1967505" y="202456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25" name="Oval 924"/>
          <p:cNvSpPr/>
          <p:nvPr/>
        </p:nvSpPr>
        <p:spPr>
          <a:xfrm>
            <a:off x="2715595" y="316566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26" name="Oval 925"/>
          <p:cNvSpPr/>
          <p:nvPr/>
        </p:nvSpPr>
        <p:spPr>
          <a:xfrm>
            <a:off x="2969658" y="174434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27" name="Oval 926"/>
          <p:cNvSpPr/>
          <p:nvPr/>
        </p:nvSpPr>
        <p:spPr>
          <a:xfrm>
            <a:off x="2681168" y="296995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28" name="Oval 927"/>
          <p:cNvSpPr/>
          <p:nvPr/>
        </p:nvSpPr>
        <p:spPr>
          <a:xfrm>
            <a:off x="1854608" y="192069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29" name="Oval 928"/>
          <p:cNvSpPr/>
          <p:nvPr/>
        </p:nvSpPr>
        <p:spPr>
          <a:xfrm>
            <a:off x="2384578" y="182868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30" name="Oval 929"/>
          <p:cNvSpPr/>
          <p:nvPr/>
        </p:nvSpPr>
        <p:spPr>
          <a:xfrm>
            <a:off x="2681168" y="318287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31" name="Oval 930"/>
          <p:cNvSpPr/>
          <p:nvPr/>
        </p:nvSpPr>
        <p:spPr>
          <a:xfrm>
            <a:off x="1854608" y="213362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32" name="Oval 931"/>
          <p:cNvSpPr/>
          <p:nvPr/>
        </p:nvSpPr>
        <p:spPr>
          <a:xfrm flipH="1">
            <a:off x="2425879" y="202456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33" name="Oval 932"/>
          <p:cNvSpPr/>
          <p:nvPr/>
        </p:nvSpPr>
        <p:spPr>
          <a:xfrm flipH="1">
            <a:off x="1712216" y="296995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34" name="Oval 933"/>
          <p:cNvSpPr/>
          <p:nvPr/>
        </p:nvSpPr>
        <p:spPr>
          <a:xfrm flipH="1">
            <a:off x="2538776" y="192069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35" name="Oval 934"/>
          <p:cNvSpPr/>
          <p:nvPr/>
        </p:nvSpPr>
        <p:spPr>
          <a:xfrm flipH="1">
            <a:off x="2008806" y="182868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36" name="Oval 935"/>
          <p:cNvSpPr/>
          <p:nvPr/>
        </p:nvSpPr>
        <p:spPr>
          <a:xfrm flipH="1">
            <a:off x="1712216" y="318287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37" name="Oval 936"/>
          <p:cNvSpPr/>
          <p:nvPr/>
        </p:nvSpPr>
        <p:spPr>
          <a:xfrm flipH="1">
            <a:off x="2538776" y="213362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38" name="Oval 937"/>
          <p:cNvSpPr/>
          <p:nvPr/>
        </p:nvSpPr>
        <p:spPr>
          <a:xfrm flipV="1">
            <a:off x="3129399" y="330207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39" name="Oval 938"/>
          <p:cNvSpPr/>
          <p:nvPr/>
        </p:nvSpPr>
        <p:spPr>
          <a:xfrm flipV="1">
            <a:off x="2369647" y="294612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40" name="Oval 939"/>
          <p:cNvSpPr/>
          <p:nvPr/>
        </p:nvSpPr>
        <p:spPr>
          <a:xfrm flipV="1">
            <a:off x="2790539" y="283147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41" name="Oval 940"/>
          <p:cNvSpPr/>
          <p:nvPr/>
        </p:nvSpPr>
        <p:spPr>
          <a:xfrm flipV="1">
            <a:off x="2344224" y="305520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42" name="Oval 941"/>
          <p:cNvSpPr/>
          <p:nvPr/>
        </p:nvSpPr>
        <p:spPr>
          <a:xfrm flipV="1">
            <a:off x="2587515" y="261229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43" name="Oval 942"/>
          <p:cNvSpPr/>
          <p:nvPr/>
        </p:nvSpPr>
        <p:spPr>
          <a:xfrm flipV="1">
            <a:off x="2057545" y="230735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44" name="Oval 943"/>
          <p:cNvSpPr/>
          <p:nvPr/>
        </p:nvSpPr>
        <p:spPr>
          <a:xfrm flipV="1">
            <a:off x="3016502" y="340594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45" name="Oval 944"/>
          <p:cNvSpPr/>
          <p:nvPr/>
        </p:nvSpPr>
        <p:spPr>
          <a:xfrm flipV="1">
            <a:off x="2256750" y="304998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46" name="Oval 945"/>
          <p:cNvSpPr/>
          <p:nvPr/>
        </p:nvSpPr>
        <p:spPr>
          <a:xfrm flipV="1">
            <a:off x="2677642" y="293534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47" name="Oval 946"/>
          <p:cNvSpPr/>
          <p:nvPr/>
        </p:nvSpPr>
        <p:spPr>
          <a:xfrm flipV="1">
            <a:off x="2231327" y="315907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48" name="Oval 947"/>
          <p:cNvSpPr/>
          <p:nvPr/>
        </p:nvSpPr>
        <p:spPr>
          <a:xfrm flipV="1">
            <a:off x="2474618" y="271616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49" name="Oval 948"/>
          <p:cNvSpPr/>
          <p:nvPr/>
        </p:nvSpPr>
        <p:spPr>
          <a:xfrm flipV="1">
            <a:off x="1944648" y="241122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50" name="Oval 949"/>
          <p:cNvSpPr/>
          <p:nvPr/>
        </p:nvSpPr>
        <p:spPr>
          <a:xfrm flipV="1">
            <a:off x="2256750" y="283706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51" name="Oval 950"/>
          <p:cNvSpPr/>
          <p:nvPr/>
        </p:nvSpPr>
        <p:spPr>
          <a:xfrm flipV="1">
            <a:off x="2677642" y="272241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52" name="Oval 951"/>
          <p:cNvSpPr/>
          <p:nvPr/>
        </p:nvSpPr>
        <p:spPr>
          <a:xfrm flipV="1">
            <a:off x="2231327" y="294614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53" name="Oval 952"/>
          <p:cNvSpPr/>
          <p:nvPr/>
        </p:nvSpPr>
        <p:spPr>
          <a:xfrm flipV="1">
            <a:off x="2474618" y="250324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54" name="Oval 953"/>
          <p:cNvSpPr/>
          <p:nvPr/>
        </p:nvSpPr>
        <p:spPr>
          <a:xfrm flipV="1">
            <a:off x="1944648" y="219830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55" name="Oval 954"/>
          <p:cNvSpPr/>
          <p:nvPr/>
        </p:nvSpPr>
        <p:spPr>
          <a:xfrm rot="20700000" flipH="1" flipV="1">
            <a:off x="2444699" y="294719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56" name="Oval 955"/>
          <p:cNvSpPr/>
          <p:nvPr/>
        </p:nvSpPr>
        <p:spPr>
          <a:xfrm rot="20700000" flipH="1" flipV="1">
            <a:off x="2008476" y="294538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57" name="Oval 956"/>
          <p:cNvSpPr/>
          <p:nvPr/>
        </p:nvSpPr>
        <p:spPr>
          <a:xfrm rot="20700000" flipH="1" flipV="1">
            <a:off x="2497489" y="304598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58" name="Oval 957"/>
          <p:cNvSpPr/>
          <p:nvPr/>
        </p:nvSpPr>
        <p:spPr>
          <a:xfrm rot="20700000" flipH="1" flipV="1">
            <a:off x="2147855" y="268113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59" name="Oval 958"/>
          <p:cNvSpPr/>
          <p:nvPr/>
        </p:nvSpPr>
        <p:spPr>
          <a:xfrm rot="20700000" flipH="1" flipV="1">
            <a:off x="2580843" y="224941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60" name="Oval 959"/>
          <p:cNvSpPr/>
          <p:nvPr/>
        </p:nvSpPr>
        <p:spPr>
          <a:xfrm rot="20700000" flipH="1" flipV="1">
            <a:off x="2930923" y="174057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61" name="Oval 960"/>
          <p:cNvSpPr/>
          <p:nvPr/>
        </p:nvSpPr>
        <p:spPr>
          <a:xfrm rot="20700000" flipH="1" flipV="1">
            <a:off x="2580632" y="301830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62" name="Oval 961"/>
          <p:cNvSpPr/>
          <p:nvPr/>
        </p:nvSpPr>
        <p:spPr>
          <a:xfrm rot="20700000" flipH="1" flipV="1">
            <a:off x="2144409" y="301649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63" name="Oval 962"/>
          <p:cNvSpPr/>
          <p:nvPr/>
        </p:nvSpPr>
        <p:spPr>
          <a:xfrm rot="20700000" flipH="1" flipV="1">
            <a:off x="2633422" y="311708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64" name="Oval 963"/>
          <p:cNvSpPr/>
          <p:nvPr/>
        </p:nvSpPr>
        <p:spPr>
          <a:xfrm rot="20700000" flipH="1" flipV="1">
            <a:off x="2283788" y="275224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65" name="Oval 964"/>
          <p:cNvSpPr/>
          <p:nvPr/>
        </p:nvSpPr>
        <p:spPr>
          <a:xfrm rot="20700000" flipH="1" flipV="1">
            <a:off x="2716776" y="232052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66" name="Oval 965"/>
          <p:cNvSpPr/>
          <p:nvPr/>
        </p:nvSpPr>
        <p:spPr>
          <a:xfrm rot="20700000" flipH="1" flipV="1">
            <a:off x="2525523" y="281263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67" name="Oval 966"/>
          <p:cNvSpPr/>
          <p:nvPr/>
        </p:nvSpPr>
        <p:spPr>
          <a:xfrm rot="20700000" flipH="1" flipV="1">
            <a:off x="2089300" y="281082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68" name="Oval 967"/>
          <p:cNvSpPr/>
          <p:nvPr/>
        </p:nvSpPr>
        <p:spPr>
          <a:xfrm rot="20700000" flipH="1" flipV="1">
            <a:off x="2578313" y="291141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69" name="Oval 968"/>
          <p:cNvSpPr/>
          <p:nvPr/>
        </p:nvSpPr>
        <p:spPr>
          <a:xfrm rot="20700000" flipH="1" flipV="1">
            <a:off x="2228679" y="254657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70" name="Oval 969"/>
          <p:cNvSpPr/>
          <p:nvPr/>
        </p:nvSpPr>
        <p:spPr>
          <a:xfrm rot="20700000" flipH="1" flipV="1">
            <a:off x="2661667" y="211485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71" name="Oval 970"/>
          <p:cNvSpPr/>
          <p:nvPr/>
        </p:nvSpPr>
        <p:spPr>
          <a:xfrm rot="2700000">
            <a:off x="2775101" y="310631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72" name="Oval 971"/>
          <p:cNvSpPr/>
          <p:nvPr/>
        </p:nvSpPr>
        <p:spPr>
          <a:xfrm rot="2700000">
            <a:off x="2795315" y="216047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73" name="Oval 972"/>
          <p:cNvSpPr/>
          <p:nvPr/>
        </p:nvSpPr>
        <p:spPr>
          <a:xfrm rot="2700000">
            <a:off x="2204945" y="200135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74" name="Oval 973"/>
          <p:cNvSpPr/>
          <p:nvPr/>
        </p:nvSpPr>
        <p:spPr>
          <a:xfrm rot="2700000">
            <a:off x="3117827" y="324163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75" name="Oval 974"/>
          <p:cNvSpPr/>
          <p:nvPr/>
        </p:nvSpPr>
        <p:spPr>
          <a:xfrm rot="2700000">
            <a:off x="2768716" y="295303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76" name="Oval 975"/>
          <p:cNvSpPr/>
          <p:nvPr/>
        </p:nvSpPr>
        <p:spPr>
          <a:xfrm rot="2700000">
            <a:off x="2788930" y="200719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77" name="Oval 976"/>
          <p:cNvSpPr/>
          <p:nvPr/>
        </p:nvSpPr>
        <p:spPr>
          <a:xfrm rot="2700000">
            <a:off x="2041090" y="317447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78" name="Oval 977"/>
          <p:cNvSpPr/>
          <p:nvPr/>
        </p:nvSpPr>
        <p:spPr>
          <a:xfrm rot="2700000">
            <a:off x="2198560" y="184807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79" name="Oval 978"/>
          <p:cNvSpPr/>
          <p:nvPr/>
        </p:nvSpPr>
        <p:spPr>
          <a:xfrm rot="2700000">
            <a:off x="2350316" y="310130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80" name="Oval 979"/>
          <p:cNvSpPr/>
          <p:nvPr/>
        </p:nvSpPr>
        <p:spPr>
          <a:xfrm rot="2700000">
            <a:off x="2720362" y="176765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81" name="Oval 980"/>
          <p:cNvSpPr/>
          <p:nvPr/>
        </p:nvSpPr>
        <p:spPr>
          <a:xfrm rot="2700000">
            <a:off x="2779519" y="167254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82" name="Oval 981"/>
          <p:cNvSpPr/>
          <p:nvPr/>
        </p:nvSpPr>
        <p:spPr>
          <a:xfrm rot="2700000">
            <a:off x="2618155" y="310359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83" name="Oval 982"/>
          <p:cNvSpPr/>
          <p:nvPr/>
        </p:nvSpPr>
        <p:spPr>
          <a:xfrm rot="2700000">
            <a:off x="2638370" y="215775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84" name="Oval 983"/>
          <p:cNvSpPr/>
          <p:nvPr/>
        </p:nvSpPr>
        <p:spPr>
          <a:xfrm rot="2700000">
            <a:off x="2047999" y="199863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85" name="Oval 984"/>
          <p:cNvSpPr/>
          <p:nvPr/>
        </p:nvSpPr>
        <p:spPr>
          <a:xfrm rot="2700000">
            <a:off x="2960881" y="323892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86" name="Oval 985"/>
          <p:cNvSpPr/>
          <p:nvPr/>
        </p:nvSpPr>
        <p:spPr>
          <a:xfrm rot="2700000" flipH="1">
            <a:off x="2369944" y="173509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87" name="Oval 986"/>
          <p:cNvSpPr/>
          <p:nvPr/>
        </p:nvSpPr>
        <p:spPr>
          <a:xfrm rot="2700000" flipH="1">
            <a:off x="2529064" y="232547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88" name="Oval 987"/>
          <p:cNvSpPr/>
          <p:nvPr/>
        </p:nvSpPr>
        <p:spPr>
          <a:xfrm rot="2700000" flipH="1">
            <a:off x="2577819" y="294118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89" name="Oval 988"/>
          <p:cNvSpPr/>
          <p:nvPr/>
        </p:nvSpPr>
        <p:spPr>
          <a:xfrm rot="2700000" flipH="1">
            <a:off x="2523219" y="174148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90" name="Oval 989"/>
          <p:cNvSpPr/>
          <p:nvPr/>
        </p:nvSpPr>
        <p:spPr>
          <a:xfrm rot="2700000" flipH="1">
            <a:off x="2682340" y="233185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91" name="Oval 990"/>
          <p:cNvSpPr/>
          <p:nvPr/>
        </p:nvSpPr>
        <p:spPr>
          <a:xfrm rot="2700000" flipH="1">
            <a:off x="2731094" y="294757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92" name="Oval 991"/>
          <p:cNvSpPr/>
          <p:nvPr/>
        </p:nvSpPr>
        <p:spPr>
          <a:xfrm rot="2700000" flipH="1">
            <a:off x="2762763" y="181005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93" name="Oval 992"/>
          <p:cNvSpPr/>
          <p:nvPr/>
        </p:nvSpPr>
        <p:spPr>
          <a:xfrm rot="2700000" flipH="1">
            <a:off x="2372659" y="189204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94" name="Oval 993"/>
          <p:cNvSpPr/>
          <p:nvPr/>
        </p:nvSpPr>
        <p:spPr>
          <a:xfrm rot="2700000" flipH="1">
            <a:off x="2531779" y="248241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95" name="Oval 994"/>
          <p:cNvSpPr/>
          <p:nvPr/>
        </p:nvSpPr>
        <p:spPr>
          <a:xfrm rot="2700000" flipH="1">
            <a:off x="2580533" y="309813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96" name="Oval 995"/>
          <p:cNvSpPr/>
          <p:nvPr/>
        </p:nvSpPr>
        <p:spPr>
          <a:xfrm rot="2700000" flipV="1">
            <a:off x="1837662" y="293734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97" name="Oval 996"/>
          <p:cNvSpPr/>
          <p:nvPr/>
        </p:nvSpPr>
        <p:spPr>
          <a:xfrm rot="2700000" flipV="1">
            <a:off x="2216346" y="315389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98" name="Oval 997"/>
          <p:cNvSpPr/>
          <p:nvPr/>
        </p:nvSpPr>
        <p:spPr>
          <a:xfrm rot="2700000" flipV="1">
            <a:off x="1742552" y="299650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999" name="Oval 998"/>
          <p:cNvSpPr/>
          <p:nvPr/>
        </p:nvSpPr>
        <p:spPr>
          <a:xfrm rot="2700000" flipV="1">
            <a:off x="2227766" y="285535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00" name="Oval 999"/>
          <p:cNvSpPr/>
          <p:nvPr/>
        </p:nvSpPr>
        <p:spPr>
          <a:xfrm rot="2700000" flipV="1">
            <a:off x="2732408" y="317814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01" name="Oval 1000"/>
          <p:cNvSpPr/>
          <p:nvPr/>
        </p:nvSpPr>
        <p:spPr>
          <a:xfrm rot="2700000" flipV="1">
            <a:off x="2068646" y="226498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02" name="Oval 1001"/>
          <p:cNvSpPr/>
          <p:nvPr/>
        </p:nvSpPr>
        <p:spPr>
          <a:xfrm rot="2700000" flipV="1">
            <a:off x="2063070" y="314751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03" name="Oval 1002"/>
          <p:cNvSpPr/>
          <p:nvPr/>
        </p:nvSpPr>
        <p:spPr>
          <a:xfrm rot="2700000" flipV="1">
            <a:off x="2074491" y="284897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04" name="Oval 1003"/>
          <p:cNvSpPr/>
          <p:nvPr/>
        </p:nvSpPr>
        <p:spPr>
          <a:xfrm rot="2700000" flipV="1">
            <a:off x="2579133" y="317175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05" name="Oval 1004"/>
          <p:cNvSpPr/>
          <p:nvPr/>
        </p:nvSpPr>
        <p:spPr>
          <a:xfrm rot="2700000" flipV="1">
            <a:off x="1915371" y="225860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06" name="Oval 1005"/>
          <p:cNvSpPr/>
          <p:nvPr/>
        </p:nvSpPr>
        <p:spPr>
          <a:xfrm rot="2700000" flipV="1">
            <a:off x="1834947" y="278040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07" name="Oval 1006"/>
          <p:cNvSpPr/>
          <p:nvPr/>
        </p:nvSpPr>
        <p:spPr>
          <a:xfrm rot="2700000" flipV="1">
            <a:off x="2213631" y="299695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08" name="Oval 1007"/>
          <p:cNvSpPr/>
          <p:nvPr/>
        </p:nvSpPr>
        <p:spPr>
          <a:xfrm rot="2700000" flipV="1">
            <a:off x="1739837" y="283955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09" name="Oval 1008"/>
          <p:cNvSpPr/>
          <p:nvPr/>
        </p:nvSpPr>
        <p:spPr>
          <a:xfrm rot="2700000" flipV="1">
            <a:off x="2225052" y="269841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10" name="Oval 1009"/>
          <p:cNvSpPr/>
          <p:nvPr/>
        </p:nvSpPr>
        <p:spPr>
          <a:xfrm rot="2700000" flipV="1">
            <a:off x="2729694" y="302119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11" name="Oval 1010"/>
          <p:cNvSpPr/>
          <p:nvPr/>
        </p:nvSpPr>
        <p:spPr>
          <a:xfrm rot="2700000" flipV="1">
            <a:off x="2065931" y="210803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12" name="Oval 1011"/>
          <p:cNvSpPr/>
          <p:nvPr/>
        </p:nvSpPr>
        <p:spPr>
          <a:xfrm rot="1800000" flipH="1" flipV="1">
            <a:off x="1889973" y="299117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13" name="Oval 1012"/>
          <p:cNvSpPr/>
          <p:nvPr/>
        </p:nvSpPr>
        <p:spPr>
          <a:xfrm rot="1800000" flipH="1" flipV="1">
            <a:off x="1857449" y="309835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14" name="Oval 1013"/>
          <p:cNvSpPr/>
          <p:nvPr/>
        </p:nvSpPr>
        <p:spPr>
          <a:xfrm rot="1800000" flipH="1" flipV="1">
            <a:off x="1868205" y="259314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15" name="Oval 1014"/>
          <p:cNvSpPr/>
          <p:nvPr/>
        </p:nvSpPr>
        <p:spPr>
          <a:xfrm rot="1800000" flipH="1" flipV="1">
            <a:off x="2479643" y="259404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16" name="Oval 1015"/>
          <p:cNvSpPr/>
          <p:nvPr/>
        </p:nvSpPr>
        <p:spPr>
          <a:xfrm rot="1800000" flipH="1" flipV="1">
            <a:off x="1935811" y="313757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17" name="Oval 1016"/>
          <p:cNvSpPr/>
          <p:nvPr/>
        </p:nvSpPr>
        <p:spPr>
          <a:xfrm rot="1800000" flipH="1" flipV="1">
            <a:off x="1914043" y="273954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18" name="Oval 1017"/>
          <p:cNvSpPr/>
          <p:nvPr/>
        </p:nvSpPr>
        <p:spPr>
          <a:xfrm rot="1800000" flipH="1" flipV="1">
            <a:off x="2525481" y="274044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19" name="Oval 1018"/>
          <p:cNvSpPr/>
          <p:nvPr/>
        </p:nvSpPr>
        <p:spPr>
          <a:xfrm rot="2700000" flipH="1">
            <a:off x="2280959" y="224470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20" name="Oval 1019"/>
          <p:cNvSpPr/>
          <p:nvPr/>
        </p:nvSpPr>
        <p:spPr>
          <a:xfrm rot="2700000" flipH="1">
            <a:off x="2443693" y="213065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21" name="Oval 1020"/>
          <p:cNvSpPr/>
          <p:nvPr/>
        </p:nvSpPr>
        <p:spPr>
          <a:xfrm rot="2700000" flipH="1">
            <a:off x="2434234" y="225108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22" name="Oval 1021"/>
          <p:cNvSpPr/>
          <p:nvPr/>
        </p:nvSpPr>
        <p:spPr>
          <a:xfrm rot="2700000" flipH="1">
            <a:off x="2596968" y="213703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23" name="Oval 1022"/>
          <p:cNvSpPr/>
          <p:nvPr/>
        </p:nvSpPr>
        <p:spPr>
          <a:xfrm rot="2700000" flipH="1">
            <a:off x="2283673" y="240164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24" name="Oval 1023"/>
          <p:cNvSpPr/>
          <p:nvPr/>
        </p:nvSpPr>
        <p:spPr>
          <a:xfrm rot="2700000" flipH="1">
            <a:off x="2446408" y="228759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25" name="Oval 1024"/>
          <p:cNvSpPr/>
          <p:nvPr/>
        </p:nvSpPr>
        <p:spPr>
          <a:xfrm rot="1800000" flipH="1" flipV="1">
            <a:off x="2295062" y="256728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26" name="Oval 1025"/>
          <p:cNvSpPr/>
          <p:nvPr/>
        </p:nvSpPr>
        <p:spPr>
          <a:xfrm rot="1800000" flipH="1" flipV="1">
            <a:off x="2634794" y="279285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27" name="Oval 1026"/>
          <p:cNvSpPr/>
          <p:nvPr/>
        </p:nvSpPr>
        <p:spPr>
          <a:xfrm rot="1800000" flipH="1" flipV="1">
            <a:off x="2340900" y="271368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28" name="Oval 1027"/>
          <p:cNvSpPr/>
          <p:nvPr/>
        </p:nvSpPr>
        <p:spPr>
          <a:xfrm rot="1800000" flipH="1" flipV="1">
            <a:off x="2326945" y="209776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29" name="Oval 1028"/>
          <p:cNvSpPr/>
          <p:nvPr/>
        </p:nvSpPr>
        <p:spPr>
          <a:xfrm rot="1800000" flipH="1" flipV="1">
            <a:off x="2447362" y="252928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30" name="Oval 1029"/>
          <p:cNvSpPr/>
          <p:nvPr/>
        </p:nvSpPr>
        <p:spPr>
          <a:xfrm rot="1800000" flipH="1" flipV="1">
            <a:off x="2042274" y="295317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31" name="Oval 1030"/>
          <p:cNvSpPr/>
          <p:nvPr/>
        </p:nvSpPr>
        <p:spPr>
          <a:xfrm rot="1800000" flipH="1" flipV="1">
            <a:off x="1735094" y="264344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32" name="Oval 1031"/>
          <p:cNvSpPr/>
          <p:nvPr/>
        </p:nvSpPr>
        <p:spPr>
          <a:xfrm rot="1800000" flipH="1" flipV="1">
            <a:off x="2009750" y="306035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33" name="Oval 1032"/>
          <p:cNvSpPr/>
          <p:nvPr/>
        </p:nvSpPr>
        <p:spPr>
          <a:xfrm rot="1800000" flipH="1" flipV="1">
            <a:off x="2943102" y="359771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34" name="Oval 1033"/>
          <p:cNvSpPr/>
          <p:nvPr/>
        </p:nvSpPr>
        <p:spPr>
          <a:xfrm rot="1800000" flipH="1" flipV="1">
            <a:off x="2020506" y="255514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35" name="Oval 1034"/>
          <p:cNvSpPr/>
          <p:nvPr/>
        </p:nvSpPr>
        <p:spPr>
          <a:xfrm rot="1800000" flipH="1" flipV="1">
            <a:off x="2631943" y="255604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38" name="Oval 1037"/>
          <p:cNvSpPr/>
          <p:nvPr/>
        </p:nvSpPr>
        <p:spPr>
          <a:xfrm>
            <a:off x="935119" y="213795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39" name="Oval 1038"/>
          <p:cNvSpPr/>
          <p:nvPr/>
        </p:nvSpPr>
        <p:spPr>
          <a:xfrm>
            <a:off x="822222" y="203408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40" name="Oval 1039"/>
          <p:cNvSpPr/>
          <p:nvPr/>
        </p:nvSpPr>
        <p:spPr>
          <a:xfrm flipH="1">
            <a:off x="791901" y="185972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41" name="Oval 1040"/>
          <p:cNvSpPr/>
          <p:nvPr/>
        </p:nvSpPr>
        <p:spPr>
          <a:xfrm flipH="1">
            <a:off x="904798" y="175585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42" name="Oval 1041"/>
          <p:cNvSpPr/>
          <p:nvPr/>
        </p:nvSpPr>
        <p:spPr>
          <a:xfrm flipH="1">
            <a:off x="904798" y="196877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43" name="Oval 1042"/>
          <p:cNvSpPr/>
          <p:nvPr/>
        </p:nvSpPr>
        <p:spPr>
          <a:xfrm flipV="1">
            <a:off x="884674" y="210037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44" name="Oval 1043"/>
          <p:cNvSpPr/>
          <p:nvPr/>
        </p:nvSpPr>
        <p:spPr>
          <a:xfrm flipV="1">
            <a:off x="626740" y="211018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45" name="Oval 1044"/>
          <p:cNvSpPr/>
          <p:nvPr/>
        </p:nvSpPr>
        <p:spPr>
          <a:xfrm flipV="1">
            <a:off x="1070877" y="191660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46" name="Oval 1045"/>
          <p:cNvSpPr/>
          <p:nvPr/>
        </p:nvSpPr>
        <p:spPr>
          <a:xfrm flipV="1">
            <a:off x="771777" y="220423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47" name="Oval 1046"/>
          <p:cNvSpPr/>
          <p:nvPr/>
        </p:nvSpPr>
        <p:spPr>
          <a:xfrm flipV="1">
            <a:off x="957980" y="202047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48" name="Oval 1047"/>
          <p:cNvSpPr/>
          <p:nvPr/>
        </p:nvSpPr>
        <p:spPr>
          <a:xfrm flipV="1">
            <a:off x="771777" y="199131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49" name="Oval 1048"/>
          <p:cNvSpPr/>
          <p:nvPr/>
        </p:nvSpPr>
        <p:spPr>
          <a:xfrm flipV="1">
            <a:off x="957980" y="180754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51" name="Oval 1050"/>
          <p:cNvSpPr/>
          <p:nvPr/>
        </p:nvSpPr>
        <p:spPr>
          <a:xfrm rot="20700000" flipH="1" flipV="1">
            <a:off x="737368" y="187220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53" name="Oval 1052"/>
          <p:cNvSpPr/>
          <p:nvPr/>
        </p:nvSpPr>
        <p:spPr>
          <a:xfrm>
            <a:off x="936853" y="207198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54" name="Oval 1053"/>
          <p:cNvSpPr/>
          <p:nvPr/>
        </p:nvSpPr>
        <p:spPr>
          <a:xfrm>
            <a:off x="823956" y="196811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55" name="Oval 1054"/>
          <p:cNvSpPr/>
          <p:nvPr/>
        </p:nvSpPr>
        <p:spPr>
          <a:xfrm>
            <a:off x="823956" y="218104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56" name="Oval 1055"/>
          <p:cNvSpPr/>
          <p:nvPr/>
        </p:nvSpPr>
        <p:spPr>
          <a:xfrm flipH="1">
            <a:off x="793635" y="179375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57" name="Oval 1056"/>
          <p:cNvSpPr/>
          <p:nvPr/>
        </p:nvSpPr>
        <p:spPr>
          <a:xfrm flipH="1">
            <a:off x="906532" y="168988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58" name="Oval 1057"/>
          <p:cNvSpPr/>
          <p:nvPr/>
        </p:nvSpPr>
        <p:spPr>
          <a:xfrm flipH="1">
            <a:off x="906532" y="190280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59" name="Oval 1058"/>
          <p:cNvSpPr/>
          <p:nvPr/>
        </p:nvSpPr>
        <p:spPr>
          <a:xfrm flipV="1">
            <a:off x="886408" y="203440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60" name="Oval 1059"/>
          <p:cNvSpPr/>
          <p:nvPr/>
        </p:nvSpPr>
        <p:spPr>
          <a:xfrm flipV="1">
            <a:off x="628474" y="204421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61" name="Oval 1060"/>
          <p:cNvSpPr/>
          <p:nvPr/>
        </p:nvSpPr>
        <p:spPr>
          <a:xfrm flipV="1">
            <a:off x="1072611" y="185063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62" name="Oval 1061"/>
          <p:cNvSpPr/>
          <p:nvPr/>
        </p:nvSpPr>
        <p:spPr>
          <a:xfrm flipV="1">
            <a:off x="773511" y="213826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63" name="Oval 1062"/>
          <p:cNvSpPr/>
          <p:nvPr/>
        </p:nvSpPr>
        <p:spPr>
          <a:xfrm flipV="1">
            <a:off x="959714" y="195450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64" name="Oval 1063"/>
          <p:cNvSpPr/>
          <p:nvPr/>
        </p:nvSpPr>
        <p:spPr>
          <a:xfrm flipV="1">
            <a:off x="773511" y="192534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65" name="Oval 1064"/>
          <p:cNvSpPr/>
          <p:nvPr/>
        </p:nvSpPr>
        <p:spPr>
          <a:xfrm flipV="1">
            <a:off x="959714" y="174157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67" name="Oval 1066"/>
          <p:cNvSpPr/>
          <p:nvPr/>
        </p:nvSpPr>
        <p:spPr>
          <a:xfrm rot="20700000" flipH="1" flipV="1">
            <a:off x="739102" y="180623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69" name="Oval 1068"/>
          <p:cNvSpPr/>
          <p:nvPr/>
        </p:nvSpPr>
        <p:spPr>
          <a:xfrm rot="2700000">
            <a:off x="973911" y="226579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70" name="Oval 1069"/>
          <p:cNvSpPr/>
          <p:nvPr/>
        </p:nvSpPr>
        <p:spPr>
          <a:xfrm rot="2700000">
            <a:off x="967526" y="211251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071" name="Oval 1070"/>
          <p:cNvSpPr/>
          <p:nvPr/>
        </p:nvSpPr>
        <p:spPr>
          <a:xfrm rot="2700000">
            <a:off x="816966" y="226307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grpSp>
        <p:nvGrpSpPr>
          <p:cNvPr id="1136" name="Group 1135"/>
          <p:cNvGrpSpPr/>
          <p:nvPr/>
        </p:nvGrpSpPr>
        <p:grpSpPr>
          <a:xfrm>
            <a:off x="2122885" y="1716376"/>
            <a:ext cx="380963" cy="580984"/>
            <a:chOff x="3017885" y="1892970"/>
            <a:chExt cx="380963" cy="580984"/>
          </a:xfrm>
        </p:grpSpPr>
        <p:sp>
          <p:nvSpPr>
            <p:cNvPr id="1108" name="Oval 1107"/>
            <p:cNvSpPr/>
            <p:nvPr/>
          </p:nvSpPr>
          <p:spPr>
            <a:xfrm>
              <a:off x="3215636" y="236194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09" name="Oval 1108"/>
            <p:cNvSpPr/>
            <p:nvPr/>
          </p:nvSpPr>
          <p:spPr>
            <a:xfrm>
              <a:off x="3102739" y="225808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10" name="Oval 1109"/>
            <p:cNvSpPr/>
            <p:nvPr/>
          </p:nvSpPr>
          <p:spPr>
            <a:xfrm flipH="1">
              <a:off x="3072418" y="208371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11" name="Oval 1110"/>
            <p:cNvSpPr/>
            <p:nvPr/>
          </p:nvSpPr>
          <p:spPr>
            <a:xfrm flipH="1">
              <a:off x="3185315" y="197984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12" name="Oval 1111"/>
            <p:cNvSpPr/>
            <p:nvPr/>
          </p:nvSpPr>
          <p:spPr>
            <a:xfrm flipH="1">
              <a:off x="3185315" y="21927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13" name="Oval 1112"/>
            <p:cNvSpPr/>
            <p:nvPr/>
          </p:nvSpPr>
          <p:spPr>
            <a:xfrm flipV="1">
              <a:off x="3165191" y="232436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14" name="Oval 1113"/>
            <p:cNvSpPr/>
            <p:nvPr/>
          </p:nvSpPr>
          <p:spPr>
            <a:xfrm flipV="1">
              <a:off x="3351394" y="214060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15" name="Oval 1114"/>
            <p:cNvSpPr/>
            <p:nvPr/>
          </p:nvSpPr>
          <p:spPr>
            <a:xfrm flipV="1">
              <a:off x="3052294" y="242823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16" name="Oval 1115"/>
            <p:cNvSpPr/>
            <p:nvPr/>
          </p:nvSpPr>
          <p:spPr>
            <a:xfrm flipV="1">
              <a:off x="3238497" y="224446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17" name="Oval 1116"/>
            <p:cNvSpPr/>
            <p:nvPr/>
          </p:nvSpPr>
          <p:spPr>
            <a:xfrm flipV="1">
              <a:off x="3052294" y="221530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18" name="Oval 1117"/>
            <p:cNvSpPr/>
            <p:nvPr/>
          </p:nvSpPr>
          <p:spPr>
            <a:xfrm flipV="1">
              <a:off x="3238497" y="203154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19" name="Oval 1118"/>
            <p:cNvSpPr/>
            <p:nvPr/>
          </p:nvSpPr>
          <p:spPr>
            <a:xfrm rot="20700000" flipH="1" flipV="1">
              <a:off x="3017885" y="209620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20" name="Oval 1119"/>
            <p:cNvSpPr/>
            <p:nvPr/>
          </p:nvSpPr>
          <p:spPr>
            <a:xfrm>
              <a:off x="3217370" y="229597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21" name="Oval 1120"/>
            <p:cNvSpPr/>
            <p:nvPr/>
          </p:nvSpPr>
          <p:spPr>
            <a:xfrm>
              <a:off x="3104473" y="219211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22" name="Oval 1121"/>
            <p:cNvSpPr/>
            <p:nvPr/>
          </p:nvSpPr>
          <p:spPr>
            <a:xfrm>
              <a:off x="3104473" y="240503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23" name="Oval 1122"/>
            <p:cNvSpPr/>
            <p:nvPr/>
          </p:nvSpPr>
          <p:spPr>
            <a:xfrm flipH="1">
              <a:off x="3074152" y="201774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24" name="Oval 1123"/>
            <p:cNvSpPr/>
            <p:nvPr/>
          </p:nvSpPr>
          <p:spPr>
            <a:xfrm flipH="1">
              <a:off x="3187049" y="191387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25" name="Oval 1124"/>
            <p:cNvSpPr/>
            <p:nvPr/>
          </p:nvSpPr>
          <p:spPr>
            <a:xfrm flipH="1">
              <a:off x="3187049" y="212680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26" name="Oval 1125"/>
            <p:cNvSpPr/>
            <p:nvPr/>
          </p:nvSpPr>
          <p:spPr>
            <a:xfrm flipV="1">
              <a:off x="3166925" y="225839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27" name="Oval 1126"/>
            <p:cNvSpPr/>
            <p:nvPr/>
          </p:nvSpPr>
          <p:spPr>
            <a:xfrm flipV="1">
              <a:off x="3353128" y="207463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28" name="Oval 1127"/>
            <p:cNvSpPr/>
            <p:nvPr/>
          </p:nvSpPr>
          <p:spPr>
            <a:xfrm flipV="1">
              <a:off x="3054028" y="236226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29" name="Oval 1128"/>
            <p:cNvSpPr/>
            <p:nvPr/>
          </p:nvSpPr>
          <p:spPr>
            <a:xfrm flipV="1">
              <a:off x="3240231" y="217849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30" name="Oval 1129"/>
            <p:cNvSpPr/>
            <p:nvPr/>
          </p:nvSpPr>
          <p:spPr>
            <a:xfrm flipV="1">
              <a:off x="3054028" y="214933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31" name="Oval 1130"/>
            <p:cNvSpPr/>
            <p:nvPr/>
          </p:nvSpPr>
          <p:spPr>
            <a:xfrm flipV="1">
              <a:off x="3240231" y="19655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32" name="Oval 1131"/>
            <p:cNvSpPr/>
            <p:nvPr/>
          </p:nvSpPr>
          <p:spPr>
            <a:xfrm rot="20700000" flipH="1" flipV="1">
              <a:off x="3019619" y="203023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33" name="Oval 1132"/>
            <p:cNvSpPr/>
            <p:nvPr/>
          </p:nvSpPr>
          <p:spPr>
            <a:xfrm rot="2700000">
              <a:off x="3248043" y="233651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34" name="Oval 1133"/>
            <p:cNvSpPr/>
            <p:nvPr/>
          </p:nvSpPr>
          <p:spPr>
            <a:xfrm>
              <a:off x="3122058" y="189674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35" name="Oval 1134"/>
            <p:cNvSpPr/>
            <p:nvPr/>
          </p:nvSpPr>
          <p:spPr>
            <a:xfrm rot="20700000" flipH="1" flipV="1">
              <a:off x="3083323" y="189297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grpSp>
      <p:grpSp>
        <p:nvGrpSpPr>
          <p:cNvPr id="1165" name="Group 1164"/>
          <p:cNvGrpSpPr/>
          <p:nvPr/>
        </p:nvGrpSpPr>
        <p:grpSpPr>
          <a:xfrm>
            <a:off x="1737703" y="2507173"/>
            <a:ext cx="380963" cy="580984"/>
            <a:chOff x="3017885" y="1892970"/>
            <a:chExt cx="380963" cy="580984"/>
          </a:xfrm>
        </p:grpSpPr>
        <p:sp>
          <p:nvSpPr>
            <p:cNvPr id="1137" name="Oval 1136"/>
            <p:cNvSpPr/>
            <p:nvPr/>
          </p:nvSpPr>
          <p:spPr>
            <a:xfrm>
              <a:off x="3215636" y="236194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38" name="Oval 1137"/>
            <p:cNvSpPr/>
            <p:nvPr/>
          </p:nvSpPr>
          <p:spPr>
            <a:xfrm>
              <a:off x="3102739" y="225808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39" name="Oval 1138"/>
            <p:cNvSpPr/>
            <p:nvPr/>
          </p:nvSpPr>
          <p:spPr>
            <a:xfrm flipH="1">
              <a:off x="3072418" y="208371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40" name="Oval 1139"/>
            <p:cNvSpPr/>
            <p:nvPr/>
          </p:nvSpPr>
          <p:spPr>
            <a:xfrm flipH="1">
              <a:off x="3185315" y="197984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41" name="Oval 1140"/>
            <p:cNvSpPr/>
            <p:nvPr/>
          </p:nvSpPr>
          <p:spPr>
            <a:xfrm flipH="1">
              <a:off x="3185315" y="21927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42" name="Oval 1141"/>
            <p:cNvSpPr/>
            <p:nvPr/>
          </p:nvSpPr>
          <p:spPr>
            <a:xfrm flipV="1">
              <a:off x="3165191" y="232436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43" name="Oval 1142"/>
            <p:cNvSpPr/>
            <p:nvPr/>
          </p:nvSpPr>
          <p:spPr>
            <a:xfrm flipV="1">
              <a:off x="3351394" y="214060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44" name="Oval 1143"/>
            <p:cNvSpPr/>
            <p:nvPr/>
          </p:nvSpPr>
          <p:spPr>
            <a:xfrm flipV="1">
              <a:off x="3052294" y="242823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45" name="Oval 1144"/>
            <p:cNvSpPr/>
            <p:nvPr/>
          </p:nvSpPr>
          <p:spPr>
            <a:xfrm flipV="1">
              <a:off x="3238497" y="224446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46" name="Oval 1145"/>
            <p:cNvSpPr/>
            <p:nvPr/>
          </p:nvSpPr>
          <p:spPr>
            <a:xfrm flipV="1">
              <a:off x="3052294" y="221530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47" name="Oval 1146"/>
            <p:cNvSpPr/>
            <p:nvPr/>
          </p:nvSpPr>
          <p:spPr>
            <a:xfrm flipV="1">
              <a:off x="3238497" y="203154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48" name="Oval 1147"/>
            <p:cNvSpPr/>
            <p:nvPr/>
          </p:nvSpPr>
          <p:spPr>
            <a:xfrm rot="20700000" flipH="1" flipV="1">
              <a:off x="3017885" y="209620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49" name="Oval 1148"/>
            <p:cNvSpPr/>
            <p:nvPr/>
          </p:nvSpPr>
          <p:spPr>
            <a:xfrm>
              <a:off x="3217370" y="229597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50" name="Oval 1149"/>
            <p:cNvSpPr/>
            <p:nvPr/>
          </p:nvSpPr>
          <p:spPr>
            <a:xfrm>
              <a:off x="3104473" y="219211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51" name="Oval 1150"/>
            <p:cNvSpPr/>
            <p:nvPr/>
          </p:nvSpPr>
          <p:spPr>
            <a:xfrm>
              <a:off x="3104473" y="240503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52" name="Oval 1151"/>
            <p:cNvSpPr/>
            <p:nvPr/>
          </p:nvSpPr>
          <p:spPr>
            <a:xfrm flipH="1">
              <a:off x="3074152" y="201774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53" name="Oval 1152"/>
            <p:cNvSpPr/>
            <p:nvPr/>
          </p:nvSpPr>
          <p:spPr>
            <a:xfrm flipH="1">
              <a:off x="3187049" y="191387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54" name="Oval 1153"/>
            <p:cNvSpPr/>
            <p:nvPr/>
          </p:nvSpPr>
          <p:spPr>
            <a:xfrm flipH="1">
              <a:off x="3187049" y="212680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55" name="Oval 1154"/>
            <p:cNvSpPr/>
            <p:nvPr/>
          </p:nvSpPr>
          <p:spPr>
            <a:xfrm flipV="1">
              <a:off x="3166925" y="225839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56" name="Oval 1155"/>
            <p:cNvSpPr/>
            <p:nvPr/>
          </p:nvSpPr>
          <p:spPr>
            <a:xfrm flipV="1">
              <a:off x="3353128" y="207463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57" name="Oval 1156"/>
            <p:cNvSpPr/>
            <p:nvPr/>
          </p:nvSpPr>
          <p:spPr>
            <a:xfrm flipV="1">
              <a:off x="3054028" y="236226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58" name="Oval 1157"/>
            <p:cNvSpPr/>
            <p:nvPr/>
          </p:nvSpPr>
          <p:spPr>
            <a:xfrm flipV="1">
              <a:off x="3240231" y="217849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59" name="Oval 1158"/>
            <p:cNvSpPr/>
            <p:nvPr/>
          </p:nvSpPr>
          <p:spPr>
            <a:xfrm flipV="1">
              <a:off x="3054028" y="214933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60" name="Oval 1159"/>
            <p:cNvSpPr/>
            <p:nvPr/>
          </p:nvSpPr>
          <p:spPr>
            <a:xfrm flipV="1">
              <a:off x="3240231" y="19655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61" name="Oval 1160"/>
            <p:cNvSpPr/>
            <p:nvPr/>
          </p:nvSpPr>
          <p:spPr>
            <a:xfrm rot="20700000" flipH="1" flipV="1">
              <a:off x="3019619" y="203023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62" name="Oval 1161"/>
            <p:cNvSpPr/>
            <p:nvPr/>
          </p:nvSpPr>
          <p:spPr>
            <a:xfrm rot="2700000">
              <a:off x="3248043" y="233651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63" name="Oval 1162"/>
            <p:cNvSpPr/>
            <p:nvPr/>
          </p:nvSpPr>
          <p:spPr>
            <a:xfrm>
              <a:off x="3122058" y="189674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64" name="Oval 1163"/>
            <p:cNvSpPr/>
            <p:nvPr/>
          </p:nvSpPr>
          <p:spPr>
            <a:xfrm rot="20700000" flipH="1" flipV="1">
              <a:off x="3083323" y="189297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grpSp>
      <p:grpSp>
        <p:nvGrpSpPr>
          <p:cNvPr id="1194" name="Group 1193"/>
          <p:cNvGrpSpPr/>
          <p:nvPr/>
        </p:nvGrpSpPr>
        <p:grpSpPr>
          <a:xfrm>
            <a:off x="444559" y="2611525"/>
            <a:ext cx="380963" cy="580984"/>
            <a:chOff x="3017885" y="1892970"/>
            <a:chExt cx="380963" cy="580984"/>
          </a:xfrm>
        </p:grpSpPr>
        <p:sp>
          <p:nvSpPr>
            <p:cNvPr id="1166" name="Oval 1165"/>
            <p:cNvSpPr/>
            <p:nvPr/>
          </p:nvSpPr>
          <p:spPr>
            <a:xfrm>
              <a:off x="3215636" y="236194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67" name="Oval 1166"/>
            <p:cNvSpPr/>
            <p:nvPr/>
          </p:nvSpPr>
          <p:spPr>
            <a:xfrm>
              <a:off x="3102739" y="225808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68" name="Oval 1167"/>
            <p:cNvSpPr/>
            <p:nvPr/>
          </p:nvSpPr>
          <p:spPr>
            <a:xfrm flipH="1">
              <a:off x="3072418" y="208371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69" name="Oval 1168"/>
            <p:cNvSpPr/>
            <p:nvPr/>
          </p:nvSpPr>
          <p:spPr>
            <a:xfrm flipH="1">
              <a:off x="3185315" y="197984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70" name="Oval 1169"/>
            <p:cNvSpPr/>
            <p:nvPr/>
          </p:nvSpPr>
          <p:spPr>
            <a:xfrm flipH="1">
              <a:off x="3185315" y="21927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71" name="Oval 1170"/>
            <p:cNvSpPr/>
            <p:nvPr/>
          </p:nvSpPr>
          <p:spPr>
            <a:xfrm flipV="1">
              <a:off x="3165191" y="232436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72" name="Oval 1171"/>
            <p:cNvSpPr/>
            <p:nvPr/>
          </p:nvSpPr>
          <p:spPr>
            <a:xfrm flipV="1">
              <a:off x="3351394" y="214060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73" name="Oval 1172"/>
            <p:cNvSpPr/>
            <p:nvPr/>
          </p:nvSpPr>
          <p:spPr>
            <a:xfrm flipV="1">
              <a:off x="3052294" y="242823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74" name="Oval 1173"/>
            <p:cNvSpPr/>
            <p:nvPr/>
          </p:nvSpPr>
          <p:spPr>
            <a:xfrm flipV="1">
              <a:off x="3238497" y="224446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75" name="Oval 1174"/>
            <p:cNvSpPr/>
            <p:nvPr/>
          </p:nvSpPr>
          <p:spPr>
            <a:xfrm flipV="1">
              <a:off x="3052294" y="221530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76" name="Oval 1175"/>
            <p:cNvSpPr/>
            <p:nvPr/>
          </p:nvSpPr>
          <p:spPr>
            <a:xfrm flipV="1">
              <a:off x="3238497" y="203154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77" name="Oval 1176"/>
            <p:cNvSpPr/>
            <p:nvPr/>
          </p:nvSpPr>
          <p:spPr>
            <a:xfrm rot="20700000" flipH="1" flipV="1">
              <a:off x="3017885" y="209620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78" name="Oval 1177"/>
            <p:cNvSpPr/>
            <p:nvPr/>
          </p:nvSpPr>
          <p:spPr>
            <a:xfrm>
              <a:off x="3217370" y="229597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79" name="Oval 1178"/>
            <p:cNvSpPr/>
            <p:nvPr/>
          </p:nvSpPr>
          <p:spPr>
            <a:xfrm>
              <a:off x="3104473" y="219211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80" name="Oval 1179"/>
            <p:cNvSpPr/>
            <p:nvPr/>
          </p:nvSpPr>
          <p:spPr>
            <a:xfrm>
              <a:off x="3104473" y="240503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81" name="Oval 1180"/>
            <p:cNvSpPr/>
            <p:nvPr/>
          </p:nvSpPr>
          <p:spPr>
            <a:xfrm flipH="1">
              <a:off x="3074152" y="201774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82" name="Oval 1181"/>
            <p:cNvSpPr/>
            <p:nvPr/>
          </p:nvSpPr>
          <p:spPr>
            <a:xfrm flipH="1">
              <a:off x="3187049" y="191387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83" name="Oval 1182"/>
            <p:cNvSpPr/>
            <p:nvPr/>
          </p:nvSpPr>
          <p:spPr>
            <a:xfrm flipH="1">
              <a:off x="3187049" y="212680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84" name="Oval 1183"/>
            <p:cNvSpPr/>
            <p:nvPr/>
          </p:nvSpPr>
          <p:spPr>
            <a:xfrm flipV="1">
              <a:off x="3166925" y="225839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85" name="Oval 1184"/>
            <p:cNvSpPr/>
            <p:nvPr/>
          </p:nvSpPr>
          <p:spPr>
            <a:xfrm flipV="1">
              <a:off x="3353128" y="207463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86" name="Oval 1185"/>
            <p:cNvSpPr/>
            <p:nvPr/>
          </p:nvSpPr>
          <p:spPr>
            <a:xfrm flipV="1">
              <a:off x="3054028" y="236226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87" name="Oval 1186"/>
            <p:cNvSpPr/>
            <p:nvPr/>
          </p:nvSpPr>
          <p:spPr>
            <a:xfrm flipV="1">
              <a:off x="3240231" y="217849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88" name="Oval 1187"/>
            <p:cNvSpPr/>
            <p:nvPr/>
          </p:nvSpPr>
          <p:spPr>
            <a:xfrm flipV="1">
              <a:off x="3054028" y="214933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89" name="Oval 1188"/>
            <p:cNvSpPr/>
            <p:nvPr/>
          </p:nvSpPr>
          <p:spPr>
            <a:xfrm flipV="1">
              <a:off x="3240231" y="19655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90" name="Oval 1189"/>
            <p:cNvSpPr/>
            <p:nvPr/>
          </p:nvSpPr>
          <p:spPr>
            <a:xfrm rot="20700000" flipH="1" flipV="1">
              <a:off x="3019619" y="203023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91" name="Oval 1190"/>
            <p:cNvSpPr/>
            <p:nvPr/>
          </p:nvSpPr>
          <p:spPr>
            <a:xfrm rot="2700000">
              <a:off x="3248043" y="233651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92" name="Oval 1191"/>
            <p:cNvSpPr/>
            <p:nvPr/>
          </p:nvSpPr>
          <p:spPr>
            <a:xfrm>
              <a:off x="3122058" y="189674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93" name="Oval 1192"/>
            <p:cNvSpPr/>
            <p:nvPr/>
          </p:nvSpPr>
          <p:spPr>
            <a:xfrm rot="20700000" flipH="1" flipV="1">
              <a:off x="3083323" y="189297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grpSp>
      <p:grpSp>
        <p:nvGrpSpPr>
          <p:cNvPr id="1223" name="Group 1222"/>
          <p:cNvGrpSpPr/>
          <p:nvPr/>
        </p:nvGrpSpPr>
        <p:grpSpPr>
          <a:xfrm>
            <a:off x="2371449" y="3473579"/>
            <a:ext cx="380963" cy="580984"/>
            <a:chOff x="3017885" y="1892970"/>
            <a:chExt cx="380963" cy="580984"/>
          </a:xfrm>
        </p:grpSpPr>
        <p:sp>
          <p:nvSpPr>
            <p:cNvPr id="1195" name="Oval 1194"/>
            <p:cNvSpPr/>
            <p:nvPr/>
          </p:nvSpPr>
          <p:spPr>
            <a:xfrm>
              <a:off x="3215636" y="236194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96" name="Oval 1195"/>
            <p:cNvSpPr/>
            <p:nvPr/>
          </p:nvSpPr>
          <p:spPr>
            <a:xfrm>
              <a:off x="3102739" y="225808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97" name="Oval 1196"/>
            <p:cNvSpPr/>
            <p:nvPr/>
          </p:nvSpPr>
          <p:spPr>
            <a:xfrm flipH="1">
              <a:off x="3072418" y="208371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98" name="Oval 1197"/>
            <p:cNvSpPr/>
            <p:nvPr/>
          </p:nvSpPr>
          <p:spPr>
            <a:xfrm flipH="1">
              <a:off x="3185315" y="197984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99" name="Oval 1198"/>
            <p:cNvSpPr/>
            <p:nvPr/>
          </p:nvSpPr>
          <p:spPr>
            <a:xfrm flipH="1">
              <a:off x="3185315" y="21927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00" name="Oval 1199"/>
            <p:cNvSpPr/>
            <p:nvPr/>
          </p:nvSpPr>
          <p:spPr>
            <a:xfrm flipV="1">
              <a:off x="3165191" y="232436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01" name="Oval 1200"/>
            <p:cNvSpPr/>
            <p:nvPr/>
          </p:nvSpPr>
          <p:spPr>
            <a:xfrm flipV="1">
              <a:off x="3351394" y="214060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02" name="Oval 1201"/>
            <p:cNvSpPr/>
            <p:nvPr/>
          </p:nvSpPr>
          <p:spPr>
            <a:xfrm flipV="1">
              <a:off x="3052294" y="242823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03" name="Oval 1202"/>
            <p:cNvSpPr/>
            <p:nvPr/>
          </p:nvSpPr>
          <p:spPr>
            <a:xfrm flipV="1">
              <a:off x="3238497" y="224446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04" name="Oval 1203"/>
            <p:cNvSpPr/>
            <p:nvPr/>
          </p:nvSpPr>
          <p:spPr>
            <a:xfrm flipV="1">
              <a:off x="3052294" y="221530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05" name="Oval 1204"/>
            <p:cNvSpPr/>
            <p:nvPr/>
          </p:nvSpPr>
          <p:spPr>
            <a:xfrm flipV="1">
              <a:off x="3238497" y="203154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06" name="Oval 1205"/>
            <p:cNvSpPr/>
            <p:nvPr/>
          </p:nvSpPr>
          <p:spPr>
            <a:xfrm rot="20700000" flipH="1" flipV="1">
              <a:off x="3017885" y="209620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07" name="Oval 1206"/>
            <p:cNvSpPr/>
            <p:nvPr/>
          </p:nvSpPr>
          <p:spPr>
            <a:xfrm>
              <a:off x="3217370" y="229597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08" name="Oval 1207"/>
            <p:cNvSpPr/>
            <p:nvPr/>
          </p:nvSpPr>
          <p:spPr>
            <a:xfrm>
              <a:off x="3104473" y="219211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09" name="Oval 1208"/>
            <p:cNvSpPr/>
            <p:nvPr/>
          </p:nvSpPr>
          <p:spPr>
            <a:xfrm>
              <a:off x="3104473" y="240503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10" name="Oval 1209"/>
            <p:cNvSpPr/>
            <p:nvPr/>
          </p:nvSpPr>
          <p:spPr>
            <a:xfrm flipH="1">
              <a:off x="3074152" y="201774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11" name="Oval 1210"/>
            <p:cNvSpPr/>
            <p:nvPr/>
          </p:nvSpPr>
          <p:spPr>
            <a:xfrm flipH="1">
              <a:off x="3187049" y="191387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12" name="Oval 1211"/>
            <p:cNvSpPr/>
            <p:nvPr/>
          </p:nvSpPr>
          <p:spPr>
            <a:xfrm flipH="1">
              <a:off x="3187049" y="212680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13" name="Oval 1212"/>
            <p:cNvSpPr/>
            <p:nvPr/>
          </p:nvSpPr>
          <p:spPr>
            <a:xfrm flipV="1">
              <a:off x="3166925" y="225839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14" name="Oval 1213"/>
            <p:cNvSpPr/>
            <p:nvPr/>
          </p:nvSpPr>
          <p:spPr>
            <a:xfrm flipV="1">
              <a:off x="3353128" y="207463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15" name="Oval 1214"/>
            <p:cNvSpPr/>
            <p:nvPr/>
          </p:nvSpPr>
          <p:spPr>
            <a:xfrm flipV="1">
              <a:off x="3054028" y="236226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16" name="Oval 1215"/>
            <p:cNvSpPr/>
            <p:nvPr/>
          </p:nvSpPr>
          <p:spPr>
            <a:xfrm flipV="1">
              <a:off x="3240231" y="217849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17" name="Oval 1216"/>
            <p:cNvSpPr/>
            <p:nvPr/>
          </p:nvSpPr>
          <p:spPr>
            <a:xfrm flipV="1">
              <a:off x="3054028" y="214933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18" name="Oval 1217"/>
            <p:cNvSpPr/>
            <p:nvPr/>
          </p:nvSpPr>
          <p:spPr>
            <a:xfrm flipV="1">
              <a:off x="3240231" y="19655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19" name="Oval 1218"/>
            <p:cNvSpPr/>
            <p:nvPr/>
          </p:nvSpPr>
          <p:spPr>
            <a:xfrm rot="20700000" flipH="1" flipV="1">
              <a:off x="3019619" y="203023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20" name="Oval 1219"/>
            <p:cNvSpPr/>
            <p:nvPr/>
          </p:nvSpPr>
          <p:spPr>
            <a:xfrm rot="2700000">
              <a:off x="3248043" y="233651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21" name="Oval 1220"/>
            <p:cNvSpPr/>
            <p:nvPr/>
          </p:nvSpPr>
          <p:spPr>
            <a:xfrm>
              <a:off x="3122058" y="189674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22" name="Oval 1221"/>
            <p:cNvSpPr/>
            <p:nvPr/>
          </p:nvSpPr>
          <p:spPr>
            <a:xfrm rot="20700000" flipH="1" flipV="1">
              <a:off x="3083323" y="189297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grpSp>
      <p:grpSp>
        <p:nvGrpSpPr>
          <p:cNvPr id="1252" name="Group 1251"/>
          <p:cNvGrpSpPr/>
          <p:nvPr/>
        </p:nvGrpSpPr>
        <p:grpSpPr>
          <a:xfrm>
            <a:off x="2430024" y="3421420"/>
            <a:ext cx="380963" cy="580984"/>
            <a:chOff x="3017885" y="1892970"/>
            <a:chExt cx="380963" cy="580984"/>
          </a:xfrm>
        </p:grpSpPr>
        <p:sp>
          <p:nvSpPr>
            <p:cNvPr id="1224" name="Oval 1223"/>
            <p:cNvSpPr/>
            <p:nvPr/>
          </p:nvSpPr>
          <p:spPr>
            <a:xfrm>
              <a:off x="3215636" y="236194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25" name="Oval 1224"/>
            <p:cNvSpPr/>
            <p:nvPr/>
          </p:nvSpPr>
          <p:spPr>
            <a:xfrm>
              <a:off x="3102739" y="225808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26" name="Oval 1225"/>
            <p:cNvSpPr/>
            <p:nvPr/>
          </p:nvSpPr>
          <p:spPr>
            <a:xfrm flipH="1">
              <a:off x="3072418" y="208371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27" name="Oval 1226"/>
            <p:cNvSpPr/>
            <p:nvPr/>
          </p:nvSpPr>
          <p:spPr>
            <a:xfrm flipH="1">
              <a:off x="3185315" y="197984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28" name="Oval 1227"/>
            <p:cNvSpPr/>
            <p:nvPr/>
          </p:nvSpPr>
          <p:spPr>
            <a:xfrm flipH="1">
              <a:off x="3185315" y="21927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29" name="Oval 1228"/>
            <p:cNvSpPr/>
            <p:nvPr/>
          </p:nvSpPr>
          <p:spPr>
            <a:xfrm flipV="1">
              <a:off x="3165191" y="232436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30" name="Oval 1229"/>
            <p:cNvSpPr/>
            <p:nvPr/>
          </p:nvSpPr>
          <p:spPr>
            <a:xfrm flipV="1">
              <a:off x="3351394" y="214060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31" name="Oval 1230"/>
            <p:cNvSpPr/>
            <p:nvPr/>
          </p:nvSpPr>
          <p:spPr>
            <a:xfrm flipV="1">
              <a:off x="3052294" y="242823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32" name="Oval 1231"/>
            <p:cNvSpPr/>
            <p:nvPr/>
          </p:nvSpPr>
          <p:spPr>
            <a:xfrm flipV="1">
              <a:off x="3238497" y="224446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33" name="Oval 1232"/>
            <p:cNvSpPr/>
            <p:nvPr/>
          </p:nvSpPr>
          <p:spPr>
            <a:xfrm flipV="1">
              <a:off x="3052294" y="221530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34" name="Oval 1233"/>
            <p:cNvSpPr/>
            <p:nvPr/>
          </p:nvSpPr>
          <p:spPr>
            <a:xfrm flipV="1">
              <a:off x="3238497" y="203154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35" name="Oval 1234"/>
            <p:cNvSpPr/>
            <p:nvPr/>
          </p:nvSpPr>
          <p:spPr>
            <a:xfrm rot="20700000" flipH="1" flipV="1">
              <a:off x="3017885" y="209620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36" name="Oval 1235"/>
            <p:cNvSpPr/>
            <p:nvPr/>
          </p:nvSpPr>
          <p:spPr>
            <a:xfrm>
              <a:off x="3217370" y="229597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37" name="Oval 1236"/>
            <p:cNvSpPr/>
            <p:nvPr/>
          </p:nvSpPr>
          <p:spPr>
            <a:xfrm>
              <a:off x="3104473" y="219211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38" name="Oval 1237"/>
            <p:cNvSpPr/>
            <p:nvPr/>
          </p:nvSpPr>
          <p:spPr>
            <a:xfrm>
              <a:off x="3104473" y="240503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39" name="Oval 1238"/>
            <p:cNvSpPr/>
            <p:nvPr/>
          </p:nvSpPr>
          <p:spPr>
            <a:xfrm flipH="1">
              <a:off x="3074152" y="201774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40" name="Oval 1239"/>
            <p:cNvSpPr/>
            <p:nvPr/>
          </p:nvSpPr>
          <p:spPr>
            <a:xfrm flipH="1">
              <a:off x="3187049" y="191387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41" name="Oval 1240"/>
            <p:cNvSpPr/>
            <p:nvPr/>
          </p:nvSpPr>
          <p:spPr>
            <a:xfrm flipH="1">
              <a:off x="3187049" y="212680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42" name="Oval 1241"/>
            <p:cNvSpPr/>
            <p:nvPr/>
          </p:nvSpPr>
          <p:spPr>
            <a:xfrm flipV="1">
              <a:off x="3166925" y="225839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43" name="Oval 1242"/>
            <p:cNvSpPr/>
            <p:nvPr/>
          </p:nvSpPr>
          <p:spPr>
            <a:xfrm flipV="1">
              <a:off x="3353128" y="207463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44" name="Oval 1243"/>
            <p:cNvSpPr/>
            <p:nvPr/>
          </p:nvSpPr>
          <p:spPr>
            <a:xfrm flipV="1">
              <a:off x="3054028" y="236226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45" name="Oval 1244"/>
            <p:cNvSpPr/>
            <p:nvPr/>
          </p:nvSpPr>
          <p:spPr>
            <a:xfrm flipV="1">
              <a:off x="3240231" y="217849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46" name="Oval 1245"/>
            <p:cNvSpPr/>
            <p:nvPr/>
          </p:nvSpPr>
          <p:spPr>
            <a:xfrm flipV="1">
              <a:off x="3054028" y="214933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47" name="Oval 1246"/>
            <p:cNvSpPr/>
            <p:nvPr/>
          </p:nvSpPr>
          <p:spPr>
            <a:xfrm flipV="1">
              <a:off x="3240231" y="19655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48" name="Oval 1247"/>
            <p:cNvSpPr/>
            <p:nvPr/>
          </p:nvSpPr>
          <p:spPr>
            <a:xfrm rot="20700000" flipH="1" flipV="1">
              <a:off x="3019619" y="203023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49" name="Oval 1248"/>
            <p:cNvSpPr/>
            <p:nvPr/>
          </p:nvSpPr>
          <p:spPr>
            <a:xfrm rot="2700000">
              <a:off x="3248043" y="233651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50" name="Oval 1249"/>
            <p:cNvSpPr/>
            <p:nvPr/>
          </p:nvSpPr>
          <p:spPr>
            <a:xfrm>
              <a:off x="3122058" y="189674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51" name="Oval 1250"/>
            <p:cNvSpPr/>
            <p:nvPr/>
          </p:nvSpPr>
          <p:spPr>
            <a:xfrm rot="20700000" flipH="1" flipV="1">
              <a:off x="3083323" y="189297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grpSp>
      <p:grpSp>
        <p:nvGrpSpPr>
          <p:cNvPr id="1281" name="Group 1280"/>
          <p:cNvGrpSpPr/>
          <p:nvPr/>
        </p:nvGrpSpPr>
        <p:grpSpPr>
          <a:xfrm>
            <a:off x="2325491" y="1566396"/>
            <a:ext cx="380963" cy="580984"/>
            <a:chOff x="3017885" y="1892970"/>
            <a:chExt cx="380963" cy="580984"/>
          </a:xfrm>
        </p:grpSpPr>
        <p:sp>
          <p:nvSpPr>
            <p:cNvPr id="1253" name="Oval 1252"/>
            <p:cNvSpPr/>
            <p:nvPr/>
          </p:nvSpPr>
          <p:spPr>
            <a:xfrm>
              <a:off x="3215636" y="236194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54" name="Oval 1253"/>
            <p:cNvSpPr/>
            <p:nvPr/>
          </p:nvSpPr>
          <p:spPr>
            <a:xfrm>
              <a:off x="3102739" y="225808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55" name="Oval 1254"/>
            <p:cNvSpPr/>
            <p:nvPr/>
          </p:nvSpPr>
          <p:spPr>
            <a:xfrm flipH="1">
              <a:off x="3072418" y="208371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56" name="Oval 1255"/>
            <p:cNvSpPr/>
            <p:nvPr/>
          </p:nvSpPr>
          <p:spPr>
            <a:xfrm flipH="1">
              <a:off x="3185315" y="197984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57" name="Oval 1256"/>
            <p:cNvSpPr/>
            <p:nvPr/>
          </p:nvSpPr>
          <p:spPr>
            <a:xfrm flipH="1">
              <a:off x="3185315" y="21927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58" name="Oval 1257"/>
            <p:cNvSpPr/>
            <p:nvPr/>
          </p:nvSpPr>
          <p:spPr>
            <a:xfrm flipV="1">
              <a:off x="3165191" y="232436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59" name="Oval 1258"/>
            <p:cNvSpPr/>
            <p:nvPr/>
          </p:nvSpPr>
          <p:spPr>
            <a:xfrm flipV="1">
              <a:off x="3351394" y="214060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60" name="Oval 1259"/>
            <p:cNvSpPr/>
            <p:nvPr/>
          </p:nvSpPr>
          <p:spPr>
            <a:xfrm flipV="1">
              <a:off x="3052294" y="242823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61" name="Oval 1260"/>
            <p:cNvSpPr/>
            <p:nvPr/>
          </p:nvSpPr>
          <p:spPr>
            <a:xfrm flipV="1">
              <a:off x="3238497" y="224446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62" name="Oval 1261"/>
            <p:cNvSpPr/>
            <p:nvPr/>
          </p:nvSpPr>
          <p:spPr>
            <a:xfrm flipV="1">
              <a:off x="3052294" y="221530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63" name="Oval 1262"/>
            <p:cNvSpPr/>
            <p:nvPr/>
          </p:nvSpPr>
          <p:spPr>
            <a:xfrm flipV="1">
              <a:off x="3238497" y="203154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64" name="Oval 1263"/>
            <p:cNvSpPr/>
            <p:nvPr/>
          </p:nvSpPr>
          <p:spPr>
            <a:xfrm rot="20700000" flipH="1" flipV="1">
              <a:off x="3017885" y="209620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65" name="Oval 1264"/>
            <p:cNvSpPr/>
            <p:nvPr/>
          </p:nvSpPr>
          <p:spPr>
            <a:xfrm>
              <a:off x="3217370" y="229597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66" name="Oval 1265"/>
            <p:cNvSpPr/>
            <p:nvPr/>
          </p:nvSpPr>
          <p:spPr>
            <a:xfrm>
              <a:off x="3104473" y="219211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67" name="Oval 1266"/>
            <p:cNvSpPr/>
            <p:nvPr/>
          </p:nvSpPr>
          <p:spPr>
            <a:xfrm>
              <a:off x="3104473" y="240503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68" name="Oval 1267"/>
            <p:cNvSpPr/>
            <p:nvPr/>
          </p:nvSpPr>
          <p:spPr>
            <a:xfrm flipH="1">
              <a:off x="3074152" y="201774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69" name="Oval 1268"/>
            <p:cNvSpPr/>
            <p:nvPr/>
          </p:nvSpPr>
          <p:spPr>
            <a:xfrm flipH="1">
              <a:off x="3187049" y="191387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70" name="Oval 1269"/>
            <p:cNvSpPr/>
            <p:nvPr/>
          </p:nvSpPr>
          <p:spPr>
            <a:xfrm flipH="1">
              <a:off x="3187049" y="212680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71" name="Oval 1270"/>
            <p:cNvSpPr/>
            <p:nvPr/>
          </p:nvSpPr>
          <p:spPr>
            <a:xfrm flipV="1">
              <a:off x="3166925" y="225839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72" name="Oval 1271"/>
            <p:cNvSpPr/>
            <p:nvPr/>
          </p:nvSpPr>
          <p:spPr>
            <a:xfrm flipV="1">
              <a:off x="3353128" y="207463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73" name="Oval 1272"/>
            <p:cNvSpPr/>
            <p:nvPr/>
          </p:nvSpPr>
          <p:spPr>
            <a:xfrm flipV="1">
              <a:off x="3054028" y="236226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74" name="Oval 1273"/>
            <p:cNvSpPr/>
            <p:nvPr/>
          </p:nvSpPr>
          <p:spPr>
            <a:xfrm flipV="1">
              <a:off x="3240231" y="217849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75" name="Oval 1274"/>
            <p:cNvSpPr/>
            <p:nvPr/>
          </p:nvSpPr>
          <p:spPr>
            <a:xfrm flipV="1">
              <a:off x="3054028" y="214933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76" name="Oval 1275"/>
            <p:cNvSpPr/>
            <p:nvPr/>
          </p:nvSpPr>
          <p:spPr>
            <a:xfrm flipV="1">
              <a:off x="3240231" y="19655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77" name="Oval 1276"/>
            <p:cNvSpPr/>
            <p:nvPr/>
          </p:nvSpPr>
          <p:spPr>
            <a:xfrm rot="20700000" flipH="1" flipV="1">
              <a:off x="3019619" y="203023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78" name="Oval 1277"/>
            <p:cNvSpPr/>
            <p:nvPr/>
          </p:nvSpPr>
          <p:spPr>
            <a:xfrm rot="2700000">
              <a:off x="3248043" y="233651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79" name="Oval 1278"/>
            <p:cNvSpPr/>
            <p:nvPr/>
          </p:nvSpPr>
          <p:spPr>
            <a:xfrm>
              <a:off x="3122058" y="189674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80" name="Oval 1279"/>
            <p:cNvSpPr/>
            <p:nvPr/>
          </p:nvSpPr>
          <p:spPr>
            <a:xfrm rot="20700000" flipH="1" flipV="1">
              <a:off x="3083323" y="189297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grpSp>
      <p:grpSp>
        <p:nvGrpSpPr>
          <p:cNvPr id="1310" name="Group 1309"/>
          <p:cNvGrpSpPr/>
          <p:nvPr/>
        </p:nvGrpSpPr>
        <p:grpSpPr>
          <a:xfrm>
            <a:off x="3082833" y="2114929"/>
            <a:ext cx="379229" cy="580984"/>
            <a:chOff x="3017885" y="1892970"/>
            <a:chExt cx="379229" cy="580984"/>
          </a:xfrm>
        </p:grpSpPr>
        <p:sp>
          <p:nvSpPr>
            <p:cNvPr id="1282" name="Oval 1281"/>
            <p:cNvSpPr/>
            <p:nvPr/>
          </p:nvSpPr>
          <p:spPr>
            <a:xfrm>
              <a:off x="3215636" y="236194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83" name="Oval 1282"/>
            <p:cNvSpPr/>
            <p:nvPr/>
          </p:nvSpPr>
          <p:spPr>
            <a:xfrm>
              <a:off x="3102739" y="225808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84" name="Oval 1283"/>
            <p:cNvSpPr/>
            <p:nvPr/>
          </p:nvSpPr>
          <p:spPr>
            <a:xfrm flipH="1">
              <a:off x="3072418" y="208371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85" name="Oval 1284"/>
            <p:cNvSpPr/>
            <p:nvPr/>
          </p:nvSpPr>
          <p:spPr>
            <a:xfrm flipH="1">
              <a:off x="3185315" y="197984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86" name="Oval 1285"/>
            <p:cNvSpPr/>
            <p:nvPr/>
          </p:nvSpPr>
          <p:spPr>
            <a:xfrm flipH="1">
              <a:off x="3185315" y="21927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87" name="Oval 1286"/>
            <p:cNvSpPr/>
            <p:nvPr/>
          </p:nvSpPr>
          <p:spPr>
            <a:xfrm flipV="1">
              <a:off x="3165191" y="232436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88" name="Oval 1287"/>
            <p:cNvSpPr/>
            <p:nvPr/>
          </p:nvSpPr>
          <p:spPr>
            <a:xfrm flipV="1">
              <a:off x="3351394" y="2140602"/>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89" name="Oval 1288"/>
            <p:cNvSpPr/>
            <p:nvPr/>
          </p:nvSpPr>
          <p:spPr>
            <a:xfrm flipV="1">
              <a:off x="3052294" y="242823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90" name="Oval 1289"/>
            <p:cNvSpPr/>
            <p:nvPr/>
          </p:nvSpPr>
          <p:spPr>
            <a:xfrm flipV="1">
              <a:off x="3238497" y="224446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91" name="Oval 1290"/>
            <p:cNvSpPr/>
            <p:nvPr/>
          </p:nvSpPr>
          <p:spPr>
            <a:xfrm flipV="1">
              <a:off x="3052294" y="221530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92" name="Oval 1291"/>
            <p:cNvSpPr/>
            <p:nvPr/>
          </p:nvSpPr>
          <p:spPr>
            <a:xfrm flipV="1">
              <a:off x="3238497" y="203154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93" name="Oval 1292"/>
            <p:cNvSpPr/>
            <p:nvPr/>
          </p:nvSpPr>
          <p:spPr>
            <a:xfrm rot="20700000" flipH="1" flipV="1">
              <a:off x="3017885" y="209620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94" name="Oval 1293"/>
            <p:cNvSpPr/>
            <p:nvPr/>
          </p:nvSpPr>
          <p:spPr>
            <a:xfrm>
              <a:off x="3217370" y="2295978"/>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95" name="Oval 1294"/>
            <p:cNvSpPr/>
            <p:nvPr/>
          </p:nvSpPr>
          <p:spPr>
            <a:xfrm>
              <a:off x="3104473" y="2192111"/>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96" name="Oval 1295"/>
            <p:cNvSpPr/>
            <p:nvPr/>
          </p:nvSpPr>
          <p:spPr>
            <a:xfrm>
              <a:off x="3104473" y="240503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97" name="Oval 1296"/>
            <p:cNvSpPr/>
            <p:nvPr/>
          </p:nvSpPr>
          <p:spPr>
            <a:xfrm flipH="1">
              <a:off x="3074152" y="2017746"/>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98" name="Oval 1297"/>
            <p:cNvSpPr/>
            <p:nvPr/>
          </p:nvSpPr>
          <p:spPr>
            <a:xfrm flipH="1">
              <a:off x="3187049" y="191387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99" name="Oval 1298"/>
            <p:cNvSpPr/>
            <p:nvPr/>
          </p:nvSpPr>
          <p:spPr>
            <a:xfrm flipH="1">
              <a:off x="3187049" y="212680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300" name="Oval 1299"/>
            <p:cNvSpPr/>
            <p:nvPr/>
          </p:nvSpPr>
          <p:spPr>
            <a:xfrm flipV="1">
              <a:off x="3166925" y="225839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302" name="Oval 1301"/>
            <p:cNvSpPr/>
            <p:nvPr/>
          </p:nvSpPr>
          <p:spPr>
            <a:xfrm flipV="1">
              <a:off x="3054028" y="236226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303" name="Oval 1302"/>
            <p:cNvSpPr/>
            <p:nvPr/>
          </p:nvSpPr>
          <p:spPr>
            <a:xfrm flipV="1">
              <a:off x="3240231" y="217849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304" name="Oval 1303"/>
            <p:cNvSpPr/>
            <p:nvPr/>
          </p:nvSpPr>
          <p:spPr>
            <a:xfrm flipV="1">
              <a:off x="3054028" y="2149339"/>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305" name="Oval 1304"/>
            <p:cNvSpPr/>
            <p:nvPr/>
          </p:nvSpPr>
          <p:spPr>
            <a:xfrm flipV="1">
              <a:off x="3240231" y="1965574"/>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306" name="Oval 1305"/>
            <p:cNvSpPr/>
            <p:nvPr/>
          </p:nvSpPr>
          <p:spPr>
            <a:xfrm rot="20700000" flipH="1" flipV="1">
              <a:off x="3019619" y="2030235"/>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307" name="Oval 1306"/>
            <p:cNvSpPr/>
            <p:nvPr/>
          </p:nvSpPr>
          <p:spPr>
            <a:xfrm rot="2700000">
              <a:off x="3248043" y="2336513"/>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308" name="Oval 1307"/>
            <p:cNvSpPr/>
            <p:nvPr/>
          </p:nvSpPr>
          <p:spPr>
            <a:xfrm>
              <a:off x="3122058" y="1896747"/>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309" name="Oval 1308"/>
            <p:cNvSpPr/>
            <p:nvPr/>
          </p:nvSpPr>
          <p:spPr>
            <a:xfrm rot="20700000" flipH="1" flipV="1">
              <a:off x="3083323" y="1892970"/>
              <a:ext cx="45720" cy="45720"/>
            </a:xfrm>
            <a:prstGeom prst="ellipse">
              <a:avLst/>
            </a:prstGeom>
            <a:solidFill>
              <a:schemeClr val="accent1"/>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grpSp>
      <p:sp>
        <p:nvSpPr>
          <p:cNvPr id="1311" name="Right Arrow 1310"/>
          <p:cNvSpPr/>
          <p:nvPr/>
        </p:nvSpPr>
        <p:spPr>
          <a:xfrm>
            <a:off x="3624943" y="1796846"/>
            <a:ext cx="659674" cy="2232396"/>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p:txBody>
      </p:sp>
    </p:spTree>
    <p:extLst>
      <p:ext uri="{BB962C8B-B14F-4D97-AF65-F5344CB8AC3E}">
        <p14:creationId xmlns:p14="http://schemas.microsoft.com/office/powerpoint/2010/main" val="104595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r>
              <a:rPr lang="en-US" dirty="0" smtClean="0">
                <a:ea typeface="ＭＳ Ｐゴシック" charset="0"/>
              </a:rPr>
              <a:t>Variety, velocity, volume, time to value</a:t>
            </a:r>
          </a:p>
        </p:txBody>
      </p:sp>
      <p:sp>
        <p:nvSpPr>
          <p:cNvPr id="5" name="Title 4"/>
          <p:cNvSpPr>
            <a:spLocks noGrp="1"/>
          </p:cNvSpPr>
          <p:nvPr>
            <p:ph type="title"/>
          </p:nvPr>
        </p:nvSpPr>
        <p:spPr/>
        <p:txBody>
          <a:bodyPr/>
          <a:lstStyle/>
          <a:p>
            <a:r>
              <a:rPr lang="en-US" dirty="0" smtClean="0"/>
              <a:t>The challenges of information</a:t>
            </a:r>
            <a:endParaRPr lang="en-US" dirty="0"/>
          </a:p>
        </p:txBody>
      </p:sp>
      <p:sp>
        <p:nvSpPr>
          <p:cNvPr id="12" name="Rectangle 11"/>
          <p:cNvSpPr/>
          <p:nvPr/>
        </p:nvSpPr>
        <p:spPr>
          <a:xfrm>
            <a:off x="4738664" y="1518426"/>
            <a:ext cx="1938528" cy="1908215"/>
          </a:xfrm>
          <a:prstGeom prst="rect">
            <a:avLst/>
          </a:prstGeom>
        </p:spPr>
        <p:txBody>
          <a:bodyPr lIns="45720" rIns="45720">
            <a:spAutoFit/>
          </a:bodyPr>
          <a:lstStyle/>
          <a:p>
            <a:pPr defTabSz="913715">
              <a:defRPr/>
            </a:pPr>
            <a:r>
              <a:rPr lang="en-US" sz="5400" b="1" dirty="0" smtClean="0">
                <a:solidFill>
                  <a:schemeClr val="accent1"/>
                </a:solidFill>
                <a:latin typeface="HP Simplified" charset="0"/>
              </a:rPr>
              <a:t>48</a:t>
            </a:r>
            <a:r>
              <a:rPr lang="en-US" sz="2800" b="1" dirty="0" smtClean="0">
                <a:solidFill>
                  <a:schemeClr val="accent1"/>
                </a:solidFill>
                <a:latin typeface="HP Simplified" charset="0"/>
              </a:rPr>
              <a:t>%</a:t>
            </a:r>
            <a:endParaRPr lang="en-US" sz="4000" b="1" dirty="0" smtClean="0">
              <a:solidFill>
                <a:schemeClr val="accent1"/>
              </a:solidFill>
              <a:latin typeface="HP Simplified" charset="0"/>
            </a:endParaRPr>
          </a:p>
          <a:p>
            <a:pPr defTabSz="913715">
              <a:defRPr/>
            </a:pPr>
            <a:r>
              <a:rPr lang="en-US" sz="1600" dirty="0" smtClean="0">
                <a:latin typeface="HP Simplified" charset="0"/>
              </a:rPr>
              <a:t>Worldwide </a:t>
            </a:r>
            <a:r>
              <a:rPr lang="en-US" sz="1600" dirty="0">
                <a:latin typeface="HP Simplified" charset="0"/>
              </a:rPr>
              <a:t>information </a:t>
            </a:r>
            <a:r>
              <a:rPr lang="en-US" sz="1600" b="1" dirty="0">
                <a:solidFill>
                  <a:schemeClr val="accent1"/>
                </a:solidFill>
                <a:latin typeface="HP Simplified" charset="0"/>
              </a:rPr>
              <a:t>volume</a:t>
            </a:r>
            <a:r>
              <a:rPr lang="en-US" sz="1600" dirty="0">
                <a:latin typeface="HP Simplified" charset="0"/>
              </a:rPr>
              <a:t> </a:t>
            </a:r>
            <a:r>
              <a:rPr lang="en-US" sz="1600" dirty="0" smtClean="0">
                <a:latin typeface="HP Simplified" charset="0"/>
              </a:rPr>
              <a:t>growth of digital content</a:t>
            </a:r>
            <a:r>
              <a:rPr lang="en-US" sz="1600" dirty="0" smtClean="0">
                <a:solidFill>
                  <a:schemeClr val="bg1">
                    <a:lumMod val="65000"/>
                  </a:schemeClr>
                </a:solidFill>
                <a:latin typeface="HP Simplified" charset="0"/>
              </a:rPr>
              <a:t>¹</a:t>
            </a:r>
            <a:endParaRPr lang="en-US" sz="1500" b="0" dirty="0">
              <a:solidFill>
                <a:schemeClr val="bg1">
                  <a:lumMod val="65000"/>
                </a:schemeClr>
              </a:solidFill>
              <a:latin typeface="HP Simplified" charset="0"/>
              <a:ea typeface="+mn-ea"/>
            </a:endParaRPr>
          </a:p>
        </p:txBody>
      </p:sp>
      <p:sp>
        <p:nvSpPr>
          <p:cNvPr id="13" name="Rectangle 12"/>
          <p:cNvSpPr/>
          <p:nvPr/>
        </p:nvSpPr>
        <p:spPr>
          <a:xfrm>
            <a:off x="280010" y="1538975"/>
            <a:ext cx="1938528" cy="1908215"/>
          </a:xfrm>
          <a:prstGeom prst="rect">
            <a:avLst/>
          </a:prstGeom>
        </p:spPr>
        <p:txBody>
          <a:bodyPr lIns="45720" rIns="45720">
            <a:spAutoFit/>
          </a:bodyPr>
          <a:lstStyle/>
          <a:p>
            <a:pPr defTabSz="913715">
              <a:defRPr/>
            </a:pPr>
            <a:r>
              <a:rPr lang="en-US" sz="5400" b="1" dirty="0" smtClean="0">
                <a:solidFill>
                  <a:schemeClr val="accent1"/>
                </a:solidFill>
                <a:latin typeface="HP Simplified" charset="0"/>
              </a:rPr>
              <a:t>90</a:t>
            </a:r>
            <a:r>
              <a:rPr lang="en-US" sz="2800" b="1" dirty="0" smtClean="0">
                <a:solidFill>
                  <a:schemeClr val="accent1"/>
                </a:solidFill>
                <a:latin typeface="HP Simplified" charset="0"/>
              </a:rPr>
              <a:t>%</a:t>
            </a:r>
            <a:endParaRPr lang="en-US" sz="2800" b="1" dirty="0">
              <a:solidFill>
                <a:schemeClr val="accent1"/>
              </a:solidFill>
              <a:latin typeface="HP Simplified" charset="0"/>
            </a:endParaRPr>
          </a:p>
          <a:p>
            <a:pPr defTabSz="913715">
              <a:defRPr/>
            </a:pPr>
            <a:r>
              <a:rPr lang="en-US" sz="1600" dirty="0" smtClean="0">
                <a:latin typeface="HP Simplified" charset="0"/>
              </a:rPr>
              <a:t>of digital content created by 2015 will be </a:t>
            </a:r>
            <a:r>
              <a:rPr lang="en-US" sz="1600" b="1" dirty="0" smtClean="0">
                <a:solidFill>
                  <a:schemeClr val="accent1"/>
                </a:solidFill>
                <a:latin typeface="HP Simplified" charset="0"/>
              </a:rPr>
              <a:t>unstructured </a:t>
            </a:r>
            <a:r>
              <a:rPr lang="en-US" sz="1600" dirty="0" smtClean="0">
                <a:latin typeface="HP Simplified" charset="0"/>
              </a:rPr>
              <a:t>data types </a:t>
            </a:r>
            <a:r>
              <a:rPr lang="en-US" sz="1600" dirty="0" smtClean="0">
                <a:solidFill>
                  <a:schemeClr val="bg1">
                    <a:lumMod val="65000"/>
                  </a:schemeClr>
                </a:solidFill>
                <a:latin typeface="HP Simplified" charset="0"/>
              </a:rPr>
              <a:t>¹</a:t>
            </a:r>
            <a:endParaRPr lang="en-US" sz="1500" b="0" dirty="0">
              <a:solidFill>
                <a:schemeClr val="bg1">
                  <a:lumMod val="65000"/>
                </a:schemeClr>
              </a:solidFill>
              <a:latin typeface="HP Simplified" charset="0"/>
              <a:ea typeface="+mn-ea"/>
            </a:endParaRPr>
          </a:p>
        </p:txBody>
      </p:sp>
      <p:sp>
        <p:nvSpPr>
          <p:cNvPr id="14" name="Rectangle 13"/>
          <p:cNvSpPr/>
          <p:nvPr/>
        </p:nvSpPr>
        <p:spPr>
          <a:xfrm>
            <a:off x="2462772" y="1458288"/>
            <a:ext cx="2004237" cy="2846933"/>
          </a:xfrm>
          <a:prstGeom prst="rect">
            <a:avLst/>
          </a:prstGeom>
        </p:spPr>
        <p:txBody>
          <a:bodyPr wrap="square" lIns="45720" rIns="45720">
            <a:spAutoFit/>
          </a:bodyPr>
          <a:lstStyle/>
          <a:p>
            <a:pPr defTabSz="913715">
              <a:defRPr/>
            </a:pPr>
            <a:r>
              <a:rPr lang="en-US" sz="5400" b="1" dirty="0" smtClean="0">
                <a:solidFill>
                  <a:schemeClr val="accent1"/>
                </a:solidFill>
                <a:latin typeface="HP Simplified" charset="0"/>
              </a:rPr>
              <a:t>75</a:t>
            </a:r>
            <a:r>
              <a:rPr lang="en-US" sz="2800" b="1" dirty="0" smtClean="0">
                <a:solidFill>
                  <a:schemeClr val="accent1"/>
                </a:solidFill>
                <a:latin typeface="HP Simplified" charset="0"/>
              </a:rPr>
              <a:t>%</a:t>
            </a:r>
            <a:endParaRPr lang="en-US" sz="2800" b="1" dirty="0">
              <a:solidFill>
                <a:schemeClr val="accent1"/>
              </a:solidFill>
              <a:latin typeface="HP Simplified" charset="0"/>
            </a:endParaRPr>
          </a:p>
          <a:p>
            <a:pPr defTabSz="913715">
              <a:defRPr/>
            </a:pPr>
            <a:r>
              <a:rPr lang="en-US" sz="1500" dirty="0" smtClean="0">
                <a:solidFill>
                  <a:srgbClr val="000000"/>
                </a:solidFill>
                <a:latin typeface="HP Simplified" charset="0"/>
              </a:rPr>
              <a:t>of </a:t>
            </a:r>
            <a:r>
              <a:rPr lang="en-US" sz="1500" dirty="0">
                <a:solidFill>
                  <a:srgbClr val="000000"/>
                </a:solidFill>
                <a:latin typeface="HP Simplified" charset="0"/>
              </a:rPr>
              <a:t>currently </a:t>
            </a:r>
            <a:r>
              <a:rPr lang="en-US" sz="1500" dirty="0" smtClean="0">
                <a:solidFill>
                  <a:srgbClr val="000000"/>
                </a:solidFill>
                <a:latin typeface="HP Simplified" charset="0"/>
              </a:rPr>
              <a:t>deployed </a:t>
            </a:r>
            <a:r>
              <a:rPr lang="en-US" sz="1500" dirty="0">
                <a:solidFill>
                  <a:srgbClr val="000000"/>
                </a:solidFill>
                <a:latin typeface="HP Simplified" charset="0"/>
              </a:rPr>
              <a:t>data warehouses </a:t>
            </a:r>
            <a:r>
              <a:rPr lang="en-US" sz="1600" dirty="0"/>
              <a:t>will fail to include unstructured data support (by 2016)</a:t>
            </a:r>
            <a:r>
              <a:rPr lang="en-US" sz="1600" baseline="30000" dirty="0">
                <a:solidFill>
                  <a:schemeClr val="accent4"/>
                </a:solidFill>
              </a:rPr>
              <a:t>2</a:t>
            </a:r>
            <a:r>
              <a:rPr lang="en-US" sz="1600" dirty="0"/>
              <a:t> </a:t>
            </a:r>
            <a:r>
              <a:rPr lang="en-US" sz="1500" dirty="0" smtClean="0">
                <a:solidFill>
                  <a:srgbClr val="000000"/>
                </a:solidFill>
                <a:latin typeface="HP Simplified" charset="0"/>
              </a:rPr>
              <a:t>to </a:t>
            </a:r>
            <a:r>
              <a:rPr lang="en-US" sz="1500" dirty="0">
                <a:solidFill>
                  <a:srgbClr val="000000"/>
                </a:solidFill>
                <a:latin typeface="HP Simplified" charset="0"/>
              </a:rPr>
              <a:t>meet new </a:t>
            </a:r>
            <a:r>
              <a:rPr lang="en-US" sz="1500" dirty="0" smtClean="0">
                <a:solidFill>
                  <a:srgbClr val="000000"/>
                </a:solidFill>
                <a:latin typeface="HP Simplified" charset="0"/>
              </a:rPr>
              <a:t>information </a:t>
            </a:r>
            <a:r>
              <a:rPr lang="en-US" sz="1600" b="1" dirty="0" smtClean="0">
                <a:solidFill>
                  <a:schemeClr val="accent1"/>
                </a:solidFill>
                <a:latin typeface="HP Simplified" charset="0"/>
              </a:rPr>
              <a:t>velocity</a:t>
            </a:r>
            <a:r>
              <a:rPr lang="en-US" sz="1500" dirty="0" smtClean="0">
                <a:solidFill>
                  <a:srgbClr val="000000"/>
                </a:solidFill>
                <a:latin typeface="HP Simplified" charset="0"/>
              </a:rPr>
              <a:t> </a:t>
            </a:r>
            <a:r>
              <a:rPr lang="en-US" sz="1500" dirty="0">
                <a:solidFill>
                  <a:srgbClr val="000000"/>
                </a:solidFill>
                <a:latin typeface="HP Simplified" charset="0"/>
              </a:rPr>
              <a:t>and </a:t>
            </a:r>
            <a:r>
              <a:rPr lang="en-US" sz="1500" dirty="0" smtClean="0">
                <a:solidFill>
                  <a:srgbClr val="000000"/>
                </a:solidFill>
                <a:latin typeface="HP Simplified" charset="0"/>
              </a:rPr>
              <a:t>complexity of demands</a:t>
            </a:r>
            <a:endParaRPr lang="en-US" sz="1500" b="0" dirty="0">
              <a:solidFill>
                <a:schemeClr val="bg1">
                  <a:lumMod val="65000"/>
                </a:schemeClr>
              </a:solidFill>
              <a:latin typeface="HP Simplified" charset="0"/>
              <a:ea typeface="+mn-ea"/>
            </a:endParaRPr>
          </a:p>
        </p:txBody>
      </p:sp>
      <p:sp>
        <p:nvSpPr>
          <p:cNvPr id="15" name="Rectangle 14"/>
          <p:cNvSpPr/>
          <p:nvPr/>
        </p:nvSpPr>
        <p:spPr>
          <a:xfrm>
            <a:off x="6912979" y="1405411"/>
            <a:ext cx="1938528" cy="2400657"/>
          </a:xfrm>
          <a:prstGeom prst="rect">
            <a:avLst/>
          </a:prstGeom>
        </p:spPr>
        <p:txBody>
          <a:bodyPr wrap="square" lIns="45720" rIns="45720">
            <a:spAutoFit/>
          </a:bodyPr>
          <a:lstStyle/>
          <a:p>
            <a:pPr defTabSz="913715">
              <a:defRPr/>
            </a:pPr>
            <a:r>
              <a:rPr lang="en-US" sz="5400" b="1" dirty="0" smtClean="0">
                <a:solidFill>
                  <a:schemeClr val="accent1"/>
                </a:solidFill>
                <a:latin typeface="HP Simplified" charset="0"/>
              </a:rPr>
              <a:t>86</a:t>
            </a:r>
            <a:r>
              <a:rPr lang="en-US" sz="2800" b="1" dirty="0" smtClean="0">
                <a:solidFill>
                  <a:schemeClr val="accent1"/>
                </a:solidFill>
                <a:latin typeface="HP Simplified" charset="0"/>
              </a:rPr>
              <a:t>%</a:t>
            </a:r>
            <a:endParaRPr lang="en-US" sz="2800" b="1" dirty="0">
              <a:solidFill>
                <a:schemeClr val="accent1"/>
              </a:solidFill>
              <a:latin typeface="HP Simplified" charset="0"/>
            </a:endParaRPr>
          </a:p>
          <a:p>
            <a:pPr defTabSz="913715">
              <a:defRPr/>
            </a:pPr>
            <a:r>
              <a:rPr lang="en-US" sz="1600" dirty="0" smtClean="0">
                <a:solidFill>
                  <a:srgbClr val="000000"/>
                </a:solidFill>
                <a:latin typeface="HP Simplified" charset="0"/>
              </a:rPr>
              <a:t>of corporations </a:t>
            </a:r>
            <a:r>
              <a:rPr lang="en-US" sz="1600" b="1" u="sng" dirty="0" smtClean="0">
                <a:solidFill>
                  <a:srgbClr val="000000"/>
                </a:solidFill>
                <a:latin typeface="HP Simplified" charset="0"/>
              </a:rPr>
              <a:t>cannot</a:t>
            </a:r>
            <a:r>
              <a:rPr lang="en-US" sz="1600" dirty="0" smtClean="0">
                <a:solidFill>
                  <a:srgbClr val="000000"/>
                </a:solidFill>
                <a:latin typeface="HP Simplified" charset="0"/>
              </a:rPr>
              <a:t> deliver </a:t>
            </a:r>
            <a:r>
              <a:rPr lang="en-US" sz="1600" dirty="0">
                <a:solidFill>
                  <a:srgbClr val="000000"/>
                </a:solidFill>
                <a:latin typeface="HP Simplified" charset="0"/>
              </a:rPr>
              <a:t>the right information, at right </a:t>
            </a:r>
            <a:r>
              <a:rPr lang="en-US" sz="1600" b="1" dirty="0">
                <a:solidFill>
                  <a:schemeClr val="accent1"/>
                </a:solidFill>
                <a:latin typeface="HP Simplified" charset="0"/>
              </a:rPr>
              <a:t>time </a:t>
            </a:r>
            <a:r>
              <a:rPr lang="en-US" sz="1600" dirty="0">
                <a:solidFill>
                  <a:srgbClr val="000000"/>
                </a:solidFill>
                <a:latin typeface="HP Simplified" charset="0"/>
              </a:rPr>
              <a:t>to support enterprise outcomes all of the </a:t>
            </a:r>
            <a:r>
              <a:rPr lang="en-US" sz="1600" dirty="0" smtClean="0">
                <a:solidFill>
                  <a:srgbClr val="000000"/>
                </a:solidFill>
                <a:latin typeface="HP Simplified" charset="0"/>
              </a:rPr>
              <a:t>time</a:t>
            </a:r>
            <a:r>
              <a:rPr lang="en-US" sz="1600" dirty="0" smtClean="0">
                <a:solidFill>
                  <a:schemeClr val="bg1">
                    <a:lumMod val="65000"/>
                  </a:schemeClr>
                </a:solidFill>
                <a:latin typeface="HP Simplified" charset="0"/>
              </a:rPr>
              <a:t>³</a:t>
            </a:r>
            <a:endParaRPr lang="en-US" sz="1600" dirty="0">
              <a:solidFill>
                <a:schemeClr val="bg1">
                  <a:lumMod val="65000"/>
                </a:schemeClr>
              </a:solidFill>
              <a:latin typeface="HP Simplified" charset="0"/>
            </a:endParaRPr>
          </a:p>
        </p:txBody>
      </p:sp>
      <p:sp>
        <p:nvSpPr>
          <p:cNvPr id="19" name="TextBox 18"/>
          <p:cNvSpPr txBox="1"/>
          <p:nvPr/>
        </p:nvSpPr>
        <p:spPr>
          <a:xfrm>
            <a:off x="181371" y="4323931"/>
            <a:ext cx="2356345" cy="184666"/>
          </a:xfrm>
          <a:prstGeom prst="rect">
            <a:avLst/>
          </a:prstGeom>
          <a:noFill/>
        </p:spPr>
        <p:txBody>
          <a:bodyPr wrap="square">
            <a:spAutoFit/>
          </a:bodyPr>
          <a:lstStyle/>
          <a:p>
            <a:pPr eaLnBrk="1" fontAlgn="auto" hangingPunct="1">
              <a:spcBef>
                <a:spcPts val="0"/>
              </a:spcBef>
              <a:spcAft>
                <a:spcPts val="0"/>
              </a:spcAft>
              <a:defRPr/>
            </a:pPr>
            <a:r>
              <a:rPr lang="en-US" sz="600" b="0" dirty="0" smtClean="0">
                <a:solidFill>
                  <a:schemeClr val="bg1">
                    <a:lumMod val="50000"/>
                  </a:schemeClr>
                </a:solidFill>
                <a:latin typeface="HP Simplified" charset="0"/>
                <a:ea typeface="+mn-ea"/>
              </a:rPr>
              <a:t>¹Source</a:t>
            </a:r>
            <a:r>
              <a:rPr lang="en-US" sz="600" b="0" dirty="0">
                <a:solidFill>
                  <a:schemeClr val="bg1">
                    <a:lumMod val="50000"/>
                  </a:schemeClr>
                </a:solidFill>
                <a:latin typeface="HP Simplified" charset="0"/>
                <a:ea typeface="+mn-ea"/>
              </a:rPr>
              <a:t>: </a:t>
            </a:r>
            <a:r>
              <a:rPr lang="en-US" sz="600" b="0" dirty="0" smtClean="0">
                <a:solidFill>
                  <a:schemeClr val="bg1">
                    <a:lumMod val="50000"/>
                  </a:schemeClr>
                </a:solidFill>
                <a:latin typeface="HP Simplified" charset="0"/>
                <a:ea typeface="+mn-ea"/>
              </a:rPr>
              <a:t>IDC Predictions 2012: Competing for 2020</a:t>
            </a:r>
            <a:endParaRPr lang="en-US" sz="600" b="0" dirty="0">
              <a:solidFill>
                <a:schemeClr val="bg1">
                  <a:lumMod val="50000"/>
                </a:schemeClr>
              </a:solidFill>
              <a:latin typeface="HP Simplified" charset="0"/>
              <a:ea typeface="+mn-ea"/>
            </a:endParaRPr>
          </a:p>
        </p:txBody>
      </p:sp>
      <p:grpSp>
        <p:nvGrpSpPr>
          <p:cNvPr id="2" name="Group 1"/>
          <p:cNvGrpSpPr/>
          <p:nvPr/>
        </p:nvGrpSpPr>
        <p:grpSpPr>
          <a:xfrm>
            <a:off x="2345562" y="2306292"/>
            <a:ext cx="4423978" cy="1829952"/>
            <a:chOff x="2338635" y="1793246"/>
            <a:chExt cx="4139892" cy="1999551"/>
          </a:xfrm>
        </p:grpSpPr>
        <p:cxnSp>
          <p:nvCxnSpPr>
            <p:cNvPr id="18" name="Straight Connector 17"/>
            <p:cNvCxnSpPr/>
            <p:nvPr/>
          </p:nvCxnSpPr>
          <p:spPr>
            <a:xfrm>
              <a:off x="4408581" y="1793246"/>
              <a:ext cx="0" cy="1938099"/>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338635" y="1820284"/>
              <a:ext cx="0" cy="1938099"/>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478527" y="1854698"/>
              <a:ext cx="0" cy="1938099"/>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2368056" y="4332495"/>
            <a:ext cx="2193670" cy="184666"/>
          </a:xfrm>
          <a:prstGeom prst="rect">
            <a:avLst/>
          </a:prstGeom>
          <a:noFill/>
        </p:spPr>
        <p:txBody>
          <a:bodyPr wrap="square">
            <a:spAutoFit/>
          </a:bodyPr>
          <a:lstStyle/>
          <a:p>
            <a:pPr>
              <a:defRPr/>
            </a:pPr>
            <a:r>
              <a:rPr lang="en-US" sz="600" dirty="0" smtClean="0">
                <a:solidFill>
                  <a:schemeClr val="bg1">
                    <a:lumMod val="50000"/>
                  </a:schemeClr>
                </a:solidFill>
                <a:latin typeface="HP Simplified" charset="0"/>
              </a:rPr>
              <a:t>²</a:t>
            </a:r>
            <a:r>
              <a:rPr lang="en-US" sz="600" b="0" dirty="0" smtClean="0">
                <a:solidFill>
                  <a:schemeClr val="bg1">
                    <a:lumMod val="50000"/>
                  </a:schemeClr>
                </a:solidFill>
                <a:latin typeface="HP Simplified" charset="0"/>
                <a:ea typeface="+mn-ea"/>
              </a:rPr>
              <a:t>Source</a:t>
            </a:r>
            <a:r>
              <a:rPr lang="en-US" sz="600" b="0" dirty="0">
                <a:solidFill>
                  <a:schemeClr val="bg1">
                    <a:lumMod val="50000"/>
                  </a:schemeClr>
                </a:solidFill>
                <a:latin typeface="HP Simplified" charset="0"/>
                <a:ea typeface="+mn-ea"/>
              </a:rPr>
              <a:t>: </a:t>
            </a:r>
            <a:r>
              <a:rPr lang="en-US" sz="600" b="1" dirty="0" smtClean="0">
                <a:solidFill>
                  <a:schemeClr val="bg1">
                    <a:lumMod val="50000"/>
                  </a:schemeClr>
                </a:solidFill>
                <a:latin typeface="HP Simplified" charset="0"/>
              </a:rPr>
              <a:t>Gartner - The </a:t>
            </a:r>
            <a:r>
              <a:rPr lang="en-US" sz="600" dirty="0" smtClean="0">
                <a:solidFill>
                  <a:schemeClr val="bg1">
                    <a:lumMod val="50000"/>
                  </a:schemeClr>
                </a:solidFill>
                <a:latin typeface="HP Simplified" charset="0"/>
              </a:rPr>
              <a:t>State of Data Warehousing in 2012</a:t>
            </a:r>
            <a:endParaRPr lang="en-US" sz="600" b="0" dirty="0">
              <a:solidFill>
                <a:schemeClr val="bg1">
                  <a:lumMod val="50000"/>
                </a:schemeClr>
              </a:solidFill>
              <a:latin typeface="HP Simplified" charset="0"/>
              <a:ea typeface="+mn-ea"/>
            </a:endParaRPr>
          </a:p>
        </p:txBody>
      </p:sp>
      <p:sp>
        <p:nvSpPr>
          <p:cNvPr id="21" name="TextBox 20"/>
          <p:cNvSpPr txBox="1"/>
          <p:nvPr/>
        </p:nvSpPr>
        <p:spPr>
          <a:xfrm>
            <a:off x="6924782" y="4279412"/>
            <a:ext cx="2219218" cy="184666"/>
          </a:xfrm>
          <a:prstGeom prst="rect">
            <a:avLst/>
          </a:prstGeom>
          <a:noFill/>
        </p:spPr>
        <p:txBody>
          <a:bodyPr wrap="square">
            <a:spAutoFit/>
          </a:bodyPr>
          <a:lstStyle/>
          <a:p>
            <a:pPr>
              <a:defRPr/>
            </a:pPr>
            <a:r>
              <a:rPr lang="en-US" sz="600" dirty="0" smtClean="0">
                <a:solidFill>
                  <a:schemeClr val="bg1">
                    <a:lumMod val="50000"/>
                  </a:schemeClr>
                </a:solidFill>
                <a:latin typeface="HP Simplified" charset="0"/>
              </a:rPr>
              <a:t>³</a:t>
            </a:r>
            <a:r>
              <a:rPr lang="en-US" sz="600" b="0" dirty="0" smtClean="0">
                <a:solidFill>
                  <a:schemeClr val="bg1">
                    <a:lumMod val="50000"/>
                  </a:schemeClr>
                </a:solidFill>
                <a:latin typeface="HP Simplified" charset="0"/>
                <a:ea typeface="+mn-ea"/>
              </a:rPr>
              <a:t>Source</a:t>
            </a:r>
            <a:r>
              <a:rPr lang="en-US" sz="600" b="0" dirty="0">
                <a:solidFill>
                  <a:schemeClr val="bg1">
                    <a:lumMod val="50000"/>
                  </a:schemeClr>
                </a:solidFill>
                <a:latin typeface="HP Simplified" charset="0"/>
                <a:ea typeface="+mn-ea"/>
              </a:rPr>
              <a:t>: </a:t>
            </a:r>
            <a:r>
              <a:rPr lang="en-US" sz="600" b="0" dirty="0" smtClean="0">
                <a:solidFill>
                  <a:schemeClr val="bg1">
                    <a:lumMod val="50000"/>
                  </a:schemeClr>
                </a:solidFill>
                <a:latin typeface="HP Simplified" charset="0"/>
                <a:ea typeface="+mn-ea"/>
              </a:rPr>
              <a:t>Coleman Parkes Survey Nov 2012</a:t>
            </a:r>
            <a:endParaRPr lang="en-US" sz="600" b="0" dirty="0">
              <a:solidFill>
                <a:schemeClr val="bg1">
                  <a:lumMod val="50000"/>
                </a:schemeClr>
              </a:solidFill>
              <a:latin typeface="HP Simplified" charset="0"/>
              <a:ea typeface="+mn-ea"/>
            </a:endParaRPr>
          </a:p>
        </p:txBody>
      </p:sp>
    </p:spTree>
    <p:extLst>
      <p:ext uri="{BB962C8B-B14F-4D97-AF65-F5344CB8AC3E}">
        <p14:creationId xmlns:p14="http://schemas.microsoft.com/office/powerpoint/2010/main" val="244842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mdSmgegZ0KvnBMjCwibZ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hNXg7blhI0ON6d2h0CnCF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YkF5PdryS0G1BHpUBEidS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YUMVPbLu602.DQ2d4OCUq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nqwguAETIE.VyaW3hDHo2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x64QXt8A_Uav_PvkvylyX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RGBs7tr4akyKLeXbzDLjk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G0XtXEK_wUCNzmMrp3hyU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Vqm8OxtQZkWZ4ij_r1.qT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15jQJcNX20m8Q_0yDoD5o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ymt1j8vbh0CYPnCQci_Fk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7KfJOHT2KkqVATuIcAo9o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YjMO.9mo2k.wGdIgGmNR_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emsB_0mmI0GBNMx8Clk_O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epV2X79LOUGWLBD_HLDEZ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NJs8I1yKKE2OzCd93.twS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jF1d8_r84UOXRjrGv5noq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fUZW4o1cyEe5ZpPZ4heXG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NQTwo9McgU2dtR2P_V1sv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EN3NoHkx3kqWs1so1dOSp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1HNlAu2Z4keQBo2qvOiCDA"/>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oFc8w01Mh0GHSwmvMVOXk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6TTL6C15Umfivmu1nTaLA"/>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Z_QMkUVpU0.7B_6dKGU13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F0Iamz5Bdk2tg7cSJuj0y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o2reiK22t0Gwkv7wf03Qb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hRre6YhTnEW9loOtxbEft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HOtpgU6b6kCEEUlIUGVt4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_YnRBOQy_km9WH_S_hGe8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9xefrQr43E6R5P_nRN7xV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ypry2k3uX06bIxh_lcTH5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_sUPvDpwL0G5QBbrBIVMH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8rlE2CPMXEqd1pbTcHIIC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kaQZ5XR35kSnqFvbfSWdm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tkcwqJgUxUGcgWuOLLene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85z9I4jDgEW4apNkWNBTN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kYUaB27cukKjBMK3NPa0c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J9CFfuGXrkiWTbSCCDrqi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vLb4AT.DVE2MZ7uoTueFe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UTCPYAclO0.rOteJ.7a1x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CFLZBZkrKEOZGNyw2KjbY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UgPPKV6ZokqL2iYwunckk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kPoPSVRpJEiShLAZ1Fp_uw"/>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aLA.EgL990a7Px11_MB4V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oBunYF_L2USuOtkXUowBnA"/>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tE7ZNcsjkkqtS5GmeA3gj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4zgzu6CVAUqxj3_XJ96te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5v0WNEX2.EyP0NkLpMhHx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u3TEEUDfOEi8gSr50hioX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GYXGrYozEk2y9OQ_C3_fV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NrIcfflKtU.91m6GFDAUpg"/>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i0mDSd3_j0.M92cVEujt1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5OhQei9zuEunbhmE3vVuz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7LYkRyQYHkWXT86w4WWSHA"/>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TYICZUOVr06uxRxynB5to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le865U.eEePJvjix97zfA"/>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Jc50CMsCpUuAqZqOhZxIq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Flg.uYLK5E6m.SvK3O5kG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dtDQGlYba0CKE0uCBgmC4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NG6HKfFaIU.4vcpA76fY8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Nv_FWR8AZEWzaoDqSciyX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Tdfwi73d9kKyD9nFSncTh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C39vZLJhs0usxqV3ftupt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ayg21m4UfkO9CwFU6v3W9Q"/>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RwoCLn0VR06LNvtyoi7FmQ"/>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MWQs.IkwJk2UeDb2nCliP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UbjIcst8k2.Avr4g1LMQA"/>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y8om_svH0E2O0oX8Y9K2bg"/>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QgLFl6yxd0CUIWXNxzp7Pg"/>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D5yhQz0Hy0qXQ44_JI9zM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JarqOQzHzU2eyJWqXX71D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tIEMjJSqnEqLxD53ParQ1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Z4y6qG9Ih0.qTHbKtrHfJA"/>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AdLFkXppeUWg_GkunU6eHA"/>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zjVDpz02_kqpVqCDA2FDwQ"/>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3YWH7ABXEUiVYpzEBj5ZFA"/>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nDriFujJq0qcn0DUzSNCw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XiIqH1dmiU2FdAjNMxGHnQ"/>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UdxOpunNjE.D5ReZcmXxu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55GzuXQxRkWQorLYHMCDa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fRbGxOGCzk2idR.ZeFY4P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zzJ2MKHZBU2ujtHNGDEbuw"/>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r9MdVExEXkuazbRY.IGRU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4pzWr_21y0KcVlk64h4pr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WgWxqX.Hpk2zqWmjmXlUSg"/>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F93kyhDxM0SkskZaaiyal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GiFm63r1U06HWFo6kxIKZ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oY8qEAtxBke0OyzUsXH8X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vweVwpeNoU2TwlJkIj033w"/>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ACHmneGhu0K4vcNdJ74FwA"/>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SvyQMnFF6EaI1yY7Npeub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bebZ65UQcEGRAQp89PBUN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m6BW3wCqWEKMVjA_xFwqX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YQB75tkIs02ffpYyolA8D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zVO.pqVL1kqwlEOEoGXUJQ"/>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h10D8jXrLE.6tOK3hly_2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8Njy9hVKB0ScS7JSbjNoSA"/>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Rd7MVASCGUG9GbFrwJqa4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U755yHeWGECAaJYKGlk_4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4IFH8oWj_UyQcRuoPbk0jQ"/>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W_ISnSC5VEyO5xkRFgssG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rUmHv6dY_0mYXh9EaVj3x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lvh5vn70Bk6XIsFy3RKX8g"/>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m6nQi2da8kCMkCZmRvA.o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7LI3DtUP6UmiJOvdJIdNw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A5RSyCfoz0G7biY6vOy7Tw"/>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eoLarDLtukiwknE5Lq.T2w"/>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LQ2K_cbmAEG6rzyUyCIQnQ"/>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esN5l97WV0WYC_A7j9Y1hQ"/>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ne4038.oUk.0eAg76wTuK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zPP_sRaHiUK.EgpUtwWM6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oyyqIQdJskqGDv4OW3de3A"/>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Y6la2qXOXEuN_rdPv6wC7A"/>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EXs0UOI2_keA_ozC2gZdyQ"/>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duRPsbx2Dk.LwEj63y2jKQ"/>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TBkYsWk8rEueSf3ibdezE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ZVEqGroEqE2i_vWWpjrbA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QM6UiUX6o0SBN.YgK7cRog"/>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PXbFxhy96EqWTJdA84Lu_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_s76Z8YPUUuUu7JPFqp45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koSIBMszIECQCYKcMeQop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RCKCMNSBAUq5Ct99oChGT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cFxW36WQUU.A7tbmFPETtg"/>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z1pCLggkd0iEuNP_NcNc2Q"/>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TxJMBb_Yr0Kdk9zvkW8eF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KF0oiXt2k06l.ppGIiWvt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8V1UQ3FhkONjdNLAKfjp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gZ2DPjvN1UOgCRfzS3rs2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LCYgWjcgHkKMoZD0B9BEA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O9YH5GHOcEGnICCVrTiBMw"/>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s.pQC1cWekalgp8YVWFNi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AJ3nSHISXEq6EEhk2nB3o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qfzIb94VxE6VBW0BTgzQz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0RXNTWVd.Eud7RaPDgKWHg"/>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MUyjU3u2nEaxW8jF8WMXQ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y2yi2BFcUkKuTCTWzDnnOg"/>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vnjGgtHwS0i4yDOziIq1Vg"/>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uSzwpqv6ukifT93.XElPGA"/>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vQ.H31mu5EGe2EHBifRsJ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8tmWO2UM6E6jd_8VdWTUQ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FGY33chjhU.ZMxeJL.7n_w"/>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M1.ay_53KEa6WcC.YMGHKQ"/>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nvTBT1cTpUOLuEfYhQkL4g"/>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S5ls9TKQDk2SvnQbbmxQI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gV7P2_0frE6c_EEtJpgIq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CPQZqQZhGEyXiBwVrGg8Hg"/>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p8_CYiI28kuXQhk_XnUGEw"/>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UM1_JwhkEkO4FTWYueyPLA"/>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TKA_j9YUa0uJXTaLVBGdTA"/>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x0unaaYjA0.kCIFz1HcEKA"/>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TgaoJeNu4UW7BC3_pnq2Tg"/>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nGhswC7l_EifXGUFwBSMD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vpRYUyMKdE6DNXeGXL4xB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NuU9gwPEp061FX2IZaasa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bzbMO75xVEaR6AqzAofS6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TgaoJeNu4UW7BC3_pnq2Tg"/>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MNK4UUVMoUqIVBiHsNDk2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i0T84J6d_EW8dIdISpcFag"/>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4CfO54qoYk2tkhb7FYRzqg"/>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MlzYHb0BH0aGXRSPDy.z8w"/>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S58aobUX7EakzwCtXS8IZQ"/>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XBx35ejbbkO7qxVcq.WRdw"/>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OV3KQcyUWECmTizsAv1ZS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IesPS39xx0C2vtBV9fvq7w"/>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C0e0oVS0U0a35wuKGkcQ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JvMgSaRa20.vw9LNXml4VQ"/>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zkArHF._jkWgtuzQrp464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tRLPcxCevkW9SlGvmaAoi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6Y6FyKc9gkSa07y1vljebA"/>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FQ4tSj30BkqipODmqidN7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bfFn2L_YjkyYKgHpUITG_g"/>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QccaFCv2wk6YfZMIGfpRcw"/>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0llr7mh550aoEUwXdji0Mg"/>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0mu4HcM8i0Gp64eocByou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OkQov3bwxEa0WHy3COX8y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JvMgSaRa20.vw9LNXml4V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trDKIV9_f02hlwwJnNmGOg"/>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EIZ5lQAh2EWZkKY04ITF2g"/>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gUUzghh.RkSxFzDgK0mOwg"/>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iGxLMXaB4EKvOpk4l2USUA"/>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abRbMVoe6UiJW3.AsQTDF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y_gNS0uxRUCt5vFn9kla3Q"/>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SrSkyRwt0mV9pEdkm83cQ"/>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Fa9URNERZ02TShlz732dGw"/>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6ZWrTqLwaEORHj_2Fq.U9A"/>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5VDkm8JKbESqTkUwJeoMf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e2GArwfJkUC2XohJvP0iC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q1D8AFFnpk.PZKWkl9zUUg"/>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iSBIFzfY6UCxyymLgT74NQ"/>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Cyro.mIu6EWCZXzb8Jpe7w"/>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4.Cq98UYOUqW7PwMT7E1TA"/>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CvtPhtvmBk2S0Tjje0tRBQ"/>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EpOHAgzlz0S.gpVHb34Vrw"/>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OqftIu1N10CSuutfyAPp.g"/>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16.lCMznnkaqg9OBx0HBb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qVzYYG8Bl0WbvyA7cxYyGA"/>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nDdxXFsCL0S.dWshSJDqT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Ft9UGkpRz0KfS8PS6TPF7g"/>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07fqVdOGXUq1ymP8CDPYjw"/>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2T2mQg.dAk2030JyCY2OIA"/>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_s.NvXtwm0KWd_.40pTuTA"/>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bOEXsnkulECaP_9_1i1jPQ"/>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xNeMfjX8rEWsebo_6rvQzg"/>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LgKHr3CkQECiamEWE8qdoA"/>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jl.lZE1240W7hl9o3UU1A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fmbRjRs.30614_xBriRSgg"/>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tICRTL1j10mZTdNQES4AW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1yU_7C6pwkWGSxh9P8sRl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H5ACudi5Cki0Xhf581U1CQ"/>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LWZMLXLv10qYfl045mSMmA"/>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OUAfZ48NIkajf2Tk6rCsHQ"/>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VhJysGuvqkuUc4Nqkzpcv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ijwJJeP.8Ey8Lq3axzH6_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P8LgkLk8XUa6bPtTxcRsE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ZBGumATOOk.tr0LZyJcaSw"/>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5JoQBZZTNUeo3iYiq3ovYg"/>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mtwV6fYlVUS2QPT2usyGbg"/>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cbG03Swww02bKnhWJqkh5A"/>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RqCYm_E0nUGZwsbv4IRMu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bmLgACHGbU.M1dU45CFXV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xLUtpkXvpE2ivOUGhno32w"/>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0Cjm7pklqUaNYuUqSl1Pjg"/>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_K24lNKtd0K_NjPrsPOhpw"/>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09BckqGEEU.kNASJEW_TlA"/>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wwOZJK.yukaEwGRQIZ6BeA"/>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9cW6KxrhF0.gq51rldO7h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824C3cy5HkWCiyUxwD_FhA"/>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tt_zDzfpMUquGd79ml0qw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Rlq24UfOSEugp0J5bljDXA"/>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GxwsktmJ1EC8uuXpcOzVt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_lgJdSzma0GrIz5zoBud3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RkVQ0BXiV02sfu.TRAZg3Q"/>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4Z0t5D3PCk.qaP2TAKJDPg"/>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PRL4bO88tU.LSilIPCdn2w"/>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o2fduZOakk6wiYltPOQ7kg"/>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EEfaCp5tuUy5KDg7vcpz6g"/>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VxTylmrgekSlQFgXtCowvQ"/>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wCOLEW2g30Whj4egIQrtMg"/>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Vu2pHwhtS02kEX6e.Rsvrg"/>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bTtx0pSAOEOKFkWbYknopA"/>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sajxChxbk6w1q7QepkfDA"/>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NPv9RdDylUm2UgQJgxQ3P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0mvbB0Hwo0GFOysmzUGdM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VE9zp70KYkSXCUzBbhH8Xg"/>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nfhCSlJTd0iT6emQdsELgQ"/>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bmc7L0EzzUiriauzyGBAOw"/>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xi15YCDyAkOuNWGsGKwlvw"/>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tEl8sjMMRE6w0x5Fk1cbdQ"/>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8ueVjUwunEKrebdaTHk_nA"/>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n9FIzvKa_EWmTXZ93rMstw"/>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8p0C78RQw0KJYNbufep0vA"/>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8DwNHpFpEEqjU5FFWXZe9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vP55L4fu5EC842vvFKW5BA"/>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wZnSAHPTvkyAxr6qAIU.D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3_hy6LkY8EmGY7BFN9CDww"/>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rWkypUiUeka6r2luKQLVsg"/>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hd0eTgESmE6FK7z3ue6wO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NeKMuxdx5USR.nw51tWxk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WBpVIPXvbUWCTLOkxP_Nx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AYU4jm5Kb0Cg_9LsH_7DGA"/>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AYU4jm5Kb0Cg_9LsH_7DGA"/>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AYU4jm5Kb0Cg_9LsH_7DG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JvMgSaRa20.vw9LNXml4V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AYU4jm5Kb0Cg_9LsH_7DGA"/>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MhtM8VVwfUS7XcqPStN3TA"/>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dv37VbeRqk2JhRWzvldtzQ"/>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sMBaW2jcr022YUHuuhRh9w"/>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ZzobzRgx406vQFGhi2KDJA"/>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Y_7VKh3F6EmaBaMeUl7ysg"/>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6zlReD3.oUKW5_2lvTm2Y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zvHv5s1YVEaPcb0Hi.MeVQ"/>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61329dQxEUaL1q6KHDfiA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JvMgSaRa20.vw9LNXml4VQ"/>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WPUAp2jAuECPzb3Jisib.A"/>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L.HV4wO9BE.Q4J2fK47SbA"/>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m.CursilxE224og9WMUZvA"/>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w7b_AW2feUeNCB_u_64Vm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cJd9xiNqgk.jWs3z.m2OI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yhQ9VTjVkSgNmXWwLxdCg"/>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_8.UqCgqMEuaILjGYjM_V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IOn2Q6n.6U.7c3CLAqCnmw"/>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q196KI5cjUyCtd39drLqew"/>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jkuBuFGC9U6upBKz9H9Wy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NKP7SBeIWEWaG.EdRGqIAw"/>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xDyRRf1BpEmkgsTWqUL.kw"/>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gGEbruzX20uqjQcYZ9W4Rg"/>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cLtYcYJ0dEO5r33xXfS16A"/>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CBWzGcwLK0e_7FlBADDWmQ"/>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2qU8oYz5wEmGSdiMqqw7Mw"/>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OuMjZAitQESlrjfW.dC_LA"/>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sOpo8XXti0ekVsm3.31yLg"/>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e1UXrRm_PUCuAvz1sAWCrg"/>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zb4mr8ct0kiPYljqFWW4Qg"/>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Hv2Cy0xA9kOGhkpYg0suN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sKOtVTUtqUa2bHDI4tLakw"/>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mzTBISmHXEOTbAzz6tlqvA"/>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PqvarkR5UkCJYttft2Px0w"/>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5dQxf_hOJEijemwZhquzJg"/>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5KEGaMDotke9OpNqha.Xtg"/>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ZwKoewhgZUufqlaXafxi3w"/>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vXzdtOSymUqRRUuWkWT4Cg"/>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ymlKj9drgUq52qDMtJAUGw"/>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oK4lm3RIhkel7ZfgfKnc9g"/>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p40JaAEKskucpWHlB3vZR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j5U9OV9hw0i7jQcLK7b9o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U7.MQD3s1Uu7TfEned1.AA"/>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skQP3xDI8kidR.mHsg1K_Q"/>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j5U9OV9hw0i7jQcLK7b9oQ"/>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skQP3xDI8kidR.mHsg1K_Q"/>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j5U9OV9hw0i7jQcLK7b9oQ"/>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skQP3xDI8kidR.mHsg1K_Q"/>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j5U9OV9hw0i7jQcLK7b9o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skQP3xDI8kidR.mHsg1K_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j5U9OV9hw0i7jQcLK7b9oQ"/>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skQP3xDI8kidR.mHsg1K_Q"/>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j5U9OV9hw0i7jQcLK7b9o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3FCxlPQtQ0y5lOG3aF5xeg"/>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skQP3xDI8kidR.mHsg1K_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wPMxmXE40Sfu5LmM.iNA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sw9F1grzyk.UoWjD9.PF7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jKaTIXRQt0KRIlN8RNfLG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l69C.h3coUCxopnazBIcH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lDdgiEW1NUiYzLiA97f45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ehR.xfb4KkuniO3RoeN9p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O_0nwBwRNkyHOkNDi_ocj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Mdm3b1H_6U2G4flX4NYVT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o1749TSNcEudx3SqNR27D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Q_b9PyDV7kmpnW9A1Qy7k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qCpT61srcUOtme7RA_xSS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ceDD5yvGNkuECQ7WfBMCT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GLokGqm9GkK1kszYIcRv8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tQ7k43xFZk.K1NWyMdke.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VYte_8TPdUiqFwalv1J8k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PnZpVZLKB0.Y9YprjITbj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yMHqKluqrkCdMOigVVpUJ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ys1npaoYM0KJnVNvXQTN.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CyV3GFWHtUSn2kkuh1_GA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htBUrTS6ok.LARV0lAFSY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nDSkmHqc.EqBLCk.cWs6H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YFtVoeo.Jkuc0BNVBe2ha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JAxr4f.9b0Wk0G_IUZi3P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bMdt2V1T_USZBtNEjukLs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7PQAYmHiUUu3_RyOVTZBP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PPyMOcFbbk2QYAhn9mCBd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WWAUFz4qz0Owqqfb8E6vv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eUHWuZo9N0esARLS9CY_U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NsXq0gaj8kWaYK8.nI1KD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EB3WLDlBbkiB_8TYnpXI4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rB9zv97exEuybOq7FvRSa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_kCVB0XUMkWj_7Mc9Hoy.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6qfy6DtHVkSM3flTmDS1x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uGnrqA.40G0qj_e4KtoQ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FEuFAj5y2Eu7VPVma1A_g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WvDHBxSY20iD6ck7BjrH5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BcpgB2iHUUCVLpvwPX8Du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w5.x_j26OkuVJdZQ1RN0T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mSYVhYZ9gE2Vfy5vGDnkI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PY532A44C0myan9byMNSN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ByeVCSvWBUO2DnLYxEPIT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0z6r6tP870WkaZsQVekBx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cwnujjt5rUimzOKRBRfBg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en967rGKLEOJoyFmM57Vo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_YzDO.LFVkeTCl3ZncStL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3N5ey.qweEewiTPZ79ltm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XhDv4EWaiEqaxkQXXUq82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wkx0TmnMMkaQ2zJPF3JWw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J2NCzdJGDkyFPTcJ68GTd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Eopbj.1yCkiHcvINwVVeQ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zHV2i_4zrUGKefnyLlLpe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d_YRnugosECrP9sUwzjEc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oIWHnwLs5U6y6cjdKl05s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e4mSEAA7BEeMlruFMh0_i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XbPz0_L.aEK4tlLWsHQde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_jktmLACEk2F.62tPFU7T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Bm4Kc4qBQkWigjXcQ_4G7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YYFwFtxAKEKCIplEKyc4m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1PUj14oKYkOksp9BkIXm5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xaM6xqq15kGxqVRsdGWNZ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C96u2dvyE6XOwNK4moCX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RQWbrari8UOJ_z5eSHuTh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ePEmNMsmUk6KxZa9s.iuv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oeyiW5axo0SgbCRJD9091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ZAzFZzfg50OLW_xsPp5yQ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H7x9Kx2lDU6MxW0mxPlWqw"/>
</p:tagLst>
</file>

<file path=ppt/theme/theme1.xml><?xml version="1.0" encoding="utf-8"?>
<a:theme xmlns:a="http://schemas.openxmlformats.org/drawingml/2006/main" name="Title with content">
  <a:themeElements>
    <a:clrScheme name="Custom 171">
      <a:dk1>
        <a:sysClr val="windowText" lastClr="000000"/>
      </a:dk1>
      <a:lt1>
        <a:sysClr val="window" lastClr="FFFFFF"/>
      </a:lt1>
      <a:dk2>
        <a:srgbClr val="000000"/>
      </a:dk2>
      <a:lt2>
        <a:srgbClr val="FFFFFF"/>
      </a:lt2>
      <a:accent1>
        <a:srgbClr val="0096D6"/>
      </a:accent1>
      <a:accent2>
        <a:srgbClr val="F05332"/>
      </a:accent2>
      <a:accent3>
        <a:srgbClr val="822980"/>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theme>
</file>

<file path=ppt/theme/theme2.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HP Theme colors">
      <a:dk1>
        <a:sysClr val="windowText" lastClr="000000"/>
      </a:dk1>
      <a:lt1>
        <a:sysClr val="window" lastClr="FFFFFF"/>
      </a:lt1>
      <a:dk2>
        <a:srgbClr val="000000"/>
      </a:dk2>
      <a:lt2>
        <a:srgbClr val="EEECE1"/>
      </a:lt2>
      <a:accent1>
        <a:srgbClr val="0096D6"/>
      </a:accent1>
      <a:accent2>
        <a:srgbClr val="F05332"/>
      </a:accent2>
      <a:accent3>
        <a:srgbClr val="B7CA34"/>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38067</TotalTime>
  <Words>3591</Words>
  <Application>Microsoft Office PowerPoint</Application>
  <PresentationFormat>全屏显示(16:9)</PresentationFormat>
  <Paragraphs>727</Paragraphs>
  <Slides>33</Slides>
  <Notes>18</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33</vt:i4>
      </vt:variant>
    </vt:vector>
  </HeadingPairs>
  <TitlesOfParts>
    <vt:vector size="36" baseType="lpstr">
      <vt:lpstr>Title with content</vt:lpstr>
      <vt:lpstr>Default Theme</vt:lpstr>
      <vt:lpstr>think-cell Slide</vt:lpstr>
      <vt:lpstr>PowerPoint 演示文稿</vt:lpstr>
      <vt:lpstr>Big data analytics:  today’s gold rush</vt:lpstr>
      <vt:lpstr>In Data There is Gold</vt:lpstr>
      <vt:lpstr>Fundamental shift</vt:lpstr>
      <vt:lpstr>Accelerating innovation and time to value </vt:lpstr>
      <vt:lpstr>Information from the internet of things</vt:lpstr>
      <vt:lpstr>CeNSE – Central Nervous System for the Earth</vt:lpstr>
      <vt:lpstr>CeNSE – Central Nervous System for the Earth</vt:lpstr>
      <vt:lpstr>The challenges of information</vt:lpstr>
      <vt:lpstr>Imagine a world where a conversation with your information drives actionable insight</vt:lpstr>
      <vt:lpstr>Return on Information How do you measure value?</vt:lpstr>
      <vt:lpstr>Extreme information challenges</vt:lpstr>
      <vt:lpstr>Legacy architectures were built for a different world </vt:lpstr>
      <vt:lpstr>Why is processing human information different?</vt:lpstr>
      <vt:lpstr>Putting big data in perspective: January 1983</vt:lpstr>
      <vt:lpstr>Can you imagine a zettabyte (ZB) today?</vt:lpstr>
      <vt:lpstr>HP delivers core engines for performance</vt:lpstr>
      <vt:lpstr>IDOL: 500 functions and 400 connectors</vt:lpstr>
      <vt:lpstr>Vertica:  50 – 1000x faster  </vt:lpstr>
      <vt:lpstr>Data is always changing, multilingual and no longer just about text</vt:lpstr>
      <vt:lpstr>Sentiment in speech and other rich assets</vt:lpstr>
      <vt:lpstr>PowerPoint 演示文稿</vt:lpstr>
      <vt:lpstr>Manage in place is the ONLY viable architecture</vt:lpstr>
      <vt:lpstr>Too many insights are possible</vt:lpstr>
      <vt:lpstr>Predicting the future is more valuable than understanding the past  Both are critical</vt:lpstr>
      <vt:lpstr>Today’s organizations move from “Return on Infrastructure” to “Return on Information”  </vt:lpstr>
      <vt:lpstr>Powerful enterprise software portfolio</vt:lpstr>
      <vt:lpstr>Why HP matters: people, technology, &amp; trust</vt:lpstr>
      <vt:lpstr>What answers do you need?</vt:lpstr>
      <vt:lpstr>Download Now</vt:lpstr>
      <vt:lpstr>Find out more</vt:lpstr>
      <vt:lpstr>Thank you</vt:lpstr>
      <vt:lpstr>声明：</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Johnson, Greg (Brand Strategy)</dc:creator>
  <cp:lastModifiedBy>Microsoft</cp:lastModifiedBy>
  <cp:revision>1092</cp:revision>
  <cp:lastPrinted>2012-05-16T17:58:09Z</cp:lastPrinted>
  <dcterms:created xsi:type="dcterms:W3CDTF">2012-05-16T21:03:48Z</dcterms:created>
  <dcterms:modified xsi:type="dcterms:W3CDTF">2018-01-05T05:19:46Z</dcterms:modified>
</cp:coreProperties>
</file>